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2"/>
  </p:notesMasterIdLst>
  <p:handoutMasterIdLst>
    <p:handoutMasterId r:id="rId103"/>
  </p:handoutMasterIdLst>
  <p:sldIdLst>
    <p:sldId id="256" r:id="rId2"/>
    <p:sldId id="293" r:id="rId3"/>
    <p:sldId id="389" r:id="rId4"/>
    <p:sldId id="296" r:id="rId5"/>
    <p:sldId id="391" r:id="rId6"/>
    <p:sldId id="295" r:id="rId7"/>
    <p:sldId id="390" r:id="rId8"/>
    <p:sldId id="259" r:id="rId9"/>
    <p:sldId id="384" r:id="rId10"/>
    <p:sldId id="892" r:id="rId11"/>
    <p:sldId id="893" r:id="rId12"/>
    <p:sldId id="894" r:id="rId13"/>
    <p:sldId id="895" r:id="rId14"/>
    <p:sldId id="896" r:id="rId15"/>
    <p:sldId id="898" r:id="rId16"/>
    <p:sldId id="899" r:id="rId17"/>
    <p:sldId id="901" r:id="rId18"/>
    <p:sldId id="900" r:id="rId19"/>
    <p:sldId id="902" r:id="rId20"/>
    <p:sldId id="903" r:id="rId21"/>
    <p:sldId id="924" r:id="rId22"/>
    <p:sldId id="297" r:id="rId23"/>
    <p:sldId id="904" r:id="rId24"/>
    <p:sldId id="307" r:id="rId25"/>
    <p:sldId id="309" r:id="rId26"/>
    <p:sldId id="310" r:id="rId27"/>
    <p:sldId id="311" r:id="rId28"/>
    <p:sldId id="312" r:id="rId29"/>
    <p:sldId id="315" r:id="rId30"/>
    <p:sldId id="908" r:id="rId31"/>
    <p:sldId id="925" r:id="rId32"/>
    <p:sldId id="909" r:id="rId33"/>
    <p:sldId id="910" r:id="rId34"/>
    <p:sldId id="911" r:id="rId35"/>
    <p:sldId id="878" r:id="rId36"/>
    <p:sldId id="913" r:id="rId37"/>
    <p:sldId id="912" r:id="rId38"/>
    <p:sldId id="914" r:id="rId39"/>
    <p:sldId id="883" r:id="rId40"/>
    <p:sldId id="385" r:id="rId41"/>
    <p:sldId id="258" r:id="rId42"/>
    <p:sldId id="298" r:id="rId43"/>
    <p:sldId id="318" r:id="rId44"/>
    <p:sldId id="319" r:id="rId45"/>
    <p:sldId id="320" r:id="rId46"/>
    <p:sldId id="321" r:id="rId47"/>
    <p:sldId id="322" r:id="rId48"/>
    <p:sldId id="323" r:id="rId49"/>
    <p:sldId id="325" r:id="rId50"/>
    <p:sldId id="386" r:id="rId51"/>
    <p:sldId id="299" r:id="rId52"/>
    <p:sldId id="327" r:id="rId53"/>
    <p:sldId id="328" r:id="rId54"/>
    <p:sldId id="329" r:id="rId55"/>
    <p:sldId id="330" r:id="rId56"/>
    <p:sldId id="331" r:id="rId57"/>
    <p:sldId id="332" r:id="rId58"/>
    <p:sldId id="333" r:id="rId59"/>
    <p:sldId id="342" r:id="rId60"/>
    <p:sldId id="334" r:id="rId61"/>
    <p:sldId id="335" r:id="rId62"/>
    <p:sldId id="336" r:id="rId63"/>
    <p:sldId id="346" r:id="rId64"/>
    <p:sldId id="337" r:id="rId65"/>
    <p:sldId id="338" r:id="rId66"/>
    <p:sldId id="339" r:id="rId67"/>
    <p:sldId id="340" r:id="rId68"/>
    <p:sldId id="341" r:id="rId69"/>
    <p:sldId id="344" r:id="rId70"/>
    <p:sldId id="345" r:id="rId71"/>
    <p:sldId id="347" r:id="rId72"/>
    <p:sldId id="348" r:id="rId73"/>
    <p:sldId id="349" r:id="rId74"/>
    <p:sldId id="350" r:id="rId75"/>
    <p:sldId id="357" r:id="rId76"/>
    <p:sldId id="382" r:id="rId77"/>
    <p:sldId id="383" r:id="rId78"/>
    <p:sldId id="351" r:id="rId79"/>
    <p:sldId id="352" r:id="rId80"/>
    <p:sldId id="353" r:id="rId81"/>
    <p:sldId id="354" r:id="rId82"/>
    <p:sldId id="355" r:id="rId83"/>
    <p:sldId id="366" r:id="rId84"/>
    <p:sldId id="359" r:id="rId85"/>
    <p:sldId id="360" r:id="rId86"/>
    <p:sldId id="387" r:id="rId87"/>
    <p:sldId id="362" r:id="rId88"/>
    <p:sldId id="368" r:id="rId89"/>
    <p:sldId id="369" r:id="rId90"/>
    <p:sldId id="370" r:id="rId91"/>
    <p:sldId id="371" r:id="rId92"/>
    <p:sldId id="372" r:id="rId93"/>
    <p:sldId id="373" r:id="rId94"/>
    <p:sldId id="374" r:id="rId95"/>
    <p:sldId id="375" r:id="rId96"/>
    <p:sldId id="376" r:id="rId97"/>
    <p:sldId id="378" r:id="rId98"/>
    <p:sldId id="379" r:id="rId99"/>
    <p:sldId id="380" r:id="rId100"/>
    <p:sldId id="381" r:id="rId10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D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619" autoAdjust="0"/>
  </p:normalViewPr>
  <p:slideViewPr>
    <p:cSldViewPr snapToGrid="0">
      <p:cViewPr varScale="1">
        <p:scale>
          <a:sx n="117" d="100"/>
          <a:sy n="117" d="100"/>
        </p:scale>
        <p:origin x="1762" y="86"/>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BBEAF7-C373-4176-BC82-DCCB6D5E3E26}" type="doc">
      <dgm:prSet loTypeId="urn:microsoft.com/office/officeart/2005/8/layout/process1" loCatId="process" qsTypeId="urn:microsoft.com/office/officeart/2005/8/quickstyle/simple4" qsCatId="simple" csTypeId="urn:microsoft.com/office/officeart/2005/8/colors/colorful4" csCatId="colorful" phldr="1"/>
      <dgm:spPr/>
      <dgm:t>
        <a:bodyPr/>
        <a:lstStyle/>
        <a:p>
          <a:endParaRPr lang="zh-TW" altLang="en-US"/>
        </a:p>
      </dgm:t>
    </dgm:pt>
    <dgm:pt modelId="{801111EC-7761-4006-9B8D-BDD3478D6A0C}">
      <dgm:prSet phldrT="[文字]" custT="1"/>
      <dgm:spPr/>
      <dgm:t>
        <a:bodyPr/>
        <a:lstStyle/>
        <a:p>
          <a:r>
            <a:rPr lang="en-US" altLang="zh-TW" sz="2800" dirty="0"/>
            <a:t>Step 1: define a set of functions              </a:t>
          </a:r>
          <a:endParaRPr lang="zh-TW" altLang="en-US" sz="2800" dirty="0"/>
        </a:p>
      </dgm:t>
    </dgm:pt>
    <dgm:pt modelId="{741192AF-66D8-44B3-8D71-D609A9576CFF}" type="parTrans" cxnId="{7021B101-6AE5-4EA4-923F-149909DC3C09}">
      <dgm:prSet/>
      <dgm:spPr/>
      <dgm:t>
        <a:bodyPr/>
        <a:lstStyle/>
        <a:p>
          <a:endParaRPr lang="zh-TW" altLang="en-US" sz="2800"/>
        </a:p>
      </dgm:t>
    </dgm:pt>
    <dgm:pt modelId="{E857221A-734F-4396-A642-04F985B7D590}" type="sibTrans" cxnId="{7021B101-6AE5-4EA4-923F-149909DC3C09}">
      <dgm:prSet custT="1"/>
      <dgm:spPr/>
      <dgm:t>
        <a:bodyPr/>
        <a:lstStyle/>
        <a:p>
          <a:endParaRPr lang="zh-TW" altLang="en-US" sz="2800"/>
        </a:p>
      </dgm:t>
    </dgm:pt>
    <dgm:pt modelId="{380F6D09-15D5-4E2B-BF8A-CECE4B7C4A20}">
      <dgm:prSet phldrT="[文字]" custT="1"/>
      <dgm:spPr/>
      <dgm:t>
        <a:bodyPr/>
        <a:lstStyle/>
        <a:p>
          <a:r>
            <a:rPr lang="en-US" altLang="zh-TW" sz="2800" dirty="0"/>
            <a:t>Step 2: goodness of functions</a:t>
          </a:r>
          <a:endParaRPr lang="zh-TW" altLang="en-US" sz="2800" dirty="0"/>
        </a:p>
      </dgm:t>
    </dgm:pt>
    <dgm:pt modelId="{35DF94FE-4269-42A8-B274-51E32D4D5D54}" type="parTrans" cxnId="{7DBA789E-FBE8-47EE-B779-737798DB8CF2}">
      <dgm:prSet/>
      <dgm:spPr/>
      <dgm:t>
        <a:bodyPr/>
        <a:lstStyle/>
        <a:p>
          <a:endParaRPr lang="zh-TW" altLang="en-US" sz="2800"/>
        </a:p>
      </dgm:t>
    </dgm:pt>
    <dgm:pt modelId="{D60C5607-81DE-4CC8-91B3-C56E5666A49F}" type="sibTrans" cxnId="{7DBA789E-FBE8-47EE-B779-737798DB8CF2}">
      <dgm:prSet custT="1"/>
      <dgm:spPr/>
      <dgm:t>
        <a:bodyPr/>
        <a:lstStyle/>
        <a:p>
          <a:endParaRPr lang="zh-TW" altLang="en-US" sz="2800"/>
        </a:p>
      </dgm:t>
    </dgm:pt>
    <dgm:pt modelId="{680F7195-4FD3-481E-8A2B-5AD54C8280AB}">
      <dgm:prSet phldrT="[文字]" custT="1"/>
      <dgm:spPr/>
      <dgm:t>
        <a:bodyPr/>
        <a:lstStyle/>
        <a:p>
          <a:r>
            <a:rPr lang="en-US" altLang="zh-TW" sz="2800" dirty="0"/>
            <a:t>Step 3: pick the best function</a:t>
          </a:r>
          <a:endParaRPr lang="zh-TW" altLang="en-US" sz="2800" dirty="0"/>
        </a:p>
      </dgm:t>
    </dgm:pt>
    <dgm:pt modelId="{E0770B27-10B9-4E3F-A134-B86908A61FFE}" type="parTrans" cxnId="{3796133B-9324-48E1-895B-CB33B607472F}">
      <dgm:prSet/>
      <dgm:spPr/>
      <dgm:t>
        <a:bodyPr/>
        <a:lstStyle/>
        <a:p>
          <a:endParaRPr lang="zh-TW" altLang="en-US" sz="2800"/>
        </a:p>
      </dgm:t>
    </dgm:pt>
    <dgm:pt modelId="{382B596D-4079-47F6-BAC4-80EDB1CFB95D}" type="sibTrans" cxnId="{3796133B-9324-48E1-895B-CB33B607472F}">
      <dgm:prSet/>
      <dgm:spPr/>
      <dgm:t>
        <a:bodyPr/>
        <a:lstStyle/>
        <a:p>
          <a:endParaRPr lang="zh-TW" altLang="en-US" sz="2800"/>
        </a:p>
      </dgm:t>
    </dgm:pt>
    <dgm:pt modelId="{A491758C-84A6-4A4D-888E-93118B4129B4}" type="pres">
      <dgm:prSet presAssocID="{7ABBEAF7-C373-4176-BC82-DCCB6D5E3E26}" presName="Name0" presStyleCnt="0">
        <dgm:presLayoutVars>
          <dgm:dir/>
          <dgm:resizeHandles val="exact"/>
        </dgm:presLayoutVars>
      </dgm:prSet>
      <dgm:spPr/>
    </dgm:pt>
    <dgm:pt modelId="{CFEBD105-9F67-4F60-B070-C671AE93A28A}" type="pres">
      <dgm:prSet presAssocID="{801111EC-7761-4006-9B8D-BDD3478D6A0C}" presName="node" presStyleLbl="node1" presStyleIdx="0" presStyleCnt="3">
        <dgm:presLayoutVars>
          <dgm:bulletEnabled val="1"/>
        </dgm:presLayoutVars>
      </dgm:prSet>
      <dgm:spPr/>
    </dgm:pt>
    <dgm:pt modelId="{888540DF-FD49-4215-991C-C7B2A2E10D35}" type="pres">
      <dgm:prSet presAssocID="{E857221A-734F-4396-A642-04F985B7D590}" presName="sibTrans" presStyleLbl="sibTrans2D1" presStyleIdx="0" presStyleCnt="2"/>
      <dgm:spPr/>
    </dgm:pt>
    <dgm:pt modelId="{FCAC1A52-7A03-424B-8708-40DF70DCEBE1}" type="pres">
      <dgm:prSet presAssocID="{E857221A-734F-4396-A642-04F985B7D590}" presName="connectorText" presStyleLbl="sibTrans2D1" presStyleIdx="0" presStyleCnt="2"/>
      <dgm:spPr/>
    </dgm:pt>
    <dgm:pt modelId="{2C9E42A7-D692-4DEF-A008-68C3A4D1516E}" type="pres">
      <dgm:prSet presAssocID="{380F6D09-15D5-4E2B-BF8A-CECE4B7C4A20}" presName="node" presStyleLbl="node1" presStyleIdx="1" presStyleCnt="3">
        <dgm:presLayoutVars>
          <dgm:bulletEnabled val="1"/>
        </dgm:presLayoutVars>
      </dgm:prSet>
      <dgm:spPr/>
    </dgm:pt>
    <dgm:pt modelId="{75576B2E-DB43-49F5-8A31-D5CBF5F78EEC}" type="pres">
      <dgm:prSet presAssocID="{D60C5607-81DE-4CC8-91B3-C56E5666A49F}" presName="sibTrans" presStyleLbl="sibTrans2D1" presStyleIdx="1" presStyleCnt="2"/>
      <dgm:spPr/>
    </dgm:pt>
    <dgm:pt modelId="{1FFABC42-5BE3-4E33-A2BE-582BDAFB0BDF}" type="pres">
      <dgm:prSet presAssocID="{D60C5607-81DE-4CC8-91B3-C56E5666A49F}" presName="connectorText" presStyleLbl="sibTrans2D1" presStyleIdx="1" presStyleCnt="2"/>
      <dgm:spPr/>
    </dgm:pt>
    <dgm:pt modelId="{B28036AB-B71B-48DE-97C4-D287BC3BE7AC}" type="pres">
      <dgm:prSet presAssocID="{680F7195-4FD3-481E-8A2B-5AD54C8280AB}" presName="node" presStyleLbl="node1" presStyleIdx="2" presStyleCnt="3">
        <dgm:presLayoutVars>
          <dgm:bulletEnabled val="1"/>
        </dgm:presLayoutVars>
      </dgm:prSet>
      <dgm:spPr/>
    </dgm:pt>
  </dgm:ptLst>
  <dgm:cxnLst>
    <dgm:cxn modelId="{7021B101-6AE5-4EA4-923F-149909DC3C09}" srcId="{7ABBEAF7-C373-4176-BC82-DCCB6D5E3E26}" destId="{801111EC-7761-4006-9B8D-BDD3478D6A0C}" srcOrd="0" destOrd="0" parTransId="{741192AF-66D8-44B3-8D71-D609A9576CFF}" sibTransId="{E857221A-734F-4396-A642-04F985B7D590}"/>
    <dgm:cxn modelId="{A37A0B1A-00E7-4C70-8103-1C775294D3D8}" type="presOf" srcId="{D60C5607-81DE-4CC8-91B3-C56E5666A49F}" destId="{1FFABC42-5BE3-4E33-A2BE-582BDAFB0BDF}" srcOrd="1" destOrd="0" presId="urn:microsoft.com/office/officeart/2005/8/layout/process1"/>
    <dgm:cxn modelId="{E1C8F235-DEC7-4E67-9E1A-302BF758F91B}" type="presOf" srcId="{E857221A-734F-4396-A642-04F985B7D590}" destId="{FCAC1A52-7A03-424B-8708-40DF70DCEBE1}" srcOrd="1" destOrd="0" presId="urn:microsoft.com/office/officeart/2005/8/layout/process1"/>
    <dgm:cxn modelId="{63A5A836-EE3A-4A02-843E-7E2B0545A95A}" type="presOf" srcId="{380F6D09-15D5-4E2B-BF8A-CECE4B7C4A20}" destId="{2C9E42A7-D692-4DEF-A008-68C3A4D1516E}" srcOrd="0" destOrd="0" presId="urn:microsoft.com/office/officeart/2005/8/layout/process1"/>
    <dgm:cxn modelId="{3796133B-9324-48E1-895B-CB33B607472F}" srcId="{7ABBEAF7-C373-4176-BC82-DCCB6D5E3E26}" destId="{680F7195-4FD3-481E-8A2B-5AD54C8280AB}" srcOrd="2" destOrd="0" parTransId="{E0770B27-10B9-4E3F-A134-B86908A61FFE}" sibTransId="{382B596D-4079-47F6-BAC4-80EDB1CFB95D}"/>
    <dgm:cxn modelId="{00715266-B18B-4BE1-9174-6113EFB44399}" type="presOf" srcId="{D60C5607-81DE-4CC8-91B3-C56E5666A49F}" destId="{75576B2E-DB43-49F5-8A31-D5CBF5F78EEC}" srcOrd="0" destOrd="0" presId="urn:microsoft.com/office/officeart/2005/8/layout/process1"/>
    <dgm:cxn modelId="{7DBA789E-FBE8-47EE-B779-737798DB8CF2}" srcId="{7ABBEAF7-C373-4176-BC82-DCCB6D5E3E26}" destId="{380F6D09-15D5-4E2B-BF8A-CECE4B7C4A20}" srcOrd="1" destOrd="0" parTransId="{35DF94FE-4269-42A8-B274-51E32D4D5D54}" sibTransId="{D60C5607-81DE-4CC8-91B3-C56E5666A49F}"/>
    <dgm:cxn modelId="{5B1BA3AF-BDD8-41E0-BDCC-37EC1B5194FD}" type="presOf" srcId="{7ABBEAF7-C373-4176-BC82-DCCB6D5E3E26}" destId="{A491758C-84A6-4A4D-888E-93118B4129B4}" srcOrd="0" destOrd="0" presId="urn:microsoft.com/office/officeart/2005/8/layout/process1"/>
    <dgm:cxn modelId="{769A87B7-F863-4C52-95A3-ACAA11FA0475}" type="presOf" srcId="{801111EC-7761-4006-9B8D-BDD3478D6A0C}" destId="{CFEBD105-9F67-4F60-B070-C671AE93A28A}" srcOrd="0" destOrd="0" presId="urn:microsoft.com/office/officeart/2005/8/layout/process1"/>
    <dgm:cxn modelId="{44DFC4EB-7BC1-494C-B525-CF0D4617D30F}" type="presOf" srcId="{680F7195-4FD3-481E-8A2B-5AD54C8280AB}" destId="{B28036AB-B71B-48DE-97C4-D287BC3BE7AC}" srcOrd="0" destOrd="0" presId="urn:microsoft.com/office/officeart/2005/8/layout/process1"/>
    <dgm:cxn modelId="{238F02FA-14AB-4280-8039-AA1E647ADBB1}" type="presOf" srcId="{E857221A-734F-4396-A642-04F985B7D590}" destId="{888540DF-FD49-4215-991C-C7B2A2E10D35}" srcOrd="0" destOrd="0" presId="urn:microsoft.com/office/officeart/2005/8/layout/process1"/>
    <dgm:cxn modelId="{03AD4ACB-F85B-4E6D-9F93-5D0F92DFEDD0}" type="presParOf" srcId="{A491758C-84A6-4A4D-888E-93118B4129B4}" destId="{CFEBD105-9F67-4F60-B070-C671AE93A28A}" srcOrd="0" destOrd="0" presId="urn:microsoft.com/office/officeart/2005/8/layout/process1"/>
    <dgm:cxn modelId="{F883CEE1-EC0C-41F7-B566-28DD8953F35A}" type="presParOf" srcId="{A491758C-84A6-4A4D-888E-93118B4129B4}" destId="{888540DF-FD49-4215-991C-C7B2A2E10D35}" srcOrd="1" destOrd="0" presId="urn:microsoft.com/office/officeart/2005/8/layout/process1"/>
    <dgm:cxn modelId="{BB177348-0696-4E89-8AB3-2D7E1D52245D}" type="presParOf" srcId="{888540DF-FD49-4215-991C-C7B2A2E10D35}" destId="{FCAC1A52-7A03-424B-8708-40DF70DCEBE1}" srcOrd="0" destOrd="0" presId="urn:microsoft.com/office/officeart/2005/8/layout/process1"/>
    <dgm:cxn modelId="{A94F14FD-C68C-42AD-BEB4-8A6002D6ACD5}" type="presParOf" srcId="{A491758C-84A6-4A4D-888E-93118B4129B4}" destId="{2C9E42A7-D692-4DEF-A008-68C3A4D1516E}" srcOrd="2" destOrd="0" presId="urn:microsoft.com/office/officeart/2005/8/layout/process1"/>
    <dgm:cxn modelId="{AD5D80CC-BE81-4DB5-A792-966A901A446E}" type="presParOf" srcId="{A491758C-84A6-4A4D-888E-93118B4129B4}" destId="{75576B2E-DB43-49F5-8A31-D5CBF5F78EEC}" srcOrd="3" destOrd="0" presId="urn:microsoft.com/office/officeart/2005/8/layout/process1"/>
    <dgm:cxn modelId="{7B3A0548-4294-4BD5-AF05-18B50E7F5FE3}" type="presParOf" srcId="{75576B2E-DB43-49F5-8A31-D5CBF5F78EEC}" destId="{1FFABC42-5BE3-4E33-A2BE-582BDAFB0BDF}" srcOrd="0" destOrd="0" presId="urn:microsoft.com/office/officeart/2005/8/layout/process1"/>
    <dgm:cxn modelId="{733EFC28-CB6B-4DCE-9576-693B4CE3C923}" type="presParOf" srcId="{A491758C-84A6-4A4D-888E-93118B4129B4}" destId="{B28036AB-B71B-48DE-97C4-D287BC3BE7A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BBEAF7-C373-4176-BC82-DCCB6D5E3E26}" type="doc">
      <dgm:prSet loTypeId="urn:microsoft.com/office/officeart/2005/8/layout/process1" loCatId="process" qsTypeId="urn:microsoft.com/office/officeart/2005/8/quickstyle/simple4" qsCatId="simple" csTypeId="urn:microsoft.com/office/officeart/2005/8/colors/colorful4" csCatId="colorful" phldr="1"/>
      <dgm:spPr/>
      <dgm:t>
        <a:bodyPr/>
        <a:lstStyle/>
        <a:p>
          <a:endParaRPr lang="zh-TW" altLang="en-US"/>
        </a:p>
      </dgm:t>
    </dgm:pt>
    <dgm:pt modelId="{801111EC-7761-4006-9B8D-BDD3478D6A0C}">
      <dgm:prSet phldrT="[文字]" custT="1"/>
      <dgm:spPr/>
      <dgm:t>
        <a:bodyPr/>
        <a:lstStyle/>
        <a:p>
          <a:r>
            <a:rPr lang="en-US" altLang="zh-TW" sz="2800" dirty="0"/>
            <a:t>Step 1: define a set of function              </a:t>
          </a:r>
          <a:endParaRPr lang="zh-TW" altLang="en-US" sz="2800" dirty="0"/>
        </a:p>
      </dgm:t>
    </dgm:pt>
    <dgm:pt modelId="{741192AF-66D8-44B3-8D71-D609A9576CFF}" type="parTrans" cxnId="{7021B101-6AE5-4EA4-923F-149909DC3C09}">
      <dgm:prSet/>
      <dgm:spPr/>
      <dgm:t>
        <a:bodyPr/>
        <a:lstStyle/>
        <a:p>
          <a:endParaRPr lang="zh-TW" altLang="en-US" sz="2800"/>
        </a:p>
      </dgm:t>
    </dgm:pt>
    <dgm:pt modelId="{E857221A-734F-4396-A642-04F985B7D590}" type="sibTrans" cxnId="{7021B101-6AE5-4EA4-923F-149909DC3C09}">
      <dgm:prSet custT="1"/>
      <dgm:spPr/>
      <dgm:t>
        <a:bodyPr/>
        <a:lstStyle/>
        <a:p>
          <a:endParaRPr lang="zh-TW" altLang="en-US" sz="2800"/>
        </a:p>
      </dgm:t>
    </dgm:pt>
    <dgm:pt modelId="{380F6D09-15D5-4E2B-BF8A-CECE4B7C4A20}">
      <dgm:prSet phldrT="[文字]" custT="1"/>
      <dgm:spPr/>
      <dgm:t>
        <a:bodyPr/>
        <a:lstStyle/>
        <a:p>
          <a:r>
            <a:rPr lang="en-US" altLang="zh-TW" sz="2800" dirty="0"/>
            <a:t>Step 2: goodness of function</a:t>
          </a:r>
          <a:endParaRPr lang="zh-TW" altLang="en-US" sz="2800" dirty="0"/>
        </a:p>
      </dgm:t>
    </dgm:pt>
    <dgm:pt modelId="{35DF94FE-4269-42A8-B274-51E32D4D5D54}" type="parTrans" cxnId="{7DBA789E-FBE8-47EE-B779-737798DB8CF2}">
      <dgm:prSet/>
      <dgm:spPr/>
      <dgm:t>
        <a:bodyPr/>
        <a:lstStyle/>
        <a:p>
          <a:endParaRPr lang="zh-TW" altLang="en-US" sz="2800"/>
        </a:p>
      </dgm:t>
    </dgm:pt>
    <dgm:pt modelId="{D60C5607-81DE-4CC8-91B3-C56E5666A49F}" type="sibTrans" cxnId="{7DBA789E-FBE8-47EE-B779-737798DB8CF2}">
      <dgm:prSet custT="1"/>
      <dgm:spPr/>
      <dgm:t>
        <a:bodyPr/>
        <a:lstStyle/>
        <a:p>
          <a:endParaRPr lang="zh-TW" altLang="en-US" sz="2800"/>
        </a:p>
      </dgm:t>
    </dgm:pt>
    <dgm:pt modelId="{680F7195-4FD3-481E-8A2B-5AD54C8280AB}">
      <dgm:prSet phldrT="[文字]" custT="1"/>
      <dgm:spPr/>
      <dgm:t>
        <a:bodyPr/>
        <a:lstStyle/>
        <a:p>
          <a:r>
            <a:rPr lang="en-US" altLang="zh-TW" sz="2800" dirty="0"/>
            <a:t>Step 3: pick the best function</a:t>
          </a:r>
          <a:endParaRPr lang="zh-TW" altLang="en-US" sz="2800" dirty="0"/>
        </a:p>
      </dgm:t>
    </dgm:pt>
    <dgm:pt modelId="{E0770B27-10B9-4E3F-A134-B86908A61FFE}" type="parTrans" cxnId="{3796133B-9324-48E1-895B-CB33B607472F}">
      <dgm:prSet/>
      <dgm:spPr/>
      <dgm:t>
        <a:bodyPr/>
        <a:lstStyle/>
        <a:p>
          <a:endParaRPr lang="zh-TW" altLang="en-US" sz="2800"/>
        </a:p>
      </dgm:t>
    </dgm:pt>
    <dgm:pt modelId="{382B596D-4079-47F6-BAC4-80EDB1CFB95D}" type="sibTrans" cxnId="{3796133B-9324-48E1-895B-CB33B607472F}">
      <dgm:prSet/>
      <dgm:spPr/>
      <dgm:t>
        <a:bodyPr/>
        <a:lstStyle/>
        <a:p>
          <a:endParaRPr lang="zh-TW" altLang="en-US" sz="2800"/>
        </a:p>
      </dgm:t>
    </dgm:pt>
    <dgm:pt modelId="{A491758C-84A6-4A4D-888E-93118B4129B4}" type="pres">
      <dgm:prSet presAssocID="{7ABBEAF7-C373-4176-BC82-DCCB6D5E3E26}" presName="Name0" presStyleCnt="0">
        <dgm:presLayoutVars>
          <dgm:dir/>
          <dgm:resizeHandles val="exact"/>
        </dgm:presLayoutVars>
      </dgm:prSet>
      <dgm:spPr/>
    </dgm:pt>
    <dgm:pt modelId="{CFEBD105-9F67-4F60-B070-C671AE93A28A}" type="pres">
      <dgm:prSet presAssocID="{801111EC-7761-4006-9B8D-BDD3478D6A0C}" presName="node" presStyleLbl="node1" presStyleIdx="0" presStyleCnt="3">
        <dgm:presLayoutVars>
          <dgm:bulletEnabled val="1"/>
        </dgm:presLayoutVars>
      </dgm:prSet>
      <dgm:spPr/>
    </dgm:pt>
    <dgm:pt modelId="{888540DF-FD49-4215-991C-C7B2A2E10D35}" type="pres">
      <dgm:prSet presAssocID="{E857221A-734F-4396-A642-04F985B7D590}" presName="sibTrans" presStyleLbl="sibTrans2D1" presStyleIdx="0" presStyleCnt="2"/>
      <dgm:spPr/>
    </dgm:pt>
    <dgm:pt modelId="{FCAC1A52-7A03-424B-8708-40DF70DCEBE1}" type="pres">
      <dgm:prSet presAssocID="{E857221A-734F-4396-A642-04F985B7D590}" presName="connectorText" presStyleLbl="sibTrans2D1" presStyleIdx="0" presStyleCnt="2"/>
      <dgm:spPr/>
    </dgm:pt>
    <dgm:pt modelId="{2C9E42A7-D692-4DEF-A008-68C3A4D1516E}" type="pres">
      <dgm:prSet presAssocID="{380F6D09-15D5-4E2B-BF8A-CECE4B7C4A20}" presName="node" presStyleLbl="node1" presStyleIdx="1" presStyleCnt="3">
        <dgm:presLayoutVars>
          <dgm:bulletEnabled val="1"/>
        </dgm:presLayoutVars>
      </dgm:prSet>
      <dgm:spPr/>
    </dgm:pt>
    <dgm:pt modelId="{75576B2E-DB43-49F5-8A31-D5CBF5F78EEC}" type="pres">
      <dgm:prSet presAssocID="{D60C5607-81DE-4CC8-91B3-C56E5666A49F}" presName="sibTrans" presStyleLbl="sibTrans2D1" presStyleIdx="1" presStyleCnt="2"/>
      <dgm:spPr/>
    </dgm:pt>
    <dgm:pt modelId="{1FFABC42-5BE3-4E33-A2BE-582BDAFB0BDF}" type="pres">
      <dgm:prSet presAssocID="{D60C5607-81DE-4CC8-91B3-C56E5666A49F}" presName="connectorText" presStyleLbl="sibTrans2D1" presStyleIdx="1" presStyleCnt="2"/>
      <dgm:spPr/>
    </dgm:pt>
    <dgm:pt modelId="{B28036AB-B71B-48DE-97C4-D287BC3BE7AC}" type="pres">
      <dgm:prSet presAssocID="{680F7195-4FD3-481E-8A2B-5AD54C8280AB}" presName="node" presStyleLbl="node1" presStyleIdx="2" presStyleCnt="3">
        <dgm:presLayoutVars>
          <dgm:bulletEnabled val="1"/>
        </dgm:presLayoutVars>
      </dgm:prSet>
      <dgm:spPr/>
    </dgm:pt>
  </dgm:ptLst>
  <dgm:cxnLst>
    <dgm:cxn modelId="{7021B101-6AE5-4EA4-923F-149909DC3C09}" srcId="{7ABBEAF7-C373-4176-BC82-DCCB6D5E3E26}" destId="{801111EC-7761-4006-9B8D-BDD3478D6A0C}" srcOrd="0" destOrd="0" parTransId="{741192AF-66D8-44B3-8D71-D609A9576CFF}" sibTransId="{E857221A-734F-4396-A642-04F985B7D590}"/>
    <dgm:cxn modelId="{A37A0B1A-00E7-4C70-8103-1C775294D3D8}" type="presOf" srcId="{D60C5607-81DE-4CC8-91B3-C56E5666A49F}" destId="{1FFABC42-5BE3-4E33-A2BE-582BDAFB0BDF}" srcOrd="1" destOrd="0" presId="urn:microsoft.com/office/officeart/2005/8/layout/process1"/>
    <dgm:cxn modelId="{E1C8F235-DEC7-4E67-9E1A-302BF758F91B}" type="presOf" srcId="{E857221A-734F-4396-A642-04F985B7D590}" destId="{FCAC1A52-7A03-424B-8708-40DF70DCEBE1}" srcOrd="1" destOrd="0" presId="urn:microsoft.com/office/officeart/2005/8/layout/process1"/>
    <dgm:cxn modelId="{63A5A836-EE3A-4A02-843E-7E2B0545A95A}" type="presOf" srcId="{380F6D09-15D5-4E2B-BF8A-CECE4B7C4A20}" destId="{2C9E42A7-D692-4DEF-A008-68C3A4D1516E}" srcOrd="0" destOrd="0" presId="urn:microsoft.com/office/officeart/2005/8/layout/process1"/>
    <dgm:cxn modelId="{3796133B-9324-48E1-895B-CB33B607472F}" srcId="{7ABBEAF7-C373-4176-BC82-DCCB6D5E3E26}" destId="{680F7195-4FD3-481E-8A2B-5AD54C8280AB}" srcOrd="2" destOrd="0" parTransId="{E0770B27-10B9-4E3F-A134-B86908A61FFE}" sibTransId="{382B596D-4079-47F6-BAC4-80EDB1CFB95D}"/>
    <dgm:cxn modelId="{00715266-B18B-4BE1-9174-6113EFB44399}" type="presOf" srcId="{D60C5607-81DE-4CC8-91B3-C56E5666A49F}" destId="{75576B2E-DB43-49F5-8A31-D5CBF5F78EEC}" srcOrd="0" destOrd="0" presId="urn:microsoft.com/office/officeart/2005/8/layout/process1"/>
    <dgm:cxn modelId="{7DBA789E-FBE8-47EE-B779-737798DB8CF2}" srcId="{7ABBEAF7-C373-4176-BC82-DCCB6D5E3E26}" destId="{380F6D09-15D5-4E2B-BF8A-CECE4B7C4A20}" srcOrd="1" destOrd="0" parTransId="{35DF94FE-4269-42A8-B274-51E32D4D5D54}" sibTransId="{D60C5607-81DE-4CC8-91B3-C56E5666A49F}"/>
    <dgm:cxn modelId="{5B1BA3AF-BDD8-41E0-BDCC-37EC1B5194FD}" type="presOf" srcId="{7ABBEAF7-C373-4176-BC82-DCCB6D5E3E26}" destId="{A491758C-84A6-4A4D-888E-93118B4129B4}" srcOrd="0" destOrd="0" presId="urn:microsoft.com/office/officeart/2005/8/layout/process1"/>
    <dgm:cxn modelId="{769A87B7-F863-4C52-95A3-ACAA11FA0475}" type="presOf" srcId="{801111EC-7761-4006-9B8D-BDD3478D6A0C}" destId="{CFEBD105-9F67-4F60-B070-C671AE93A28A}" srcOrd="0" destOrd="0" presId="urn:microsoft.com/office/officeart/2005/8/layout/process1"/>
    <dgm:cxn modelId="{44DFC4EB-7BC1-494C-B525-CF0D4617D30F}" type="presOf" srcId="{680F7195-4FD3-481E-8A2B-5AD54C8280AB}" destId="{B28036AB-B71B-48DE-97C4-D287BC3BE7AC}" srcOrd="0" destOrd="0" presId="urn:microsoft.com/office/officeart/2005/8/layout/process1"/>
    <dgm:cxn modelId="{238F02FA-14AB-4280-8039-AA1E647ADBB1}" type="presOf" srcId="{E857221A-734F-4396-A642-04F985B7D590}" destId="{888540DF-FD49-4215-991C-C7B2A2E10D35}" srcOrd="0" destOrd="0" presId="urn:microsoft.com/office/officeart/2005/8/layout/process1"/>
    <dgm:cxn modelId="{03AD4ACB-F85B-4E6D-9F93-5D0F92DFEDD0}" type="presParOf" srcId="{A491758C-84A6-4A4D-888E-93118B4129B4}" destId="{CFEBD105-9F67-4F60-B070-C671AE93A28A}" srcOrd="0" destOrd="0" presId="urn:microsoft.com/office/officeart/2005/8/layout/process1"/>
    <dgm:cxn modelId="{F883CEE1-EC0C-41F7-B566-28DD8953F35A}" type="presParOf" srcId="{A491758C-84A6-4A4D-888E-93118B4129B4}" destId="{888540DF-FD49-4215-991C-C7B2A2E10D35}" srcOrd="1" destOrd="0" presId="urn:microsoft.com/office/officeart/2005/8/layout/process1"/>
    <dgm:cxn modelId="{BB177348-0696-4E89-8AB3-2D7E1D52245D}" type="presParOf" srcId="{888540DF-FD49-4215-991C-C7B2A2E10D35}" destId="{FCAC1A52-7A03-424B-8708-40DF70DCEBE1}" srcOrd="0" destOrd="0" presId="urn:microsoft.com/office/officeart/2005/8/layout/process1"/>
    <dgm:cxn modelId="{A94F14FD-C68C-42AD-BEB4-8A6002D6ACD5}" type="presParOf" srcId="{A491758C-84A6-4A4D-888E-93118B4129B4}" destId="{2C9E42A7-D692-4DEF-A008-68C3A4D1516E}" srcOrd="2" destOrd="0" presId="urn:microsoft.com/office/officeart/2005/8/layout/process1"/>
    <dgm:cxn modelId="{AD5D80CC-BE81-4DB5-A792-966A901A446E}" type="presParOf" srcId="{A491758C-84A6-4A4D-888E-93118B4129B4}" destId="{75576B2E-DB43-49F5-8A31-D5CBF5F78EEC}" srcOrd="3" destOrd="0" presId="urn:microsoft.com/office/officeart/2005/8/layout/process1"/>
    <dgm:cxn modelId="{7B3A0548-4294-4BD5-AF05-18B50E7F5FE3}" type="presParOf" srcId="{75576B2E-DB43-49F5-8A31-D5CBF5F78EEC}" destId="{1FFABC42-5BE3-4E33-A2BE-582BDAFB0BDF}" srcOrd="0" destOrd="0" presId="urn:microsoft.com/office/officeart/2005/8/layout/process1"/>
    <dgm:cxn modelId="{733EFC28-CB6B-4DCE-9576-693B4CE3C923}" type="presParOf" srcId="{A491758C-84A6-4A4D-888E-93118B4129B4}" destId="{B28036AB-B71B-48DE-97C4-D287BC3BE7A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BBEAF7-C373-4176-BC82-DCCB6D5E3E26}" type="doc">
      <dgm:prSet loTypeId="urn:microsoft.com/office/officeart/2005/8/layout/process1" loCatId="process" qsTypeId="urn:microsoft.com/office/officeart/2005/8/quickstyle/simple4" qsCatId="simple" csTypeId="urn:microsoft.com/office/officeart/2005/8/colors/colorful4" csCatId="colorful" phldr="1"/>
      <dgm:spPr/>
      <dgm:t>
        <a:bodyPr/>
        <a:lstStyle/>
        <a:p>
          <a:endParaRPr lang="zh-TW" altLang="en-US"/>
        </a:p>
      </dgm:t>
    </dgm:pt>
    <dgm:pt modelId="{801111EC-7761-4006-9B8D-BDD3478D6A0C}">
      <dgm:prSet phldrT="[文字]" custT="1"/>
      <dgm:spPr/>
      <dgm:t>
        <a:bodyPr/>
        <a:lstStyle/>
        <a:p>
          <a:r>
            <a:rPr lang="en-US" altLang="zh-TW" sz="2800" dirty="0"/>
            <a:t>Step 1: define a set of function              </a:t>
          </a:r>
          <a:endParaRPr lang="zh-TW" altLang="en-US" sz="2800" dirty="0"/>
        </a:p>
      </dgm:t>
    </dgm:pt>
    <dgm:pt modelId="{741192AF-66D8-44B3-8D71-D609A9576CFF}" type="parTrans" cxnId="{7021B101-6AE5-4EA4-923F-149909DC3C09}">
      <dgm:prSet/>
      <dgm:spPr/>
      <dgm:t>
        <a:bodyPr/>
        <a:lstStyle/>
        <a:p>
          <a:endParaRPr lang="zh-TW" altLang="en-US" sz="2800"/>
        </a:p>
      </dgm:t>
    </dgm:pt>
    <dgm:pt modelId="{E857221A-734F-4396-A642-04F985B7D590}" type="sibTrans" cxnId="{7021B101-6AE5-4EA4-923F-149909DC3C09}">
      <dgm:prSet custT="1"/>
      <dgm:spPr/>
      <dgm:t>
        <a:bodyPr/>
        <a:lstStyle/>
        <a:p>
          <a:endParaRPr lang="zh-TW" altLang="en-US" sz="2800"/>
        </a:p>
      </dgm:t>
    </dgm:pt>
    <dgm:pt modelId="{380F6D09-15D5-4E2B-BF8A-CECE4B7C4A20}">
      <dgm:prSet phldrT="[文字]" custT="1"/>
      <dgm:spPr/>
      <dgm:t>
        <a:bodyPr/>
        <a:lstStyle/>
        <a:p>
          <a:r>
            <a:rPr lang="en-US" altLang="zh-TW" sz="2800" dirty="0"/>
            <a:t>Step 2: goodness of function</a:t>
          </a:r>
          <a:endParaRPr lang="zh-TW" altLang="en-US" sz="2800" dirty="0"/>
        </a:p>
      </dgm:t>
    </dgm:pt>
    <dgm:pt modelId="{35DF94FE-4269-42A8-B274-51E32D4D5D54}" type="parTrans" cxnId="{7DBA789E-FBE8-47EE-B779-737798DB8CF2}">
      <dgm:prSet/>
      <dgm:spPr/>
      <dgm:t>
        <a:bodyPr/>
        <a:lstStyle/>
        <a:p>
          <a:endParaRPr lang="zh-TW" altLang="en-US" sz="2800"/>
        </a:p>
      </dgm:t>
    </dgm:pt>
    <dgm:pt modelId="{D60C5607-81DE-4CC8-91B3-C56E5666A49F}" type="sibTrans" cxnId="{7DBA789E-FBE8-47EE-B779-737798DB8CF2}">
      <dgm:prSet custT="1"/>
      <dgm:spPr/>
      <dgm:t>
        <a:bodyPr/>
        <a:lstStyle/>
        <a:p>
          <a:endParaRPr lang="zh-TW" altLang="en-US" sz="2800"/>
        </a:p>
      </dgm:t>
    </dgm:pt>
    <dgm:pt modelId="{680F7195-4FD3-481E-8A2B-5AD54C8280AB}">
      <dgm:prSet phldrT="[文字]" custT="1"/>
      <dgm:spPr/>
      <dgm:t>
        <a:bodyPr/>
        <a:lstStyle/>
        <a:p>
          <a:r>
            <a:rPr lang="en-US" altLang="zh-TW" sz="2800" dirty="0"/>
            <a:t>Step 3: pick the best function</a:t>
          </a:r>
          <a:endParaRPr lang="zh-TW" altLang="en-US" sz="2800" dirty="0"/>
        </a:p>
      </dgm:t>
    </dgm:pt>
    <dgm:pt modelId="{E0770B27-10B9-4E3F-A134-B86908A61FFE}" type="parTrans" cxnId="{3796133B-9324-48E1-895B-CB33B607472F}">
      <dgm:prSet/>
      <dgm:spPr/>
      <dgm:t>
        <a:bodyPr/>
        <a:lstStyle/>
        <a:p>
          <a:endParaRPr lang="zh-TW" altLang="en-US" sz="2800"/>
        </a:p>
      </dgm:t>
    </dgm:pt>
    <dgm:pt modelId="{382B596D-4079-47F6-BAC4-80EDB1CFB95D}" type="sibTrans" cxnId="{3796133B-9324-48E1-895B-CB33B607472F}">
      <dgm:prSet/>
      <dgm:spPr/>
      <dgm:t>
        <a:bodyPr/>
        <a:lstStyle/>
        <a:p>
          <a:endParaRPr lang="zh-TW" altLang="en-US" sz="2800"/>
        </a:p>
      </dgm:t>
    </dgm:pt>
    <dgm:pt modelId="{A491758C-84A6-4A4D-888E-93118B4129B4}" type="pres">
      <dgm:prSet presAssocID="{7ABBEAF7-C373-4176-BC82-DCCB6D5E3E26}" presName="Name0" presStyleCnt="0">
        <dgm:presLayoutVars>
          <dgm:dir/>
          <dgm:resizeHandles val="exact"/>
        </dgm:presLayoutVars>
      </dgm:prSet>
      <dgm:spPr/>
    </dgm:pt>
    <dgm:pt modelId="{CFEBD105-9F67-4F60-B070-C671AE93A28A}" type="pres">
      <dgm:prSet presAssocID="{801111EC-7761-4006-9B8D-BDD3478D6A0C}" presName="node" presStyleLbl="node1" presStyleIdx="0" presStyleCnt="3">
        <dgm:presLayoutVars>
          <dgm:bulletEnabled val="1"/>
        </dgm:presLayoutVars>
      </dgm:prSet>
      <dgm:spPr/>
    </dgm:pt>
    <dgm:pt modelId="{888540DF-FD49-4215-991C-C7B2A2E10D35}" type="pres">
      <dgm:prSet presAssocID="{E857221A-734F-4396-A642-04F985B7D590}" presName="sibTrans" presStyleLbl="sibTrans2D1" presStyleIdx="0" presStyleCnt="2"/>
      <dgm:spPr/>
    </dgm:pt>
    <dgm:pt modelId="{FCAC1A52-7A03-424B-8708-40DF70DCEBE1}" type="pres">
      <dgm:prSet presAssocID="{E857221A-734F-4396-A642-04F985B7D590}" presName="connectorText" presStyleLbl="sibTrans2D1" presStyleIdx="0" presStyleCnt="2"/>
      <dgm:spPr/>
    </dgm:pt>
    <dgm:pt modelId="{2C9E42A7-D692-4DEF-A008-68C3A4D1516E}" type="pres">
      <dgm:prSet presAssocID="{380F6D09-15D5-4E2B-BF8A-CECE4B7C4A20}" presName="node" presStyleLbl="node1" presStyleIdx="1" presStyleCnt="3">
        <dgm:presLayoutVars>
          <dgm:bulletEnabled val="1"/>
        </dgm:presLayoutVars>
      </dgm:prSet>
      <dgm:spPr/>
    </dgm:pt>
    <dgm:pt modelId="{75576B2E-DB43-49F5-8A31-D5CBF5F78EEC}" type="pres">
      <dgm:prSet presAssocID="{D60C5607-81DE-4CC8-91B3-C56E5666A49F}" presName="sibTrans" presStyleLbl="sibTrans2D1" presStyleIdx="1" presStyleCnt="2"/>
      <dgm:spPr/>
    </dgm:pt>
    <dgm:pt modelId="{1FFABC42-5BE3-4E33-A2BE-582BDAFB0BDF}" type="pres">
      <dgm:prSet presAssocID="{D60C5607-81DE-4CC8-91B3-C56E5666A49F}" presName="connectorText" presStyleLbl="sibTrans2D1" presStyleIdx="1" presStyleCnt="2"/>
      <dgm:spPr/>
    </dgm:pt>
    <dgm:pt modelId="{B28036AB-B71B-48DE-97C4-D287BC3BE7AC}" type="pres">
      <dgm:prSet presAssocID="{680F7195-4FD3-481E-8A2B-5AD54C8280AB}" presName="node" presStyleLbl="node1" presStyleIdx="2" presStyleCnt="3">
        <dgm:presLayoutVars>
          <dgm:bulletEnabled val="1"/>
        </dgm:presLayoutVars>
      </dgm:prSet>
      <dgm:spPr/>
    </dgm:pt>
  </dgm:ptLst>
  <dgm:cxnLst>
    <dgm:cxn modelId="{7021B101-6AE5-4EA4-923F-149909DC3C09}" srcId="{7ABBEAF7-C373-4176-BC82-DCCB6D5E3E26}" destId="{801111EC-7761-4006-9B8D-BDD3478D6A0C}" srcOrd="0" destOrd="0" parTransId="{741192AF-66D8-44B3-8D71-D609A9576CFF}" sibTransId="{E857221A-734F-4396-A642-04F985B7D590}"/>
    <dgm:cxn modelId="{A37A0B1A-00E7-4C70-8103-1C775294D3D8}" type="presOf" srcId="{D60C5607-81DE-4CC8-91B3-C56E5666A49F}" destId="{1FFABC42-5BE3-4E33-A2BE-582BDAFB0BDF}" srcOrd="1" destOrd="0" presId="urn:microsoft.com/office/officeart/2005/8/layout/process1"/>
    <dgm:cxn modelId="{E1C8F235-DEC7-4E67-9E1A-302BF758F91B}" type="presOf" srcId="{E857221A-734F-4396-A642-04F985B7D590}" destId="{FCAC1A52-7A03-424B-8708-40DF70DCEBE1}" srcOrd="1" destOrd="0" presId="urn:microsoft.com/office/officeart/2005/8/layout/process1"/>
    <dgm:cxn modelId="{63A5A836-EE3A-4A02-843E-7E2B0545A95A}" type="presOf" srcId="{380F6D09-15D5-4E2B-BF8A-CECE4B7C4A20}" destId="{2C9E42A7-D692-4DEF-A008-68C3A4D1516E}" srcOrd="0" destOrd="0" presId="urn:microsoft.com/office/officeart/2005/8/layout/process1"/>
    <dgm:cxn modelId="{3796133B-9324-48E1-895B-CB33B607472F}" srcId="{7ABBEAF7-C373-4176-BC82-DCCB6D5E3E26}" destId="{680F7195-4FD3-481E-8A2B-5AD54C8280AB}" srcOrd="2" destOrd="0" parTransId="{E0770B27-10B9-4E3F-A134-B86908A61FFE}" sibTransId="{382B596D-4079-47F6-BAC4-80EDB1CFB95D}"/>
    <dgm:cxn modelId="{00715266-B18B-4BE1-9174-6113EFB44399}" type="presOf" srcId="{D60C5607-81DE-4CC8-91B3-C56E5666A49F}" destId="{75576B2E-DB43-49F5-8A31-D5CBF5F78EEC}" srcOrd="0" destOrd="0" presId="urn:microsoft.com/office/officeart/2005/8/layout/process1"/>
    <dgm:cxn modelId="{7DBA789E-FBE8-47EE-B779-737798DB8CF2}" srcId="{7ABBEAF7-C373-4176-BC82-DCCB6D5E3E26}" destId="{380F6D09-15D5-4E2B-BF8A-CECE4B7C4A20}" srcOrd="1" destOrd="0" parTransId="{35DF94FE-4269-42A8-B274-51E32D4D5D54}" sibTransId="{D60C5607-81DE-4CC8-91B3-C56E5666A49F}"/>
    <dgm:cxn modelId="{5B1BA3AF-BDD8-41E0-BDCC-37EC1B5194FD}" type="presOf" srcId="{7ABBEAF7-C373-4176-BC82-DCCB6D5E3E26}" destId="{A491758C-84A6-4A4D-888E-93118B4129B4}" srcOrd="0" destOrd="0" presId="urn:microsoft.com/office/officeart/2005/8/layout/process1"/>
    <dgm:cxn modelId="{769A87B7-F863-4C52-95A3-ACAA11FA0475}" type="presOf" srcId="{801111EC-7761-4006-9B8D-BDD3478D6A0C}" destId="{CFEBD105-9F67-4F60-B070-C671AE93A28A}" srcOrd="0" destOrd="0" presId="urn:microsoft.com/office/officeart/2005/8/layout/process1"/>
    <dgm:cxn modelId="{44DFC4EB-7BC1-494C-B525-CF0D4617D30F}" type="presOf" srcId="{680F7195-4FD3-481E-8A2B-5AD54C8280AB}" destId="{B28036AB-B71B-48DE-97C4-D287BC3BE7AC}" srcOrd="0" destOrd="0" presId="urn:microsoft.com/office/officeart/2005/8/layout/process1"/>
    <dgm:cxn modelId="{238F02FA-14AB-4280-8039-AA1E647ADBB1}" type="presOf" srcId="{E857221A-734F-4396-A642-04F985B7D590}" destId="{888540DF-FD49-4215-991C-C7B2A2E10D35}" srcOrd="0" destOrd="0" presId="urn:microsoft.com/office/officeart/2005/8/layout/process1"/>
    <dgm:cxn modelId="{03AD4ACB-F85B-4E6D-9F93-5D0F92DFEDD0}" type="presParOf" srcId="{A491758C-84A6-4A4D-888E-93118B4129B4}" destId="{CFEBD105-9F67-4F60-B070-C671AE93A28A}" srcOrd="0" destOrd="0" presId="urn:microsoft.com/office/officeart/2005/8/layout/process1"/>
    <dgm:cxn modelId="{F883CEE1-EC0C-41F7-B566-28DD8953F35A}" type="presParOf" srcId="{A491758C-84A6-4A4D-888E-93118B4129B4}" destId="{888540DF-FD49-4215-991C-C7B2A2E10D35}" srcOrd="1" destOrd="0" presId="urn:microsoft.com/office/officeart/2005/8/layout/process1"/>
    <dgm:cxn modelId="{BB177348-0696-4E89-8AB3-2D7E1D52245D}" type="presParOf" srcId="{888540DF-FD49-4215-991C-C7B2A2E10D35}" destId="{FCAC1A52-7A03-424B-8708-40DF70DCEBE1}" srcOrd="0" destOrd="0" presId="urn:microsoft.com/office/officeart/2005/8/layout/process1"/>
    <dgm:cxn modelId="{A94F14FD-C68C-42AD-BEB4-8A6002D6ACD5}" type="presParOf" srcId="{A491758C-84A6-4A4D-888E-93118B4129B4}" destId="{2C9E42A7-D692-4DEF-A008-68C3A4D1516E}" srcOrd="2" destOrd="0" presId="urn:microsoft.com/office/officeart/2005/8/layout/process1"/>
    <dgm:cxn modelId="{AD5D80CC-BE81-4DB5-A792-966A901A446E}" type="presParOf" srcId="{A491758C-84A6-4A4D-888E-93118B4129B4}" destId="{75576B2E-DB43-49F5-8A31-D5CBF5F78EEC}" srcOrd="3" destOrd="0" presId="urn:microsoft.com/office/officeart/2005/8/layout/process1"/>
    <dgm:cxn modelId="{7B3A0548-4294-4BD5-AF05-18B50E7F5FE3}" type="presParOf" srcId="{75576B2E-DB43-49F5-8A31-D5CBF5F78EEC}" destId="{1FFABC42-5BE3-4E33-A2BE-582BDAFB0BDF}" srcOrd="0" destOrd="0" presId="urn:microsoft.com/office/officeart/2005/8/layout/process1"/>
    <dgm:cxn modelId="{733EFC28-CB6B-4DCE-9576-693B4CE3C923}" type="presParOf" srcId="{A491758C-84A6-4A4D-888E-93118B4129B4}" destId="{B28036AB-B71B-48DE-97C4-D287BC3BE7A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BBEAF7-C373-4176-BC82-DCCB6D5E3E26}" type="doc">
      <dgm:prSet loTypeId="urn:microsoft.com/office/officeart/2005/8/layout/process1" loCatId="process" qsTypeId="urn:microsoft.com/office/officeart/2005/8/quickstyle/simple4" qsCatId="simple" csTypeId="urn:microsoft.com/office/officeart/2005/8/colors/colorful4" csCatId="colorful" phldr="1"/>
      <dgm:spPr/>
      <dgm:t>
        <a:bodyPr/>
        <a:lstStyle/>
        <a:p>
          <a:endParaRPr lang="zh-TW" altLang="en-US"/>
        </a:p>
      </dgm:t>
    </dgm:pt>
    <dgm:pt modelId="{380F6D09-15D5-4E2B-BF8A-CECE4B7C4A20}">
      <dgm:prSet phldrT="[文字]" custT="1"/>
      <dgm:spPr/>
      <dgm:t>
        <a:bodyPr/>
        <a:lstStyle/>
        <a:p>
          <a:r>
            <a:rPr lang="en-US" altLang="zh-TW" sz="2800" dirty="0"/>
            <a:t>Step 2: goodness of function</a:t>
          </a:r>
          <a:endParaRPr lang="zh-TW" altLang="en-US" sz="2800" dirty="0"/>
        </a:p>
      </dgm:t>
    </dgm:pt>
    <dgm:pt modelId="{35DF94FE-4269-42A8-B274-51E32D4D5D54}" type="parTrans" cxnId="{7DBA789E-FBE8-47EE-B779-737798DB8CF2}">
      <dgm:prSet/>
      <dgm:spPr/>
      <dgm:t>
        <a:bodyPr/>
        <a:lstStyle/>
        <a:p>
          <a:endParaRPr lang="zh-TW" altLang="en-US" sz="2800"/>
        </a:p>
      </dgm:t>
    </dgm:pt>
    <dgm:pt modelId="{D60C5607-81DE-4CC8-91B3-C56E5666A49F}" type="sibTrans" cxnId="{7DBA789E-FBE8-47EE-B779-737798DB8CF2}">
      <dgm:prSet custT="1"/>
      <dgm:spPr/>
      <dgm:t>
        <a:bodyPr/>
        <a:lstStyle/>
        <a:p>
          <a:endParaRPr lang="zh-TW" altLang="en-US" sz="2800"/>
        </a:p>
      </dgm:t>
    </dgm:pt>
    <dgm:pt modelId="{680F7195-4FD3-481E-8A2B-5AD54C8280AB}">
      <dgm:prSet phldrT="[文字]" custT="1"/>
      <dgm:spPr/>
      <dgm:t>
        <a:bodyPr/>
        <a:lstStyle/>
        <a:p>
          <a:r>
            <a:rPr lang="en-US" altLang="zh-TW" sz="2800" dirty="0"/>
            <a:t>Step 3: pick the best function</a:t>
          </a:r>
          <a:endParaRPr lang="zh-TW" altLang="en-US" sz="2800" dirty="0"/>
        </a:p>
      </dgm:t>
    </dgm:pt>
    <dgm:pt modelId="{E0770B27-10B9-4E3F-A134-B86908A61FFE}" type="parTrans" cxnId="{3796133B-9324-48E1-895B-CB33B607472F}">
      <dgm:prSet/>
      <dgm:spPr/>
      <dgm:t>
        <a:bodyPr/>
        <a:lstStyle/>
        <a:p>
          <a:endParaRPr lang="zh-TW" altLang="en-US" sz="2800"/>
        </a:p>
      </dgm:t>
    </dgm:pt>
    <dgm:pt modelId="{382B596D-4079-47F6-BAC4-80EDB1CFB95D}" type="sibTrans" cxnId="{3796133B-9324-48E1-895B-CB33B607472F}">
      <dgm:prSet/>
      <dgm:spPr/>
      <dgm:t>
        <a:bodyPr/>
        <a:lstStyle/>
        <a:p>
          <a:endParaRPr lang="zh-TW" altLang="en-US" sz="2800"/>
        </a:p>
      </dgm:t>
    </dgm:pt>
    <dgm:pt modelId="{801111EC-7761-4006-9B8D-BDD3478D6A0C}">
      <dgm:prSet phldrT="[文字]" custT="1"/>
      <dgm:spPr/>
      <dgm:t>
        <a:bodyPr/>
        <a:lstStyle/>
        <a:p>
          <a:r>
            <a:rPr lang="en-US" altLang="zh-TW" sz="2800" dirty="0"/>
            <a:t>Step 1: define a set of function              </a:t>
          </a:r>
          <a:endParaRPr lang="zh-TW" altLang="en-US" sz="2800" dirty="0"/>
        </a:p>
      </dgm:t>
    </dgm:pt>
    <dgm:pt modelId="{E857221A-734F-4396-A642-04F985B7D590}" type="sibTrans" cxnId="{7021B101-6AE5-4EA4-923F-149909DC3C09}">
      <dgm:prSet custT="1"/>
      <dgm:spPr/>
      <dgm:t>
        <a:bodyPr/>
        <a:lstStyle/>
        <a:p>
          <a:endParaRPr lang="zh-TW" altLang="en-US" sz="2800"/>
        </a:p>
      </dgm:t>
    </dgm:pt>
    <dgm:pt modelId="{741192AF-66D8-44B3-8D71-D609A9576CFF}" type="parTrans" cxnId="{7021B101-6AE5-4EA4-923F-149909DC3C09}">
      <dgm:prSet/>
      <dgm:spPr/>
      <dgm:t>
        <a:bodyPr/>
        <a:lstStyle/>
        <a:p>
          <a:endParaRPr lang="zh-TW" altLang="en-US" sz="2800"/>
        </a:p>
      </dgm:t>
    </dgm:pt>
    <dgm:pt modelId="{A491758C-84A6-4A4D-888E-93118B4129B4}" type="pres">
      <dgm:prSet presAssocID="{7ABBEAF7-C373-4176-BC82-DCCB6D5E3E26}" presName="Name0" presStyleCnt="0">
        <dgm:presLayoutVars>
          <dgm:dir/>
          <dgm:resizeHandles val="exact"/>
        </dgm:presLayoutVars>
      </dgm:prSet>
      <dgm:spPr/>
    </dgm:pt>
    <dgm:pt modelId="{CFEBD105-9F67-4F60-B070-C671AE93A28A}" type="pres">
      <dgm:prSet presAssocID="{801111EC-7761-4006-9B8D-BDD3478D6A0C}" presName="node" presStyleLbl="node1" presStyleIdx="0" presStyleCnt="3">
        <dgm:presLayoutVars>
          <dgm:bulletEnabled val="1"/>
        </dgm:presLayoutVars>
      </dgm:prSet>
      <dgm:spPr/>
    </dgm:pt>
    <dgm:pt modelId="{888540DF-FD49-4215-991C-C7B2A2E10D35}" type="pres">
      <dgm:prSet presAssocID="{E857221A-734F-4396-A642-04F985B7D590}" presName="sibTrans" presStyleLbl="sibTrans2D1" presStyleIdx="0" presStyleCnt="2"/>
      <dgm:spPr/>
    </dgm:pt>
    <dgm:pt modelId="{FCAC1A52-7A03-424B-8708-40DF70DCEBE1}" type="pres">
      <dgm:prSet presAssocID="{E857221A-734F-4396-A642-04F985B7D590}" presName="connectorText" presStyleLbl="sibTrans2D1" presStyleIdx="0" presStyleCnt="2"/>
      <dgm:spPr/>
    </dgm:pt>
    <dgm:pt modelId="{2C9E42A7-D692-4DEF-A008-68C3A4D1516E}" type="pres">
      <dgm:prSet presAssocID="{380F6D09-15D5-4E2B-BF8A-CECE4B7C4A20}" presName="node" presStyleLbl="node1" presStyleIdx="1" presStyleCnt="3">
        <dgm:presLayoutVars>
          <dgm:bulletEnabled val="1"/>
        </dgm:presLayoutVars>
      </dgm:prSet>
      <dgm:spPr/>
    </dgm:pt>
    <dgm:pt modelId="{75576B2E-DB43-49F5-8A31-D5CBF5F78EEC}" type="pres">
      <dgm:prSet presAssocID="{D60C5607-81DE-4CC8-91B3-C56E5666A49F}" presName="sibTrans" presStyleLbl="sibTrans2D1" presStyleIdx="1" presStyleCnt="2"/>
      <dgm:spPr/>
    </dgm:pt>
    <dgm:pt modelId="{1FFABC42-5BE3-4E33-A2BE-582BDAFB0BDF}" type="pres">
      <dgm:prSet presAssocID="{D60C5607-81DE-4CC8-91B3-C56E5666A49F}" presName="connectorText" presStyleLbl="sibTrans2D1" presStyleIdx="1" presStyleCnt="2"/>
      <dgm:spPr/>
    </dgm:pt>
    <dgm:pt modelId="{B28036AB-B71B-48DE-97C4-D287BC3BE7AC}" type="pres">
      <dgm:prSet presAssocID="{680F7195-4FD3-481E-8A2B-5AD54C8280AB}" presName="node" presStyleLbl="node1" presStyleIdx="2" presStyleCnt="3">
        <dgm:presLayoutVars>
          <dgm:bulletEnabled val="1"/>
        </dgm:presLayoutVars>
      </dgm:prSet>
      <dgm:spPr/>
    </dgm:pt>
  </dgm:ptLst>
  <dgm:cxnLst>
    <dgm:cxn modelId="{7021B101-6AE5-4EA4-923F-149909DC3C09}" srcId="{7ABBEAF7-C373-4176-BC82-DCCB6D5E3E26}" destId="{801111EC-7761-4006-9B8D-BDD3478D6A0C}" srcOrd="0" destOrd="0" parTransId="{741192AF-66D8-44B3-8D71-D609A9576CFF}" sibTransId="{E857221A-734F-4396-A642-04F985B7D590}"/>
    <dgm:cxn modelId="{A37A0B1A-00E7-4C70-8103-1C775294D3D8}" type="presOf" srcId="{D60C5607-81DE-4CC8-91B3-C56E5666A49F}" destId="{1FFABC42-5BE3-4E33-A2BE-582BDAFB0BDF}" srcOrd="1" destOrd="0" presId="urn:microsoft.com/office/officeart/2005/8/layout/process1"/>
    <dgm:cxn modelId="{E1C8F235-DEC7-4E67-9E1A-302BF758F91B}" type="presOf" srcId="{E857221A-734F-4396-A642-04F985B7D590}" destId="{FCAC1A52-7A03-424B-8708-40DF70DCEBE1}" srcOrd="1" destOrd="0" presId="urn:microsoft.com/office/officeart/2005/8/layout/process1"/>
    <dgm:cxn modelId="{63A5A836-EE3A-4A02-843E-7E2B0545A95A}" type="presOf" srcId="{380F6D09-15D5-4E2B-BF8A-CECE4B7C4A20}" destId="{2C9E42A7-D692-4DEF-A008-68C3A4D1516E}" srcOrd="0" destOrd="0" presId="urn:microsoft.com/office/officeart/2005/8/layout/process1"/>
    <dgm:cxn modelId="{3796133B-9324-48E1-895B-CB33B607472F}" srcId="{7ABBEAF7-C373-4176-BC82-DCCB6D5E3E26}" destId="{680F7195-4FD3-481E-8A2B-5AD54C8280AB}" srcOrd="2" destOrd="0" parTransId="{E0770B27-10B9-4E3F-A134-B86908A61FFE}" sibTransId="{382B596D-4079-47F6-BAC4-80EDB1CFB95D}"/>
    <dgm:cxn modelId="{00715266-B18B-4BE1-9174-6113EFB44399}" type="presOf" srcId="{D60C5607-81DE-4CC8-91B3-C56E5666A49F}" destId="{75576B2E-DB43-49F5-8A31-D5CBF5F78EEC}" srcOrd="0" destOrd="0" presId="urn:microsoft.com/office/officeart/2005/8/layout/process1"/>
    <dgm:cxn modelId="{7DBA789E-FBE8-47EE-B779-737798DB8CF2}" srcId="{7ABBEAF7-C373-4176-BC82-DCCB6D5E3E26}" destId="{380F6D09-15D5-4E2B-BF8A-CECE4B7C4A20}" srcOrd="1" destOrd="0" parTransId="{35DF94FE-4269-42A8-B274-51E32D4D5D54}" sibTransId="{D60C5607-81DE-4CC8-91B3-C56E5666A49F}"/>
    <dgm:cxn modelId="{5B1BA3AF-BDD8-41E0-BDCC-37EC1B5194FD}" type="presOf" srcId="{7ABBEAF7-C373-4176-BC82-DCCB6D5E3E26}" destId="{A491758C-84A6-4A4D-888E-93118B4129B4}" srcOrd="0" destOrd="0" presId="urn:microsoft.com/office/officeart/2005/8/layout/process1"/>
    <dgm:cxn modelId="{769A87B7-F863-4C52-95A3-ACAA11FA0475}" type="presOf" srcId="{801111EC-7761-4006-9B8D-BDD3478D6A0C}" destId="{CFEBD105-9F67-4F60-B070-C671AE93A28A}" srcOrd="0" destOrd="0" presId="urn:microsoft.com/office/officeart/2005/8/layout/process1"/>
    <dgm:cxn modelId="{44DFC4EB-7BC1-494C-B525-CF0D4617D30F}" type="presOf" srcId="{680F7195-4FD3-481E-8A2B-5AD54C8280AB}" destId="{B28036AB-B71B-48DE-97C4-D287BC3BE7AC}" srcOrd="0" destOrd="0" presId="urn:microsoft.com/office/officeart/2005/8/layout/process1"/>
    <dgm:cxn modelId="{238F02FA-14AB-4280-8039-AA1E647ADBB1}" type="presOf" srcId="{E857221A-734F-4396-A642-04F985B7D590}" destId="{888540DF-FD49-4215-991C-C7B2A2E10D35}" srcOrd="0" destOrd="0" presId="urn:microsoft.com/office/officeart/2005/8/layout/process1"/>
    <dgm:cxn modelId="{03AD4ACB-F85B-4E6D-9F93-5D0F92DFEDD0}" type="presParOf" srcId="{A491758C-84A6-4A4D-888E-93118B4129B4}" destId="{CFEBD105-9F67-4F60-B070-C671AE93A28A}" srcOrd="0" destOrd="0" presId="urn:microsoft.com/office/officeart/2005/8/layout/process1"/>
    <dgm:cxn modelId="{F883CEE1-EC0C-41F7-B566-28DD8953F35A}" type="presParOf" srcId="{A491758C-84A6-4A4D-888E-93118B4129B4}" destId="{888540DF-FD49-4215-991C-C7B2A2E10D35}" srcOrd="1" destOrd="0" presId="urn:microsoft.com/office/officeart/2005/8/layout/process1"/>
    <dgm:cxn modelId="{BB177348-0696-4E89-8AB3-2D7E1D52245D}" type="presParOf" srcId="{888540DF-FD49-4215-991C-C7B2A2E10D35}" destId="{FCAC1A52-7A03-424B-8708-40DF70DCEBE1}" srcOrd="0" destOrd="0" presId="urn:microsoft.com/office/officeart/2005/8/layout/process1"/>
    <dgm:cxn modelId="{A94F14FD-C68C-42AD-BEB4-8A6002D6ACD5}" type="presParOf" srcId="{A491758C-84A6-4A4D-888E-93118B4129B4}" destId="{2C9E42A7-D692-4DEF-A008-68C3A4D1516E}" srcOrd="2" destOrd="0" presId="urn:microsoft.com/office/officeart/2005/8/layout/process1"/>
    <dgm:cxn modelId="{AD5D80CC-BE81-4DB5-A792-966A901A446E}" type="presParOf" srcId="{A491758C-84A6-4A4D-888E-93118B4129B4}" destId="{75576B2E-DB43-49F5-8A31-D5CBF5F78EEC}" srcOrd="3" destOrd="0" presId="urn:microsoft.com/office/officeart/2005/8/layout/process1"/>
    <dgm:cxn modelId="{7B3A0548-4294-4BD5-AF05-18B50E7F5FE3}" type="presParOf" srcId="{75576B2E-DB43-49F5-8A31-D5CBF5F78EEC}" destId="{1FFABC42-5BE3-4E33-A2BE-582BDAFB0BDF}" srcOrd="0" destOrd="0" presId="urn:microsoft.com/office/officeart/2005/8/layout/process1"/>
    <dgm:cxn modelId="{733EFC28-CB6B-4DCE-9576-693B4CE3C923}" type="presParOf" srcId="{A491758C-84A6-4A4D-888E-93118B4129B4}" destId="{B28036AB-B71B-48DE-97C4-D287BC3BE7A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BBEAF7-C373-4176-BC82-DCCB6D5E3E26}" type="doc">
      <dgm:prSet loTypeId="urn:microsoft.com/office/officeart/2005/8/layout/process1" loCatId="process" qsTypeId="urn:microsoft.com/office/officeart/2005/8/quickstyle/simple4" qsCatId="simple" csTypeId="urn:microsoft.com/office/officeart/2005/8/colors/colorful4" csCatId="colorful" phldr="1"/>
      <dgm:spPr/>
      <dgm:t>
        <a:bodyPr/>
        <a:lstStyle/>
        <a:p>
          <a:endParaRPr lang="zh-TW" altLang="en-US"/>
        </a:p>
      </dgm:t>
    </dgm:pt>
    <dgm:pt modelId="{380F6D09-15D5-4E2B-BF8A-CECE4B7C4A20}">
      <dgm:prSet phldrT="[文字]" custT="1"/>
      <dgm:spPr/>
      <dgm:t>
        <a:bodyPr/>
        <a:lstStyle/>
        <a:p>
          <a:r>
            <a:rPr lang="en-US" altLang="zh-TW" sz="2800" dirty="0"/>
            <a:t>Step 2: goodness of function</a:t>
          </a:r>
          <a:endParaRPr lang="zh-TW" altLang="en-US" sz="2800" dirty="0"/>
        </a:p>
      </dgm:t>
    </dgm:pt>
    <dgm:pt modelId="{35DF94FE-4269-42A8-B274-51E32D4D5D54}" type="parTrans" cxnId="{7DBA789E-FBE8-47EE-B779-737798DB8CF2}">
      <dgm:prSet/>
      <dgm:spPr/>
      <dgm:t>
        <a:bodyPr/>
        <a:lstStyle/>
        <a:p>
          <a:endParaRPr lang="zh-TW" altLang="en-US" sz="2800"/>
        </a:p>
      </dgm:t>
    </dgm:pt>
    <dgm:pt modelId="{D60C5607-81DE-4CC8-91B3-C56E5666A49F}" type="sibTrans" cxnId="{7DBA789E-FBE8-47EE-B779-737798DB8CF2}">
      <dgm:prSet custT="1"/>
      <dgm:spPr/>
      <dgm:t>
        <a:bodyPr/>
        <a:lstStyle/>
        <a:p>
          <a:endParaRPr lang="zh-TW" altLang="en-US" sz="2800"/>
        </a:p>
      </dgm:t>
    </dgm:pt>
    <dgm:pt modelId="{680F7195-4FD3-481E-8A2B-5AD54C8280AB}">
      <dgm:prSet phldrT="[文字]" custT="1"/>
      <dgm:spPr/>
      <dgm:t>
        <a:bodyPr/>
        <a:lstStyle/>
        <a:p>
          <a:r>
            <a:rPr lang="en-US" altLang="zh-TW" sz="2800" dirty="0"/>
            <a:t>Step 3: pick the best function</a:t>
          </a:r>
          <a:endParaRPr lang="zh-TW" altLang="en-US" sz="2800" dirty="0"/>
        </a:p>
      </dgm:t>
    </dgm:pt>
    <dgm:pt modelId="{E0770B27-10B9-4E3F-A134-B86908A61FFE}" type="parTrans" cxnId="{3796133B-9324-48E1-895B-CB33B607472F}">
      <dgm:prSet/>
      <dgm:spPr/>
      <dgm:t>
        <a:bodyPr/>
        <a:lstStyle/>
        <a:p>
          <a:endParaRPr lang="zh-TW" altLang="en-US" sz="2800"/>
        </a:p>
      </dgm:t>
    </dgm:pt>
    <dgm:pt modelId="{382B596D-4079-47F6-BAC4-80EDB1CFB95D}" type="sibTrans" cxnId="{3796133B-9324-48E1-895B-CB33B607472F}">
      <dgm:prSet/>
      <dgm:spPr/>
      <dgm:t>
        <a:bodyPr/>
        <a:lstStyle/>
        <a:p>
          <a:endParaRPr lang="zh-TW" altLang="en-US" sz="2800"/>
        </a:p>
      </dgm:t>
    </dgm:pt>
    <dgm:pt modelId="{801111EC-7761-4006-9B8D-BDD3478D6A0C}">
      <dgm:prSet phldrT="[文字]" custT="1"/>
      <dgm:spPr/>
      <dgm:t>
        <a:bodyPr/>
        <a:lstStyle/>
        <a:p>
          <a:r>
            <a:rPr lang="en-US" altLang="zh-TW" sz="2800" dirty="0"/>
            <a:t>Step 1: define a set of function              </a:t>
          </a:r>
          <a:endParaRPr lang="zh-TW" altLang="en-US" sz="2800" dirty="0"/>
        </a:p>
      </dgm:t>
    </dgm:pt>
    <dgm:pt modelId="{E857221A-734F-4396-A642-04F985B7D590}" type="sibTrans" cxnId="{7021B101-6AE5-4EA4-923F-149909DC3C09}">
      <dgm:prSet custT="1"/>
      <dgm:spPr/>
      <dgm:t>
        <a:bodyPr/>
        <a:lstStyle/>
        <a:p>
          <a:endParaRPr lang="zh-TW" altLang="en-US" sz="2800"/>
        </a:p>
      </dgm:t>
    </dgm:pt>
    <dgm:pt modelId="{741192AF-66D8-44B3-8D71-D609A9576CFF}" type="parTrans" cxnId="{7021B101-6AE5-4EA4-923F-149909DC3C09}">
      <dgm:prSet/>
      <dgm:spPr/>
      <dgm:t>
        <a:bodyPr/>
        <a:lstStyle/>
        <a:p>
          <a:endParaRPr lang="zh-TW" altLang="en-US" sz="2800"/>
        </a:p>
      </dgm:t>
    </dgm:pt>
    <dgm:pt modelId="{A491758C-84A6-4A4D-888E-93118B4129B4}" type="pres">
      <dgm:prSet presAssocID="{7ABBEAF7-C373-4176-BC82-DCCB6D5E3E26}" presName="Name0" presStyleCnt="0">
        <dgm:presLayoutVars>
          <dgm:dir/>
          <dgm:resizeHandles val="exact"/>
        </dgm:presLayoutVars>
      </dgm:prSet>
      <dgm:spPr/>
    </dgm:pt>
    <dgm:pt modelId="{CFEBD105-9F67-4F60-B070-C671AE93A28A}" type="pres">
      <dgm:prSet presAssocID="{801111EC-7761-4006-9B8D-BDD3478D6A0C}" presName="node" presStyleLbl="node1" presStyleIdx="0" presStyleCnt="3">
        <dgm:presLayoutVars>
          <dgm:bulletEnabled val="1"/>
        </dgm:presLayoutVars>
      </dgm:prSet>
      <dgm:spPr/>
    </dgm:pt>
    <dgm:pt modelId="{888540DF-FD49-4215-991C-C7B2A2E10D35}" type="pres">
      <dgm:prSet presAssocID="{E857221A-734F-4396-A642-04F985B7D590}" presName="sibTrans" presStyleLbl="sibTrans2D1" presStyleIdx="0" presStyleCnt="2"/>
      <dgm:spPr/>
    </dgm:pt>
    <dgm:pt modelId="{FCAC1A52-7A03-424B-8708-40DF70DCEBE1}" type="pres">
      <dgm:prSet presAssocID="{E857221A-734F-4396-A642-04F985B7D590}" presName="connectorText" presStyleLbl="sibTrans2D1" presStyleIdx="0" presStyleCnt="2"/>
      <dgm:spPr/>
    </dgm:pt>
    <dgm:pt modelId="{2C9E42A7-D692-4DEF-A008-68C3A4D1516E}" type="pres">
      <dgm:prSet presAssocID="{380F6D09-15D5-4E2B-BF8A-CECE4B7C4A20}" presName="node" presStyleLbl="node1" presStyleIdx="1" presStyleCnt="3">
        <dgm:presLayoutVars>
          <dgm:bulletEnabled val="1"/>
        </dgm:presLayoutVars>
      </dgm:prSet>
      <dgm:spPr/>
    </dgm:pt>
    <dgm:pt modelId="{75576B2E-DB43-49F5-8A31-D5CBF5F78EEC}" type="pres">
      <dgm:prSet presAssocID="{D60C5607-81DE-4CC8-91B3-C56E5666A49F}" presName="sibTrans" presStyleLbl="sibTrans2D1" presStyleIdx="1" presStyleCnt="2"/>
      <dgm:spPr/>
    </dgm:pt>
    <dgm:pt modelId="{1FFABC42-5BE3-4E33-A2BE-582BDAFB0BDF}" type="pres">
      <dgm:prSet presAssocID="{D60C5607-81DE-4CC8-91B3-C56E5666A49F}" presName="connectorText" presStyleLbl="sibTrans2D1" presStyleIdx="1" presStyleCnt="2"/>
      <dgm:spPr/>
    </dgm:pt>
    <dgm:pt modelId="{B28036AB-B71B-48DE-97C4-D287BC3BE7AC}" type="pres">
      <dgm:prSet presAssocID="{680F7195-4FD3-481E-8A2B-5AD54C8280AB}" presName="node" presStyleLbl="node1" presStyleIdx="2" presStyleCnt="3">
        <dgm:presLayoutVars>
          <dgm:bulletEnabled val="1"/>
        </dgm:presLayoutVars>
      </dgm:prSet>
      <dgm:spPr/>
    </dgm:pt>
  </dgm:ptLst>
  <dgm:cxnLst>
    <dgm:cxn modelId="{7021B101-6AE5-4EA4-923F-149909DC3C09}" srcId="{7ABBEAF7-C373-4176-BC82-DCCB6D5E3E26}" destId="{801111EC-7761-4006-9B8D-BDD3478D6A0C}" srcOrd="0" destOrd="0" parTransId="{741192AF-66D8-44B3-8D71-D609A9576CFF}" sibTransId="{E857221A-734F-4396-A642-04F985B7D590}"/>
    <dgm:cxn modelId="{A37A0B1A-00E7-4C70-8103-1C775294D3D8}" type="presOf" srcId="{D60C5607-81DE-4CC8-91B3-C56E5666A49F}" destId="{1FFABC42-5BE3-4E33-A2BE-582BDAFB0BDF}" srcOrd="1" destOrd="0" presId="urn:microsoft.com/office/officeart/2005/8/layout/process1"/>
    <dgm:cxn modelId="{E1C8F235-DEC7-4E67-9E1A-302BF758F91B}" type="presOf" srcId="{E857221A-734F-4396-A642-04F985B7D590}" destId="{FCAC1A52-7A03-424B-8708-40DF70DCEBE1}" srcOrd="1" destOrd="0" presId="urn:microsoft.com/office/officeart/2005/8/layout/process1"/>
    <dgm:cxn modelId="{63A5A836-EE3A-4A02-843E-7E2B0545A95A}" type="presOf" srcId="{380F6D09-15D5-4E2B-BF8A-CECE4B7C4A20}" destId="{2C9E42A7-D692-4DEF-A008-68C3A4D1516E}" srcOrd="0" destOrd="0" presId="urn:microsoft.com/office/officeart/2005/8/layout/process1"/>
    <dgm:cxn modelId="{3796133B-9324-48E1-895B-CB33B607472F}" srcId="{7ABBEAF7-C373-4176-BC82-DCCB6D5E3E26}" destId="{680F7195-4FD3-481E-8A2B-5AD54C8280AB}" srcOrd="2" destOrd="0" parTransId="{E0770B27-10B9-4E3F-A134-B86908A61FFE}" sibTransId="{382B596D-4079-47F6-BAC4-80EDB1CFB95D}"/>
    <dgm:cxn modelId="{00715266-B18B-4BE1-9174-6113EFB44399}" type="presOf" srcId="{D60C5607-81DE-4CC8-91B3-C56E5666A49F}" destId="{75576B2E-DB43-49F5-8A31-D5CBF5F78EEC}" srcOrd="0" destOrd="0" presId="urn:microsoft.com/office/officeart/2005/8/layout/process1"/>
    <dgm:cxn modelId="{7DBA789E-FBE8-47EE-B779-737798DB8CF2}" srcId="{7ABBEAF7-C373-4176-BC82-DCCB6D5E3E26}" destId="{380F6D09-15D5-4E2B-BF8A-CECE4B7C4A20}" srcOrd="1" destOrd="0" parTransId="{35DF94FE-4269-42A8-B274-51E32D4D5D54}" sibTransId="{D60C5607-81DE-4CC8-91B3-C56E5666A49F}"/>
    <dgm:cxn modelId="{5B1BA3AF-BDD8-41E0-BDCC-37EC1B5194FD}" type="presOf" srcId="{7ABBEAF7-C373-4176-BC82-DCCB6D5E3E26}" destId="{A491758C-84A6-4A4D-888E-93118B4129B4}" srcOrd="0" destOrd="0" presId="urn:microsoft.com/office/officeart/2005/8/layout/process1"/>
    <dgm:cxn modelId="{769A87B7-F863-4C52-95A3-ACAA11FA0475}" type="presOf" srcId="{801111EC-7761-4006-9B8D-BDD3478D6A0C}" destId="{CFEBD105-9F67-4F60-B070-C671AE93A28A}" srcOrd="0" destOrd="0" presId="urn:microsoft.com/office/officeart/2005/8/layout/process1"/>
    <dgm:cxn modelId="{44DFC4EB-7BC1-494C-B525-CF0D4617D30F}" type="presOf" srcId="{680F7195-4FD3-481E-8A2B-5AD54C8280AB}" destId="{B28036AB-B71B-48DE-97C4-D287BC3BE7AC}" srcOrd="0" destOrd="0" presId="urn:microsoft.com/office/officeart/2005/8/layout/process1"/>
    <dgm:cxn modelId="{238F02FA-14AB-4280-8039-AA1E647ADBB1}" type="presOf" srcId="{E857221A-734F-4396-A642-04F985B7D590}" destId="{888540DF-FD49-4215-991C-C7B2A2E10D35}" srcOrd="0" destOrd="0" presId="urn:microsoft.com/office/officeart/2005/8/layout/process1"/>
    <dgm:cxn modelId="{03AD4ACB-F85B-4E6D-9F93-5D0F92DFEDD0}" type="presParOf" srcId="{A491758C-84A6-4A4D-888E-93118B4129B4}" destId="{CFEBD105-9F67-4F60-B070-C671AE93A28A}" srcOrd="0" destOrd="0" presId="urn:microsoft.com/office/officeart/2005/8/layout/process1"/>
    <dgm:cxn modelId="{F883CEE1-EC0C-41F7-B566-28DD8953F35A}" type="presParOf" srcId="{A491758C-84A6-4A4D-888E-93118B4129B4}" destId="{888540DF-FD49-4215-991C-C7B2A2E10D35}" srcOrd="1" destOrd="0" presId="urn:microsoft.com/office/officeart/2005/8/layout/process1"/>
    <dgm:cxn modelId="{BB177348-0696-4E89-8AB3-2D7E1D52245D}" type="presParOf" srcId="{888540DF-FD49-4215-991C-C7B2A2E10D35}" destId="{FCAC1A52-7A03-424B-8708-40DF70DCEBE1}" srcOrd="0" destOrd="0" presId="urn:microsoft.com/office/officeart/2005/8/layout/process1"/>
    <dgm:cxn modelId="{A94F14FD-C68C-42AD-BEB4-8A6002D6ACD5}" type="presParOf" srcId="{A491758C-84A6-4A4D-888E-93118B4129B4}" destId="{2C9E42A7-D692-4DEF-A008-68C3A4D1516E}" srcOrd="2" destOrd="0" presId="urn:microsoft.com/office/officeart/2005/8/layout/process1"/>
    <dgm:cxn modelId="{AD5D80CC-BE81-4DB5-A792-966A901A446E}" type="presParOf" srcId="{A491758C-84A6-4A4D-888E-93118B4129B4}" destId="{75576B2E-DB43-49F5-8A31-D5CBF5F78EEC}" srcOrd="3" destOrd="0" presId="urn:microsoft.com/office/officeart/2005/8/layout/process1"/>
    <dgm:cxn modelId="{7B3A0548-4294-4BD5-AF05-18B50E7F5FE3}" type="presParOf" srcId="{75576B2E-DB43-49F5-8A31-D5CBF5F78EEC}" destId="{1FFABC42-5BE3-4E33-A2BE-582BDAFB0BDF}" srcOrd="0" destOrd="0" presId="urn:microsoft.com/office/officeart/2005/8/layout/process1"/>
    <dgm:cxn modelId="{733EFC28-CB6B-4DCE-9576-693B4CE3C923}" type="presParOf" srcId="{A491758C-84A6-4A4D-888E-93118B4129B4}" destId="{B28036AB-B71B-48DE-97C4-D287BC3BE7A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BD105-9F67-4F60-B070-C671AE93A28A}">
      <dsp:nvSpPr>
        <dsp:cNvPr id="0" name=""/>
        <dsp:cNvSpPr/>
      </dsp:nvSpPr>
      <dsp:spPr>
        <a:xfrm>
          <a:off x="6931" y="1437590"/>
          <a:ext cx="2071799" cy="147615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1: define a set of functions              </a:t>
          </a:r>
          <a:endParaRPr lang="zh-TW" altLang="en-US" sz="2800" kern="1200" dirty="0"/>
        </a:p>
      </dsp:txBody>
      <dsp:txXfrm>
        <a:off x="50166" y="1480825"/>
        <a:ext cx="1985329" cy="1389686"/>
      </dsp:txXfrm>
    </dsp:sp>
    <dsp:sp modelId="{888540DF-FD49-4215-991C-C7B2A2E10D35}">
      <dsp:nvSpPr>
        <dsp:cNvPr id="0" name=""/>
        <dsp:cNvSpPr/>
      </dsp:nvSpPr>
      <dsp:spPr>
        <a:xfrm>
          <a:off x="2285910" y="1918765"/>
          <a:ext cx="439221" cy="513806"/>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2285910" y="2021526"/>
        <a:ext cx="307455" cy="308284"/>
      </dsp:txXfrm>
    </dsp:sp>
    <dsp:sp modelId="{2C9E42A7-D692-4DEF-A008-68C3A4D1516E}">
      <dsp:nvSpPr>
        <dsp:cNvPr id="0" name=""/>
        <dsp:cNvSpPr/>
      </dsp:nvSpPr>
      <dsp:spPr>
        <a:xfrm>
          <a:off x="2907450" y="1437590"/>
          <a:ext cx="2071799" cy="1476156"/>
        </a:xfrm>
        <a:prstGeom prst="roundRect">
          <a:avLst>
            <a:gd name="adj" fmla="val 10000"/>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2: goodness of functions</a:t>
          </a:r>
          <a:endParaRPr lang="zh-TW" altLang="en-US" sz="2800" kern="1200" dirty="0"/>
        </a:p>
      </dsp:txBody>
      <dsp:txXfrm>
        <a:off x="2950685" y="1480825"/>
        <a:ext cx="1985329" cy="1389686"/>
      </dsp:txXfrm>
    </dsp:sp>
    <dsp:sp modelId="{75576B2E-DB43-49F5-8A31-D5CBF5F78EEC}">
      <dsp:nvSpPr>
        <dsp:cNvPr id="0" name=""/>
        <dsp:cNvSpPr/>
      </dsp:nvSpPr>
      <dsp:spPr>
        <a:xfrm>
          <a:off x="5186429" y="1918765"/>
          <a:ext cx="439221" cy="513806"/>
        </a:xfrm>
        <a:prstGeom prst="rightArrow">
          <a:avLst>
            <a:gd name="adj1" fmla="val 60000"/>
            <a:gd name="adj2" fmla="val 5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5186429" y="2021526"/>
        <a:ext cx="307455" cy="308284"/>
      </dsp:txXfrm>
    </dsp:sp>
    <dsp:sp modelId="{B28036AB-B71B-48DE-97C4-D287BC3BE7AC}">
      <dsp:nvSpPr>
        <dsp:cNvPr id="0" name=""/>
        <dsp:cNvSpPr/>
      </dsp:nvSpPr>
      <dsp:spPr>
        <a:xfrm>
          <a:off x="5807969" y="1437590"/>
          <a:ext cx="2071799" cy="1476156"/>
        </a:xfrm>
        <a:prstGeom prst="roundRect">
          <a:avLst>
            <a:gd name="adj" fmla="val 1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3: pick the best function</a:t>
          </a:r>
          <a:endParaRPr lang="zh-TW" altLang="en-US" sz="2800" kern="1200" dirty="0"/>
        </a:p>
      </dsp:txBody>
      <dsp:txXfrm>
        <a:off x="5851204" y="1480825"/>
        <a:ext cx="1985329" cy="13896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BD105-9F67-4F60-B070-C671AE93A28A}">
      <dsp:nvSpPr>
        <dsp:cNvPr id="0" name=""/>
        <dsp:cNvSpPr/>
      </dsp:nvSpPr>
      <dsp:spPr>
        <a:xfrm>
          <a:off x="6931" y="1437590"/>
          <a:ext cx="2071799" cy="147615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1: define a set of function              </a:t>
          </a:r>
          <a:endParaRPr lang="zh-TW" altLang="en-US" sz="2800" kern="1200" dirty="0"/>
        </a:p>
      </dsp:txBody>
      <dsp:txXfrm>
        <a:off x="50166" y="1480825"/>
        <a:ext cx="1985329" cy="1389686"/>
      </dsp:txXfrm>
    </dsp:sp>
    <dsp:sp modelId="{888540DF-FD49-4215-991C-C7B2A2E10D35}">
      <dsp:nvSpPr>
        <dsp:cNvPr id="0" name=""/>
        <dsp:cNvSpPr/>
      </dsp:nvSpPr>
      <dsp:spPr>
        <a:xfrm>
          <a:off x="2285910" y="1918765"/>
          <a:ext cx="439221" cy="513806"/>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2285910" y="2021526"/>
        <a:ext cx="307455" cy="308284"/>
      </dsp:txXfrm>
    </dsp:sp>
    <dsp:sp modelId="{2C9E42A7-D692-4DEF-A008-68C3A4D1516E}">
      <dsp:nvSpPr>
        <dsp:cNvPr id="0" name=""/>
        <dsp:cNvSpPr/>
      </dsp:nvSpPr>
      <dsp:spPr>
        <a:xfrm>
          <a:off x="2907450" y="1437590"/>
          <a:ext cx="2071799" cy="1476156"/>
        </a:xfrm>
        <a:prstGeom prst="roundRect">
          <a:avLst>
            <a:gd name="adj" fmla="val 10000"/>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2: goodness of function</a:t>
          </a:r>
          <a:endParaRPr lang="zh-TW" altLang="en-US" sz="2800" kern="1200" dirty="0"/>
        </a:p>
      </dsp:txBody>
      <dsp:txXfrm>
        <a:off x="2950685" y="1480825"/>
        <a:ext cx="1985329" cy="1389686"/>
      </dsp:txXfrm>
    </dsp:sp>
    <dsp:sp modelId="{75576B2E-DB43-49F5-8A31-D5CBF5F78EEC}">
      <dsp:nvSpPr>
        <dsp:cNvPr id="0" name=""/>
        <dsp:cNvSpPr/>
      </dsp:nvSpPr>
      <dsp:spPr>
        <a:xfrm>
          <a:off x="5186429" y="1918765"/>
          <a:ext cx="439221" cy="513806"/>
        </a:xfrm>
        <a:prstGeom prst="rightArrow">
          <a:avLst>
            <a:gd name="adj1" fmla="val 60000"/>
            <a:gd name="adj2" fmla="val 5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5186429" y="2021526"/>
        <a:ext cx="307455" cy="308284"/>
      </dsp:txXfrm>
    </dsp:sp>
    <dsp:sp modelId="{B28036AB-B71B-48DE-97C4-D287BC3BE7AC}">
      <dsp:nvSpPr>
        <dsp:cNvPr id="0" name=""/>
        <dsp:cNvSpPr/>
      </dsp:nvSpPr>
      <dsp:spPr>
        <a:xfrm>
          <a:off x="5807969" y="1437590"/>
          <a:ext cx="2071799" cy="1476156"/>
        </a:xfrm>
        <a:prstGeom prst="roundRect">
          <a:avLst>
            <a:gd name="adj" fmla="val 1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3: pick the best function</a:t>
          </a:r>
          <a:endParaRPr lang="zh-TW" altLang="en-US" sz="2800" kern="1200" dirty="0"/>
        </a:p>
      </dsp:txBody>
      <dsp:txXfrm>
        <a:off x="5851204" y="1480825"/>
        <a:ext cx="1985329" cy="13896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BD105-9F67-4F60-B070-C671AE93A28A}">
      <dsp:nvSpPr>
        <dsp:cNvPr id="0" name=""/>
        <dsp:cNvSpPr/>
      </dsp:nvSpPr>
      <dsp:spPr>
        <a:xfrm>
          <a:off x="6931" y="1437590"/>
          <a:ext cx="2071799" cy="147615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1: define a set of function              </a:t>
          </a:r>
          <a:endParaRPr lang="zh-TW" altLang="en-US" sz="2800" kern="1200" dirty="0"/>
        </a:p>
      </dsp:txBody>
      <dsp:txXfrm>
        <a:off x="50166" y="1480825"/>
        <a:ext cx="1985329" cy="1389686"/>
      </dsp:txXfrm>
    </dsp:sp>
    <dsp:sp modelId="{888540DF-FD49-4215-991C-C7B2A2E10D35}">
      <dsp:nvSpPr>
        <dsp:cNvPr id="0" name=""/>
        <dsp:cNvSpPr/>
      </dsp:nvSpPr>
      <dsp:spPr>
        <a:xfrm>
          <a:off x="2285910" y="1918765"/>
          <a:ext cx="439221" cy="513806"/>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2285910" y="2021526"/>
        <a:ext cx="307455" cy="308284"/>
      </dsp:txXfrm>
    </dsp:sp>
    <dsp:sp modelId="{2C9E42A7-D692-4DEF-A008-68C3A4D1516E}">
      <dsp:nvSpPr>
        <dsp:cNvPr id="0" name=""/>
        <dsp:cNvSpPr/>
      </dsp:nvSpPr>
      <dsp:spPr>
        <a:xfrm>
          <a:off x="2907450" y="1437590"/>
          <a:ext cx="2071799" cy="1476156"/>
        </a:xfrm>
        <a:prstGeom prst="roundRect">
          <a:avLst>
            <a:gd name="adj" fmla="val 10000"/>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2: goodness of function</a:t>
          </a:r>
          <a:endParaRPr lang="zh-TW" altLang="en-US" sz="2800" kern="1200" dirty="0"/>
        </a:p>
      </dsp:txBody>
      <dsp:txXfrm>
        <a:off x="2950685" y="1480825"/>
        <a:ext cx="1985329" cy="1389686"/>
      </dsp:txXfrm>
    </dsp:sp>
    <dsp:sp modelId="{75576B2E-DB43-49F5-8A31-D5CBF5F78EEC}">
      <dsp:nvSpPr>
        <dsp:cNvPr id="0" name=""/>
        <dsp:cNvSpPr/>
      </dsp:nvSpPr>
      <dsp:spPr>
        <a:xfrm>
          <a:off x="5186429" y="1918765"/>
          <a:ext cx="439221" cy="513806"/>
        </a:xfrm>
        <a:prstGeom prst="rightArrow">
          <a:avLst>
            <a:gd name="adj1" fmla="val 60000"/>
            <a:gd name="adj2" fmla="val 5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5186429" y="2021526"/>
        <a:ext cx="307455" cy="308284"/>
      </dsp:txXfrm>
    </dsp:sp>
    <dsp:sp modelId="{B28036AB-B71B-48DE-97C4-D287BC3BE7AC}">
      <dsp:nvSpPr>
        <dsp:cNvPr id="0" name=""/>
        <dsp:cNvSpPr/>
      </dsp:nvSpPr>
      <dsp:spPr>
        <a:xfrm>
          <a:off x="5807969" y="1437590"/>
          <a:ext cx="2071799" cy="1476156"/>
        </a:xfrm>
        <a:prstGeom prst="roundRect">
          <a:avLst>
            <a:gd name="adj" fmla="val 1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3: pick the best function</a:t>
          </a:r>
          <a:endParaRPr lang="zh-TW" altLang="en-US" sz="2800" kern="1200" dirty="0"/>
        </a:p>
      </dsp:txBody>
      <dsp:txXfrm>
        <a:off x="5851204" y="1480825"/>
        <a:ext cx="1985329" cy="13896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BD105-9F67-4F60-B070-C671AE93A28A}">
      <dsp:nvSpPr>
        <dsp:cNvPr id="0" name=""/>
        <dsp:cNvSpPr/>
      </dsp:nvSpPr>
      <dsp:spPr>
        <a:xfrm>
          <a:off x="6931" y="1437590"/>
          <a:ext cx="2071799" cy="147615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1: define a set of function              </a:t>
          </a:r>
          <a:endParaRPr lang="zh-TW" altLang="en-US" sz="2800" kern="1200" dirty="0"/>
        </a:p>
      </dsp:txBody>
      <dsp:txXfrm>
        <a:off x="50166" y="1480825"/>
        <a:ext cx="1985329" cy="1389686"/>
      </dsp:txXfrm>
    </dsp:sp>
    <dsp:sp modelId="{888540DF-FD49-4215-991C-C7B2A2E10D35}">
      <dsp:nvSpPr>
        <dsp:cNvPr id="0" name=""/>
        <dsp:cNvSpPr/>
      </dsp:nvSpPr>
      <dsp:spPr>
        <a:xfrm>
          <a:off x="2285910" y="1918765"/>
          <a:ext cx="439221" cy="513806"/>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2285910" y="2021526"/>
        <a:ext cx="307455" cy="308284"/>
      </dsp:txXfrm>
    </dsp:sp>
    <dsp:sp modelId="{2C9E42A7-D692-4DEF-A008-68C3A4D1516E}">
      <dsp:nvSpPr>
        <dsp:cNvPr id="0" name=""/>
        <dsp:cNvSpPr/>
      </dsp:nvSpPr>
      <dsp:spPr>
        <a:xfrm>
          <a:off x="2907450" y="1437590"/>
          <a:ext cx="2071799" cy="1476156"/>
        </a:xfrm>
        <a:prstGeom prst="roundRect">
          <a:avLst>
            <a:gd name="adj" fmla="val 10000"/>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2: goodness of function</a:t>
          </a:r>
          <a:endParaRPr lang="zh-TW" altLang="en-US" sz="2800" kern="1200" dirty="0"/>
        </a:p>
      </dsp:txBody>
      <dsp:txXfrm>
        <a:off x="2950685" y="1480825"/>
        <a:ext cx="1985329" cy="1389686"/>
      </dsp:txXfrm>
    </dsp:sp>
    <dsp:sp modelId="{75576B2E-DB43-49F5-8A31-D5CBF5F78EEC}">
      <dsp:nvSpPr>
        <dsp:cNvPr id="0" name=""/>
        <dsp:cNvSpPr/>
      </dsp:nvSpPr>
      <dsp:spPr>
        <a:xfrm>
          <a:off x="5186429" y="1918765"/>
          <a:ext cx="439221" cy="513806"/>
        </a:xfrm>
        <a:prstGeom prst="rightArrow">
          <a:avLst>
            <a:gd name="adj1" fmla="val 60000"/>
            <a:gd name="adj2" fmla="val 5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5186429" y="2021526"/>
        <a:ext cx="307455" cy="308284"/>
      </dsp:txXfrm>
    </dsp:sp>
    <dsp:sp modelId="{B28036AB-B71B-48DE-97C4-D287BC3BE7AC}">
      <dsp:nvSpPr>
        <dsp:cNvPr id="0" name=""/>
        <dsp:cNvSpPr/>
      </dsp:nvSpPr>
      <dsp:spPr>
        <a:xfrm>
          <a:off x="5807969" y="1437590"/>
          <a:ext cx="2071799" cy="1476156"/>
        </a:xfrm>
        <a:prstGeom prst="roundRect">
          <a:avLst>
            <a:gd name="adj" fmla="val 1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3: pick the best function</a:t>
          </a:r>
          <a:endParaRPr lang="zh-TW" altLang="en-US" sz="2800" kern="1200" dirty="0"/>
        </a:p>
      </dsp:txBody>
      <dsp:txXfrm>
        <a:off x="5851204" y="1480825"/>
        <a:ext cx="1985329" cy="13896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BD105-9F67-4F60-B070-C671AE93A28A}">
      <dsp:nvSpPr>
        <dsp:cNvPr id="0" name=""/>
        <dsp:cNvSpPr/>
      </dsp:nvSpPr>
      <dsp:spPr>
        <a:xfrm>
          <a:off x="6931" y="1437590"/>
          <a:ext cx="2071799" cy="147615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1: define a set of function              </a:t>
          </a:r>
          <a:endParaRPr lang="zh-TW" altLang="en-US" sz="2800" kern="1200" dirty="0"/>
        </a:p>
      </dsp:txBody>
      <dsp:txXfrm>
        <a:off x="50166" y="1480825"/>
        <a:ext cx="1985329" cy="1389686"/>
      </dsp:txXfrm>
    </dsp:sp>
    <dsp:sp modelId="{888540DF-FD49-4215-991C-C7B2A2E10D35}">
      <dsp:nvSpPr>
        <dsp:cNvPr id="0" name=""/>
        <dsp:cNvSpPr/>
      </dsp:nvSpPr>
      <dsp:spPr>
        <a:xfrm>
          <a:off x="2285910" y="1918765"/>
          <a:ext cx="439221" cy="513806"/>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2285910" y="2021526"/>
        <a:ext cx="307455" cy="308284"/>
      </dsp:txXfrm>
    </dsp:sp>
    <dsp:sp modelId="{2C9E42A7-D692-4DEF-A008-68C3A4D1516E}">
      <dsp:nvSpPr>
        <dsp:cNvPr id="0" name=""/>
        <dsp:cNvSpPr/>
      </dsp:nvSpPr>
      <dsp:spPr>
        <a:xfrm>
          <a:off x="2907450" y="1437590"/>
          <a:ext cx="2071799" cy="1476156"/>
        </a:xfrm>
        <a:prstGeom prst="roundRect">
          <a:avLst>
            <a:gd name="adj" fmla="val 10000"/>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2: goodness of function</a:t>
          </a:r>
          <a:endParaRPr lang="zh-TW" altLang="en-US" sz="2800" kern="1200" dirty="0"/>
        </a:p>
      </dsp:txBody>
      <dsp:txXfrm>
        <a:off x="2950685" y="1480825"/>
        <a:ext cx="1985329" cy="1389686"/>
      </dsp:txXfrm>
    </dsp:sp>
    <dsp:sp modelId="{75576B2E-DB43-49F5-8A31-D5CBF5F78EEC}">
      <dsp:nvSpPr>
        <dsp:cNvPr id="0" name=""/>
        <dsp:cNvSpPr/>
      </dsp:nvSpPr>
      <dsp:spPr>
        <a:xfrm>
          <a:off x="5186429" y="1918765"/>
          <a:ext cx="439221" cy="513806"/>
        </a:xfrm>
        <a:prstGeom prst="rightArrow">
          <a:avLst>
            <a:gd name="adj1" fmla="val 60000"/>
            <a:gd name="adj2" fmla="val 5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kern="1200"/>
        </a:p>
      </dsp:txBody>
      <dsp:txXfrm>
        <a:off x="5186429" y="2021526"/>
        <a:ext cx="307455" cy="308284"/>
      </dsp:txXfrm>
    </dsp:sp>
    <dsp:sp modelId="{B28036AB-B71B-48DE-97C4-D287BC3BE7AC}">
      <dsp:nvSpPr>
        <dsp:cNvPr id="0" name=""/>
        <dsp:cNvSpPr/>
      </dsp:nvSpPr>
      <dsp:spPr>
        <a:xfrm>
          <a:off x="5807969" y="1437590"/>
          <a:ext cx="2071799" cy="1476156"/>
        </a:xfrm>
        <a:prstGeom prst="roundRect">
          <a:avLst>
            <a:gd name="adj" fmla="val 1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kern="1200" dirty="0"/>
            <a:t>Step 3: pick the best function</a:t>
          </a:r>
          <a:endParaRPr lang="zh-TW" altLang="en-US" sz="2800" kern="1200" dirty="0"/>
        </a:p>
      </dsp:txBody>
      <dsp:txXfrm>
        <a:off x="5851204" y="1480825"/>
        <a:ext cx="1985329" cy="138968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CEE4DE-234B-4524-BD36-55F272C89705}" type="datetimeFigureOut">
              <a:rPr lang="zh-CN" altLang="en-US" smtClean="0"/>
              <a:t>2023/9/10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7D4C83-501F-45E0-A26B-0F8C1EBD4D41}" type="slidenum">
              <a:rPr lang="zh-CN" altLang="en-US" smtClean="0"/>
              <a:t>‹#›</a:t>
            </a:fld>
            <a:endParaRPr lang="zh-CN" altLang="en-US"/>
          </a:p>
        </p:txBody>
      </p:sp>
    </p:spTree>
    <p:extLst>
      <p:ext uri="{BB962C8B-B14F-4D97-AF65-F5344CB8AC3E}">
        <p14:creationId xmlns:p14="http://schemas.microsoft.com/office/powerpoint/2010/main" val="276831883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F075A-F932-4144-9ABD-B0C4E676AC84}" type="datetimeFigureOut">
              <a:rPr lang="zh-CN" altLang="en-US" smtClean="0"/>
              <a:t>2023/9/10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9192C-1CA5-4B44-A1E0-0905AC6A46B6}" type="slidenum">
              <a:rPr lang="zh-CN" altLang="en-US" smtClean="0"/>
              <a:t>‹#›</a:t>
            </a:fld>
            <a:endParaRPr lang="zh-CN" altLang="en-US"/>
          </a:p>
        </p:txBody>
      </p:sp>
    </p:spTree>
    <p:extLst>
      <p:ext uri="{BB962C8B-B14F-4D97-AF65-F5344CB8AC3E}">
        <p14:creationId xmlns:p14="http://schemas.microsoft.com/office/powerpoint/2010/main" val="3402235143"/>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eveloper.nvidia.com/deep-learning"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nvidiastage.wpengine.com/blog/2016/01/12/accelerating-ai-artificial-intelligence-gpus/" TargetMode="External"/><Relationship Id="rId4" Type="http://schemas.openxmlformats.org/officeDocument/2006/relationships/hyperlink" Target="https://www.nvidia.com.tw/object/drive-px-tw.html"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so.csdn.net/so/search?q=LSTM&amp;spm=1001.2101.3001.7020"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baike.baidu.com/item/%E6%97%A0%E7%9B%91%E7%9D%A3%E5%AD%A6%E4%B9%A0/810193"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github.com/amznlabs/amazon-dsstne" TargetMode="External"/><Relationship Id="rId7" Type="http://schemas.openxmlformats.org/officeDocument/2006/relationships/hyperlink" Target="https://baike.baidu.com/item/%E6%9C%80%E5%B0%8F%E4%BA%8C%E4%B9%98%E6%B3%95/2522346" TargetMode="External"/><Relationship Id="rId2" Type="http://schemas.openxmlformats.org/officeDocument/2006/relationships/slide" Target="../slides/slide85.xml"/><Relationship Id="rId1" Type="http://schemas.openxmlformats.org/officeDocument/2006/relationships/notesMaster" Target="../notesMasters/notesMaster1.xml"/><Relationship Id="rId6" Type="http://schemas.openxmlformats.org/officeDocument/2006/relationships/hyperlink" Target="https://baike.baidu.com/item/%E6%9C%BA%E5%99%A8%E5%AD%A6%E4%B9%A0%E7%AE%97%E6%B3%95/18635836" TargetMode="External"/><Relationship Id="rId5" Type="http://schemas.openxmlformats.org/officeDocument/2006/relationships/hyperlink" Target="https://baike.baidu.com/item/%E6%9C%80%E5%B0%8F%E4%BA%8C%E4%B9%98%E9%97%AE%E9%A2%98/19128644" TargetMode="External"/><Relationship Id="rId4" Type="http://schemas.openxmlformats.org/officeDocument/2006/relationships/hyperlink" Target="https://baike.baidu.com/item/%E8%BF%AD%E4%BB%A3%E6%B3%95/10913188"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zh-TW" altLang="en-US" dirty="0"/>
              <a:t>真的這麼神奇</a:t>
            </a:r>
            <a:r>
              <a:rPr lang="en-US" altLang="zh-TW" dirty="0"/>
              <a:t>?</a:t>
            </a:r>
            <a:endParaRPr lang="zh-TW" altLang="en-US" dirty="0"/>
          </a:p>
          <a:p>
            <a:pPr marL="228600" indent="-228600">
              <a:buAutoNum type="arabicPeriod"/>
            </a:pPr>
            <a:r>
              <a:rPr lang="zh-TW" altLang="en-US" dirty="0"/>
              <a:t>什麼是機器學習</a:t>
            </a:r>
            <a:r>
              <a:rPr lang="en-US" altLang="zh-TW" dirty="0"/>
              <a:t>?</a:t>
            </a:r>
          </a:p>
          <a:p>
            <a:pPr marL="228600" indent="-228600">
              <a:buAutoNum type="arabicPeriod"/>
            </a:pPr>
            <a:r>
              <a:rPr lang="zh-TW" altLang="en-US" dirty="0"/>
              <a:t>找甚麼樣的 </a:t>
            </a:r>
            <a:r>
              <a:rPr lang="en-US" altLang="zh-TW" dirty="0"/>
              <a:t>function:</a:t>
            </a:r>
            <a:r>
              <a:rPr lang="zh-TW" altLang="en-US" dirty="0"/>
              <a:t> </a:t>
            </a:r>
            <a:r>
              <a:rPr lang="en-US" altLang="zh-TW" dirty="0"/>
              <a:t>regression, generation (GLOW), classification</a:t>
            </a:r>
          </a:p>
          <a:p>
            <a:pPr marL="228600" indent="-228600">
              <a:buAutoNum type="arabicPeriod"/>
            </a:pPr>
            <a:r>
              <a:rPr lang="zh-TW" altLang="en-US" dirty="0"/>
              <a:t>各種模型 </a:t>
            </a:r>
            <a:r>
              <a:rPr lang="en-US" altLang="zh-TW" dirty="0"/>
              <a:t>CNN RNN seq2seq transformer </a:t>
            </a:r>
          </a:p>
          <a:p>
            <a:pPr marL="228600" indent="-228600">
              <a:buAutoNum type="arabicPeriod"/>
            </a:pPr>
            <a:r>
              <a:rPr lang="zh-TW" altLang="en-US" dirty="0"/>
              <a:t>各種學習 </a:t>
            </a:r>
            <a:r>
              <a:rPr lang="en-US" altLang="zh-TW" dirty="0"/>
              <a:t>gradient descent and tips</a:t>
            </a:r>
          </a:p>
          <a:p>
            <a:pPr marL="228600" indent="-228600">
              <a:buAutoNum type="arabicPeriod"/>
            </a:pPr>
            <a:r>
              <a:rPr lang="zh-TW" altLang="en-US" dirty="0"/>
              <a:t>訓練方式 </a:t>
            </a:r>
            <a:r>
              <a:rPr lang="en-US" altLang="zh-TW" dirty="0"/>
              <a:t>semi, transfer (unsupervised domain adaptation), RL (curiosity driven), unsupervised (BERT)</a:t>
            </a:r>
          </a:p>
          <a:p>
            <a:pPr marL="0" indent="0">
              <a:buNone/>
            </a:pPr>
            <a:r>
              <a:rPr lang="en-US" altLang="zh-TW" dirty="0"/>
              <a:t>6. Towards AI in the real world</a:t>
            </a:r>
          </a:p>
          <a:p>
            <a:pPr marL="0" indent="0">
              <a:buNone/>
            </a:pPr>
            <a:r>
              <a:rPr lang="en-US" altLang="zh-TW" dirty="0"/>
              <a:t>How to know I do not know?</a:t>
            </a:r>
          </a:p>
          <a:p>
            <a:pPr marL="0" indent="0">
              <a:buNone/>
            </a:pPr>
            <a:r>
              <a:rPr lang="en-US" altLang="zh-TW" dirty="0"/>
              <a:t>Why I do this?</a:t>
            </a:r>
          </a:p>
          <a:p>
            <a:pPr marL="0" indent="0">
              <a:buNone/>
            </a:pPr>
            <a:r>
              <a:rPr lang="en-US" altLang="zh-TW" dirty="0"/>
              <a:t>Attack and </a:t>
            </a:r>
            <a:r>
              <a:rPr lang="en-US" altLang="zh-TW" dirty="0" err="1"/>
              <a:t>defence</a:t>
            </a:r>
            <a:r>
              <a:rPr lang="en-US" altLang="zh-TW" dirty="0"/>
              <a:t> </a:t>
            </a:r>
          </a:p>
          <a:p>
            <a:pPr marL="0" indent="0">
              <a:buNone/>
            </a:pPr>
            <a:r>
              <a:rPr lang="en-US" altLang="zh-TW" dirty="0"/>
              <a:t>Few/zero learning</a:t>
            </a:r>
          </a:p>
          <a:p>
            <a:pPr marL="0" indent="0">
              <a:buNone/>
            </a:pPr>
            <a:r>
              <a:rPr lang="en-US" altLang="zh-TW" dirty="0"/>
              <a:t>LLL</a:t>
            </a:r>
          </a:p>
          <a:p>
            <a:pPr marL="0" indent="0">
              <a:buNone/>
            </a:pPr>
            <a:r>
              <a:rPr lang="en-US" altLang="zh-TW" dirty="0"/>
              <a:t>Meta-learning </a:t>
            </a:r>
          </a:p>
          <a:p>
            <a:pPr marL="0" indent="0">
              <a:buNone/>
            </a:pPr>
            <a:r>
              <a:rPr lang="en-US" altLang="zh-TW" dirty="0"/>
              <a:t>compression</a:t>
            </a:r>
          </a:p>
          <a:p>
            <a:pPr marL="0" indent="0">
              <a:buNone/>
            </a:pPr>
            <a:r>
              <a:rPr lang="en-US" altLang="zh-TW" dirty="0"/>
              <a:t>Theory</a:t>
            </a:r>
          </a:p>
          <a:p>
            <a:pPr marL="0" indent="0">
              <a:buNone/>
            </a:pPr>
            <a:r>
              <a:rPr lang="en-US" altLang="zh-TW" dirty="0"/>
              <a:t>7. This course</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1</a:t>
            </a:fld>
            <a:endParaRPr lang="zh-CN" altLang="en-US"/>
          </a:p>
        </p:txBody>
      </p:sp>
    </p:spTree>
    <p:extLst>
      <p:ext uri="{BB962C8B-B14F-4D97-AF65-F5344CB8AC3E}">
        <p14:creationId xmlns:p14="http://schemas.microsoft.com/office/powerpoint/2010/main" val="213155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提前说明：</a:t>
            </a:r>
            <a:r>
              <a:rPr lang="en-US" altLang="zh-CN" dirty="0"/>
              <a:t>no copy, no steal, no plagiarize</a:t>
            </a:r>
            <a:r>
              <a:rPr lang="zh-CN" altLang="en-US" dirty="0"/>
              <a:t>一旦发现抄袭，不管是抄还是被抄的，作业</a:t>
            </a:r>
            <a:r>
              <a:rPr lang="en-US" altLang="zh-CN" dirty="0"/>
              <a:t>/</a:t>
            </a:r>
            <a:r>
              <a:rPr lang="zh-CN" altLang="en-US" dirty="0"/>
              <a:t>实验一律判</a:t>
            </a:r>
            <a:r>
              <a:rPr lang="en-US" altLang="zh-CN" dirty="0"/>
              <a:t>0</a:t>
            </a:r>
            <a:r>
              <a:rPr lang="zh-CN" altLang="en-US" dirty="0"/>
              <a:t>分。</a:t>
            </a:r>
            <a:endParaRPr lang="en-US" altLang="zh-CN" dirty="0"/>
          </a:p>
          <a:p>
            <a:r>
              <a:rPr lang="zh-CN" altLang="en-US" dirty="0"/>
              <a:t>版权意识</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2</a:t>
            </a:fld>
            <a:endParaRPr lang="zh-CN" altLang="en-US"/>
          </a:p>
        </p:txBody>
      </p:sp>
    </p:spTree>
    <p:extLst>
      <p:ext uri="{BB962C8B-B14F-4D97-AF65-F5344CB8AC3E}">
        <p14:creationId xmlns:p14="http://schemas.microsoft.com/office/powerpoint/2010/main" val="3429214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提前说明：</a:t>
            </a:r>
            <a:r>
              <a:rPr lang="en-US" altLang="zh-CN" dirty="0"/>
              <a:t>no copy, no steal, no plagiarize</a:t>
            </a:r>
            <a:r>
              <a:rPr lang="zh-CN" altLang="en-US" dirty="0"/>
              <a:t>一旦发现抄袭，不管是抄还是被抄的，作业</a:t>
            </a:r>
            <a:r>
              <a:rPr lang="en-US" altLang="zh-CN" dirty="0"/>
              <a:t>/</a:t>
            </a:r>
            <a:r>
              <a:rPr lang="zh-CN" altLang="en-US" dirty="0"/>
              <a:t>实验一律判</a:t>
            </a:r>
            <a:r>
              <a:rPr lang="en-US" altLang="zh-CN" dirty="0"/>
              <a:t>0</a:t>
            </a:r>
            <a:r>
              <a:rPr lang="zh-CN" altLang="en-US" dirty="0"/>
              <a:t>分。</a:t>
            </a:r>
            <a:endParaRPr lang="en-US" altLang="zh-CN" dirty="0"/>
          </a:p>
          <a:p>
            <a:r>
              <a:rPr lang="zh-CN" altLang="en-US" dirty="0"/>
              <a:t>版权意识</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3</a:t>
            </a:fld>
            <a:endParaRPr lang="zh-CN" altLang="en-US"/>
          </a:p>
        </p:txBody>
      </p:sp>
    </p:spTree>
    <p:extLst>
      <p:ext uri="{BB962C8B-B14F-4D97-AF65-F5344CB8AC3E}">
        <p14:creationId xmlns:p14="http://schemas.microsoft.com/office/powerpoint/2010/main" val="2588870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a:t>
            </a:fld>
            <a:endParaRPr lang="zh-CN" altLang="en-US"/>
          </a:p>
        </p:txBody>
      </p:sp>
    </p:spTree>
    <p:extLst>
      <p:ext uri="{BB962C8B-B14F-4D97-AF65-F5344CB8AC3E}">
        <p14:creationId xmlns:p14="http://schemas.microsoft.com/office/powerpoint/2010/main" val="2777666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a:t>
            </a:fld>
            <a:endParaRPr lang="zh-CN" altLang="en-US"/>
          </a:p>
        </p:txBody>
      </p:sp>
    </p:spTree>
    <p:extLst>
      <p:ext uri="{BB962C8B-B14F-4D97-AF65-F5344CB8AC3E}">
        <p14:creationId xmlns:p14="http://schemas.microsoft.com/office/powerpoint/2010/main" val="312400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a:t>
            </a:fld>
            <a:endParaRPr lang="zh-CN" altLang="en-US"/>
          </a:p>
        </p:txBody>
      </p:sp>
    </p:spTree>
    <p:extLst>
      <p:ext uri="{BB962C8B-B14F-4D97-AF65-F5344CB8AC3E}">
        <p14:creationId xmlns:p14="http://schemas.microsoft.com/office/powerpoint/2010/main" val="2612720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a:t>
            </a:fld>
            <a:endParaRPr lang="zh-CN" altLang="en-US"/>
          </a:p>
        </p:txBody>
      </p:sp>
    </p:spTree>
    <p:extLst>
      <p:ext uri="{BB962C8B-B14F-4D97-AF65-F5344CB8AC3E}">
        <p14:creationId xmlns:p14="http://schemas.microsoft.com/office/powerpoint/2010/main" val="2330664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a:t>
            </a:fld>
            <a:endParaRPr lang="zh-CN" altLang="en-US"/>
          </a:p>
        </p:txBody>
      </p:sp>
    </p:spTree>
    <p:extLst>
      <p:ext uri="{BB962C8B-B14F-4D97-AF65-F5344CB8AC3E}">
        <p14:creationId xmlns:p14="http://schemas.microsoft.com/office/powerpoint/2010/main" val="3576124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a:t>
            </a:fld>
            <a:endParaRPr lang="zh-CN" altLang="en-US"/>
          </a:p>
        </p:txBody>
      </p:sp>
    </p:spTree>
    <p:extLst>
      <p:ext uri="{BB962C8B-B14F-4D97-AF65-F5344CB8AC3E}">
        <p14:creationId xmlns:p14="http://schemas.microsoft.com/office/powerpoint/2010/main" val="420247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p:nvPr>
        </p:nvSpPr>
        <p:spPr/>
      </p:sp>
      <p:sp>
        <p:nvSpPr>
          <p:cNvPr id="12291"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panose="020B0604020202020204" pitchFamily="34" charset="0"/>
              </a:rPr>
              <a:t>1953</a:t>
            </a:r>
            <a:r>
              <a:rPr lang="zh-CN" altLang="en-US">
                <a:latin typeface="Arial" panose="020B0604020202020204" pitchFamily="34" charset="0"/>
              </a:rPr>
              <a:t>年夏天，麦卡锡和明斯基都在贝尔实验室为香农打工。香农当时在研究图灵机及是否可以用图灵机作为智能活动的理论基础，但是麦卡锡只对计算机实现智能感兴趣。由于与香农研究方向上的不同加上麦卡锡认为香农在一些时候过于理论，所以麦卡锡与</a:t>
            </a:r>
            <a:r>
              <a:rPr lang="en-US" altLang="zh-CN">
                <a:latin typeface="Arial" panose="020B0604020202020204" pitchFamily="34" charset="0"/>
              </a:rPr>
              <a:t>IBM</a:t>
            </a:r>
            <a:r>
              <a:rPr lang="zh-CN" altLang="en-US">
                <a:latin typeface="Arial" panose="020B0604020202020204" pitchFamily="34" charset="0"/>
              </a:rPr>
              <a:t>第一代通用机</a:t>
            </a:r>
            <a:r>
              <a:rPr lang="en-US" altLang="zh-CN">
                <a:latin typeface="Arial" panose="020B0604020202020204" pitchFamily="34" charset="0"/>
              </a:rPr>
              <a:t>701</a:t>
            </a:r>
            <a:r>
              <a:rPr lang="zh-CN" altLang="en-US">
                <a:latin typeface="Arial" panose="020B0604020202020204" pitchFamily="34" charset="0"/>
              </a:rPr>
              <a:t>的主设计师罗切斯特（</a:t>
            </a:r>
            <a:r>
              <a:rPr lang="en-US" altLang="zh-CN">
                <a:latin typeface="Arial" panose="020B0604020202020204" pitchFamily="34" charset="0"/>
              </a:rPr>
              <a:t>Nathaniel Rochester</a:t>
            </a:r>
            <a:r>
              <a:rPr lang="zh-CN" altLang="en-US">
                <a:latin typeface="Arial" panose="020B0604020202020204" pitchFamily="34" charset="0"/>
              </a:rPr>
              <a:t>）计划搞一次活动，主要讨论机器模拟智能，并说动香农与明斯基共同写了一个项目建议书以寻求活动资助。</a:t>
            </a:r>
          </a:p>
          <a:p>
            <a:r>
              <a:rPr lang="zh-CN" altLang="en-US">
                <a:latin typeface="Arial" panose="020B0604020202020204" pitchFamily="34" charset="0"/>
              </a:rPr>
              <a:t>麦卡锡给这个活动起了一个名字：人工智能夏季研讨会（</a:t>
            </a:r>
            <a:r>
              <a:rPr lang="en-US" altLang="zh-CN">
                <a:latin typeface="Arial" panose="020B0604020202020204" pitchFamily="34" charset="0"/>
              </a:rPr>
              <a:t>Summer Research Project on Artificial Intelligence</a:t>
            </a:r>
            <a:r>
              <a:rPr lang="zh-CN" altLang="en-US">
                <a:latin typeface="Arial" panose="020B0604020202020204" pitchFamily="34" charset="0"/>
              </a:rPr>
              <a:t>）。</a:t>
            </a:r>
          </a:p>
        </p:txBody>
      </p:sp>
      <p:sp>
        <p:nvSpPr>
          <p:cNvPr id="12292"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0FF56CB-8488-4BA3-BCE8-817A74837C72}" type="slidenum">
              <a:rPr lang="en-US" altLang="zh-CN" smtClean="0"/>
              <a:t>15</a:t>
            </a:fld>
            <a:endParaRPr lang="en-US" altLang="zh-CN"/>
          </a:p>
        </p:txBody>
      </p:sp>
    </p:spTree>
    <p:extLst>
      <p:ext uri="{BB962C8B-B14F-4D97-AF65-F5344CB8AC3E}">
        <p14:creationId xmlns:p14="http://schemas.microsoft.com/office/powerpoint/2010/main" val="3718844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p:nvPr>
        </p:nvSpPr>
        <p:spPr/>
      </p:sp>
      <p:sp>
        <p:nvSpPr>
          <p:cNvPr id="14339"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14340"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6B787C0-66FB-4363-B9B3-1B5BF36BC3BB}" type="slidenum">
              <a:rPr lang="en-US" altLang="zh-CN" smtClean="0"/>
              <a:t>16</a:t>
            </a:fld>
            <a:endParaRPr lang="en-US" altLang="zh-CN"/>
          </a:p>
        </p:txBody>
      </p:sp>
    </p:spTree>
    <p:extLst>
      <p:ext uri="{BB962C8B-B14F-4D97-AF65-F5344CB8AC3E}">
        <p14:creationId xmlns:p14="http://schemas.microsoft.com/office/powerpoint/2010/main" val="2025136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ChangeArrowheads="1" noTextEdit="1"/>
          </p:cNvSpPr>
          <p:nvPr>
            <p:ph type="sldImg"/>
          </p:nvPr>
        </p:nvSpPr>
        <p:spPr/>
      </p:sp>
      <p:sp>
        <p:nvSpPr>
          <p:cNvPr id="16387"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16388"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CDF4F92-207E-457A-86E8-F835A5F19991}" type="slidenum">
              <a:rPr lang="en-US" altLang="zh-CN" smtClean="0"/>
              <a:t>17</a:t>
            </a:fld>
            <a:endParaRPr lang="en-US" altLang="zh-CN"/>
          </a:p>
        </p:txBody>
      </p:sp>
    </p:spTree>
    <p:extLst>
      <p:ext uri="{BB962C8B-B14F-4D97-AF65-F5344CB8AC3E}">
        <p14:creationId xmlns:p14="http://schemas.microsoft.com/office/powerpoint/2010/main" val="2620555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ChangeArrowheads="1" noTextEdit="1"/>
          </p:cNvSpPr>
          <p:nvPr>
            <p:ph type="sldImg"/>
          </p:nvPr>
        </p:nvSpPr>
        <p:spPr/>
      </p:sp>
      <p:sp>
        <p:nvSpPr>
          <p:cNvPr id="18435"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18436"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7C5E87F-364F-4D5E-AF1D-7ED22F15404B}" type="slidenum">
              <a:rPr lang="en-US" altLang="zh-CN" smtClean="0"/>
              <a:t>18</a:t>
            </a:fld>
            <a:endParaRPr lang="en-US" altLang="zh-CN"/>
          </a:p>
        </p:txBody>
      </p:sp>
    </p:spTree>
    <p:extLst>
      <p:ext uri="{BB962C8B-B14F-4D97-AF65-F5344CB8AC3E}">
        <p14:creationId xmlns:p14="http://schemas.microsoft.com/office/powerpoint/2010/main" val="415394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ChangeArrowheads="1" noTextEdit="1"/>
          </p:cNvSpPr>
          <p:nvPr>
            <p:ph type="sldImg"/>
          </p:nvPr>
        </p:nvSpPr>
        <p:spPr/>
      </p:sp>
      <p:sp>
        <p:nvSpPr>
          <p:cNvPr id="20483"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20484"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CA62D0C-3F92-4BB9-B33B-184C628117D1}" type="slidenum">
              <a:rPr lang="en-US" altLang="zh-CN" smtClean="0"/>
              <a:t>19</a:t>
            </a:fld>
            <a:endParaRPr lang="en-US" altLang="zh-CN"/>
          </a:p>
        </p:txBody>
      </p:sp>
    </p:spTree>
    <p:extLst>
      <p:ext uri="{BB962C8B-B14F-4D97-AF65-F5344CB8AC3E}">
        <p14:creationId xmlns:p14="http://schemas.microsoft.com/office/powerpoint/2010/main" val="3499232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ChangeArrowheads="1" noTextEdit="1"/>
          </p:cNvSpPr>
          <p:nvPr>
            <p:ph type="sldImg"/>
          </p:nvPr>
        </p:nvSpPr>
        <p:spPr/>
      </p:sp>
      <p:sp>
        <p:nvSpPr>
          <p:cNvPr id="22531"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22532"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3E98EA86-F437-4492-B356-06C25E678B39}" type="slidenum">
              <a:rPr lang="en-US" altLang="zh-CN" smtClean="0"/>
              <a:t>20</a:t>
            </a:fld>
            <a:endParaRPr lang="en-US" altLang="zh-CN"/>
          </a:p>
        </p:txBody>
      </p:sp>
    </p:spTree>
    <p:extLst>
      <p:ext uri="{BB962C8B-B14F-4D97-AF65-F5344CB8AC3E}">
        <p14:creationId xmlns:p14="http://schemas.microsoft.com/office/powerpoint/2010/main" val="340474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p:nvPr>
        </p:nvSpPr>
        <p:spPr/>
      </p:sp>
      <p:sp>
        <p:nvSpPr>
          <p:cNvPr id="24579"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24580"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5D4CECC-928E-41B4-83E7-38B4A4922B41}" type="slidenum">
              <a:rPr lang="en-US" altLang="zh-CN" smtClean="0"/>
              <a:t>21</a:t>
            </a:fld>
            <a:endParaRPr lang="en-US" altLang="zh-CN"/>
          </a:p>
        </p:txBody>
      </p:sp>
    </p:spTree>
    <p:extLst>
      <p:ext uri="{BB962C8B-B14F-4D97-AF65-F5344CB8AC3E}">
        <p14:creationId xmlns:p14="http://schemas.microsoft.com/office/powerpoint/2010/main" val="2165949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dirty="0"/>
              <a:t>Source of image: </a:t>
            </a:r>
            <a:r>
              <a:rPr lang="zh-TW" altLang="en-US" sz="1200" dirty="0"/>
              <a:t>https://blogs.nvidia.com.tw/2016/07/whats-difference-artificial-intelligence-machine-learning-deep-learning-ai/</a:t>
            </a:r>
            <a:endParaRPr lang="en-US" altLang="zh-TW" sz="12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200" b="0" i="0" kern="1200" dirty="0">
                <a:solidFill>
                  <a:schemeClr val="tx1"/>
                </a:solidFill>
                <a:effectLst/>
                <a:latin typeface="+mn-lt"/>
                <a:ea typeface="+mn-ea"/>
                <a:cs typeface="+mn-cs"/>
              </a:rPr>
              <a:t>最早出現的人工</a:t>
            </a:r>
            <a:r>
              <a:rPr lang="zh-CN" altLang="en-US" sz="1200" b="0" i="0" kern="1200" dirty="0">
                <a:solidFill>
                  <a:schemeClr val="tx1"/>
                </a:solidFill>
                <a:effectLst/>
                <a:latin typeface="+mn-lt"/>
                <a:ea typeface="+mn-ea"/>
                <a:cs typeface="+mn-cs"/>
              </a:rPr>
              <a:t>智能概念</a:t>
            </a:r>
            <a:r>
              <a:rPr lang="zh-TW" altLang="en-US" sz="1200" b="0" i="0" kern="1200" dirty="0">
                <a:solidFill>
                  <a:schemeClr val="tx1"/>
                </a:solidFill>
                <a:effectLst/>
                <a:latin typeface="+mn-lt"/>
                <a:ea typeface="+mn-ea"/>
                <a:cs typeface="+mn-cs"/>
              </a:rPr>
              <a:t>，接著是後來出現的機器學習，最後是推動目前人工智慧領域出現爆炸性發展的深度學習</a:t>
            </a:r>
            <a:r>
              <a:rPr lang="zh-CN" altLang="en-US" sz="1200" b="0" i="0" kern="1200" dirty="0">
                <a:solidFill>
                  <a:schemeClr val="tx1"/>
                </a:solidFill>
                <a:effectLst/>
                <a:latin typeface="+mn-lt"/>
                <a:ea typeface="+mn-ea"/>
                <a:cs typeface="+mn-cs"/>
              </a:rPr>
              <a:t>。</a:t>
            </a:r>
            <a:endParaRPr lang="en-US" altLang="zh-TW" sz="1200" b="0" i="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TW" sz="1200" b="0" i="0" kern="1200" dirty="0">
                <a:solidFill>
                  <a:schemeClr val="tx1"/>
                </a:solidFill>
                <a:effectLst/>
                <a:latin typeface="+mn-lt"/>
                <a:ea typeface="+mn-ea"/>
                <a:cs typeface="+mn-cs"/>
              </a:rPr>
              <a:t>1956</a:t>
            </a:r>
            <a:r>
              <a:rPr lang="zh-TW" altLang="en-US" sz="1200" b="0" i="0" kern="1200" dirty="0">
                <a:solidFill>
                  <a:schemeClr val="tx1"/>
                </a:solidFill>
                <a:effectLst/>
                <a:latin typeface="+mn-lt"/>
                <a:ea typeface="+mn-ea"/>
                <a:cs typeface="+mn-cs"/>
              </a:rPr>
              <a:t>年達特矛斯會議集合多位電腦科學家誕生出人工</a:t>
            </a:r>
            <a:r>
              <a:rPr lang="zh-CN" altLang="en-US" sz="1200" b="0" i="0" kern="1200" dirty="0">
                <a:solidFill>
                  <a:schemeClr val="tx1"/>
                </a:solidFill>
                <a:effectLst/>
                <a:latin typeface="+mn-lt"/>
                <a:ea typeface="+mn-ea"/>
                <a:cs typeface="+mn-cs"/>
              </a:rPr>
              <a:t>智能</a:t>
            </a:r>
            <a:r>
              <a:rPr lang="zh-TW" altLang="en-US" sz="1200" b="0" i="0" kern="1200" dirty="0">
                <a:solidFill>
                  <a:schemeClr val="tx1"/>
                </a:solidFill>
                <a:effectLst/>
                <a:latin typeface="+mn-lt"/>
                <a:ea typeface="+mn-ea"/>
                <a:cs typeface="+mn-cs"/>
              </a:rPr>
              <a:t>領域，</a:t>
            </a:r>
            <a:r>
              <a:rPr lang="zh-CN" altLang="en-US" sz="1200" b="0" i="0" kern="1200" dirty="0">
                <a:solidFill>
                  <a:schemeClr val="tx1"/>
                </a:solidFill>
                <a:effectLst/>
                <a:latin typeface="+mn-lt"/>
                <a:ea typeface="+mn-ea"/>
                <a:cs typeface="+mn-cs"/>
              </a:rPr>
              <a:t>梦想</a:t>
            </a:r>
            <a:r>
              <a:rPr lang="zh-TW" altLang="en-US" sz="1200" b="0" i="0" kern="1200" dirty="0">
                <a:solidFill>
                  <a:schemeClr val="tx1"/>
                </a:solidFill>
                <a:effectLst/>
                <a:latin typeface="+mn-lt"/>
                <a:ea typeface="+mn-ea"/>
                <a:cs typeface="+mn-cs"/>
              </a:rPr>
              <a:t>是</a:t>
            </a:r>
            <a:r>
              <a:rPr lang="zh-CN" altLang="en-US" sz="1200" b="0" i="0" kern="1200" dirty="0">
                <a:solidFill>
                  <a:schemeClr val="tx1"/>
                </a:solidFill>
                <a:effectLst/>
                <a:latin typeface="+mn-lt"/>
                <a:ea typeface="+mn-ea"/>
                <a:cs typeface="+mn-cs"/>
              </a:rPr>
              <a:t>借由</a:t>
            </a:r>
            <a:r>
              <a:rPr lang="zh-TW" altLang="en-US" sz="1200" b="0" i="0" kern="1200" dirty="0">
                <a:solidFill>
                  <a:schemeClr val="tx1"/>
                </a:solidFill>
                <a:effectLst/>
                <a:latin typeface="+mn-lt"/>
                <a:ea typeface="+mn-ea"/>
                <a:cs typeface="+mn-cs"/>
              </a:rPr>
              <a:t>由</a:t>
            </a:r>
            <a:r>
              <a:rPr lang="zh-CN" altLang="en-US" sz="1200" b="0" i="0" kern="1200" dirty="0">
                <a:solidFill>
                  <a:schemeClr val="tx1"/>
                </a:solidFill>
                <a:effectLst/>
                <a:latin typeface="+mn-lt"/>
                <a:ea typeface="+mn-ea"/>
                <a:cs typeface="+mn-cs"/>
              </a:rPr>
              <a:t>新兴计算机构建具备等同人类智慧的复杂机器，即所谓的“广义人工智能”</a:t>
            </a:r>
            <a:r>
              <a:rPr lang="zh-TW" altLang="en-US" sz="1200" b="0" i="0" kern="1200" dirty="0">
                <a:solidFill>
                  <a:schemeClr val="tx1"/>
                </a:solidFill>
                <a:effectLst/>
                <a:latin typeface="+mn-lt"/>
                <a:ea typeface="+mn-ea"/>
                <a:cs typeface="+mn-cs"/>
              </a:rPr>
              <a:t> （</a:t>
            </a:r>
            <a:r>
              <a:rPr lang="en-US" altLang="zh-TW" sz="1200" b="0" i="0" kern="1200" dirty="0">
                <a:solidFill>
                  <a:schemeClr val="tx1"/>
                </a:solidFill>
                <a:effectLst/>
                <a:latin typeface="+mn-lt"/>
                <a:ea typeface="+mn-ea"/>
                <a:cs typeface="+mn-cs"/>
              </a:rPr>
              <a:t>General AI</a:t>
            </a:r>
            <a:r>
              <a:rPr lang="zh-TW" altLang="en-US"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的</a:t>
            </a:r>
            <a:r>
              <a:rPr lang="zh-TW" altLang="en-US" sz="1200" b="0" i="0" kern="1200" dirty="0">
                <a:solidFill>
                  <a:schemeClr val="tx1"/>
                </a:solidFill>
                <a:effectLst/>
                <a:latin typeface="+mn-lt"/>
                <a:ea typeface="+mn-ea"/>
                <a:cs typeface="+mn-cs"/>
              </a:rPr>
              <a:t>概念，</a:t>
            </a:r>
            <a:r>
              <a:rPr lang="zh-CN" altLang="en-US" sz="1200" b="0" i="0" kern="1200" dirty="0">
                <a:solidFill>
                  <a:schemeClr val="tx1"/>
                </a:solidFill>
                <a:effectLst/>
                <a:latin typeface="+mn-lt"/>
                <a:ea typeface="+mn-ea"/>
                <a:cs typeface="+mn-cs"/>
              </a:rPr>
              <a:t>拥有人类的所有感觉（甚至可能更多）</a:t>
            </a:r>
            <a:r>
              <a:rPr lang="zh-TW" altLang="en-US" sz="1200" b="0" i="0" kern="1200" dirty="0">
                <a:solidFill>
                  <a:schemeClr val="tx1"/>
                </a:solidFill>
                <a:effectLst/>
                <a:latin typeface="+mn-lt"/>
                <a:ea typeface="+mn-ea"/>
                <a:cs typeface="+mn-cs"/>
              </a:rPr>
              <a:t>、理智，</a:t>
            </a:r>
            <a:r>
              <a:rPr lang="zh-CN" altLang="en-US" sz="1200" b="0" i="0" kern="1200" dirty="0">
                <a:solidFill>
                  <a:schemeClr val="tx1"/>
                </a:solidFill>
                <a:effectLst/>
                <a:latin typeface="+mn-lt"/>
                <a:ea typeface="+mn-ea"/>
                <a:cs typeface="+mn-cs"/>
              </a:rPr>
              <a:t>并且像人类一样思考的机器。那么我们能做些什么？这就到了“狭义人工智能”</a:t>
            </a:r>
            <a:r>
              <a:rPr lang="zh-TW" altLang="en-US" sz="1200" b="0" i="0" kern="1200" dirty="0">
                <a:solidFill>
                  <a:schemeClr val="tx1"/>
                </a:solidFill>
                <a:effectLst/>
                <a:latin typeface="+mn-lt"/>
                <a:ea typeface="+mn-ea"/>
                <a:cs typeface="+mn-cs"/>
              </a:rPr>
              <a:t> （</a:t>
            </a:r>
            <a:r>
              <a:rPr lang="en-US" altLang="zh-TW" sz="1200" b="0" i="0" kern="1200" dirty="0">
                <a:solidFill>
                  <a:schemeClr val="tx1"/>
                </a:solidFill>
                <a:effectLst/>
                <a:latin typeface="+mn-lt"/>
                <a:ea typeface="+mn-ea"/>
                <a:cs typeface="+mn-cs"/>
              </a:rPr>
              <a:t>Narrow AI</a:t>
            </a:r>
            <a:r>
              <a:rPr lang="zh-TW" altLang="en-US"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的概念，这是指在处理特殊任务时，表现如同人类一样好，甚至更好的技术。</a:t>
            </a:r>
            <a:endParaRPr lang="en-US" altLang="zh-CN" sz="1200" b="0" i="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200" b="0" i="0" kern="1200" dirty="0">
                <a:solidFill>
                  <a:schemeClr val="tx1"/>
                </a:solidFill>
                <a:effectLst/>
                <a:latin typeface="+mn-lt"/>
                <a:ea typeface="+mn-ea"/>
                <a:cs typeface="+mn-cs"/>
              </a:rPr>
              <a:t>最早提出</a:t>
            </a:r>
            <a:r>
              <a:rPr lang="zh-CN" altLang="en-US" sz="1200" b="0" i="0" kern="1200" dirty="0">
                <a:solidFill>
                  <a:schemeClr val="tx1"/>
                </a:solidFill>
                <a:effectLst/>
                <a:latin typeface="+mn-lt"/>
                <a:ea typeface="+mn-ea"/>
                <a:cs typeface="+mn-cs"/>
              </a:rPr>
              <a:t>人工智能</a:t>
            </a:r>
            <a:r>
              <a:rPr lang="zh-TW" altLang="en-US" sz="1200" b="0" i="0" kern="1200" dirty="0">
                <a:solidFill>
                  <a:schemeClr val="tx1"/>
                </a:solidFill>
                <a:effectLst/>
                <a:latin typeface="+mn-lt"/>
                <a:ea typeface="+mn-ea"/>
                <a:cs typeface="+mn-cs"/>
              </a:rPr>
              <a:t>的學者們構思出機器學習的概念，多年來也發展出</a:t>
            </a:r>
            <a:r>
              <a:rPr lang="zh-CN" altLang="en-US" sz="1200" b="0" i="0" kern="1200" dirty="0">
                <a:solidFill>
                  <a:schemeClr val="tx1"/>
                </a:solidFill>
                <a:effectLst/>
                <a:latin typeface="+mn-lt"/>
                <a:ea typeface="+mn-ea"/>
                <a:cs typeface="+mn-cs"/>
              </a:rPr>
              <a:t>决策树学习、归纳逻辑、强化学习、贝叶斯网络等算法</a:t>
            </a:r>
            <a:r>
              <a:rPr lang="zh-TW" altLang="en-US" sz="1200" b="0" i="0" kern="1200" dirty="0">
                <a:solidFill>
                  <a:schemeClr val="tx1"/>
                </a:solidFill>
                <a:effectLst/>
                <a:latin typeface="+mn-lt"/>
                <a:ea typeface="+mn-ea"/>
                <a:cs typeface="+mn-cs"/>
              </a:rPr>
              <a:t>，然而</a:t>
            </a:r>
            <a:r>
              <a:rPr lang="zh-CN" altLang="en-US" sz="1200" b="0" i="0" kern="1200" dirty="0">
                <a:solidFill>
                  <a:schemeClr val="tx1"/>
                </a:solidFill>
                <a:effectLst/>
                <a:latin typeface="+mn-lt"/>
                <a:ea typeface="+mn-ea"/>
                <a:cs typeface="+mn-cs"/>
              </a:rPr>
              <a:t>这些仍然没有达到广义人工智能的最终目标，也未实现狭义人工智能的一小部分目标。</a:t>
            </a:r>
            <a:endParaRPr lang="en-US" altLang="zh-CN" sz="1200" b="0" i="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200" b="0" i="0" kern="1200" dirty="0">
                <a:solidFill>
                  <a:schemeClr val="tx1"/>
                </a:solidFill>
                <a:effectLst/>
                <a:latin typeface="+mn-lt"/>
                <a:ea typeface="+mn-ea"/>
                <a:cs typeface="+mn-cs"/>
              </a:rPr>
              <a:t>從早期機器學習又衍生出人工神經網路</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2006</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Hinton</a:t>
            </a:r>
            <a:r>
              <a:rPr lang="zh-CN" altLang="en-US" sz="1200" b="0" i="0" kern="1200" dirty="0">
                <a:solidFill>
                  <a:schemeClr val="tx1"/>
                </a:solidFill>
                <a:effectLst/>
                <a:latin typeface="+mn-lt"/>
                <a:ea typeface="+mn-ea"/>
                <a:cs typeface="+mn-cs"/>
              </a:rPr>
              <a:t>，</a:t>
            </a:r>
            <a:r>
              <a:rPr lang="zh-TW" altLang="en-US" sz="1200" b="0" i="0" u="none" strike="noStrike" kern="1200" dirty="0">
                <a:solidFill>
                  <a:schemeClr val="tx1"/>
                </a:solidFill>
                <a:effectLst/>
                <a:latin typeface="+mn-lt"/>
                <a:ea typeface="+mn-ea"/>
                <a:cs typeface="+mn-cs"/>
                <a:hlinkClick r:id="rId3"/>
              </a:rPr>
              <a:t>深度學習</a:t>
            </a:r>
            <a:r>
              <a:rPr lang="zh-TW" altLang="en-US" sz="1200" b="0" i="0" kern="1200" dirty="0">
                <a:solidFill>
                  <a:schemeClr val="tx1"/>
                </a:solidFill>
                <a:effectLst/>
                <a:latin typeface="+mn-lt"/>
                <a:ea typeface="+mn-ea"/>
                <a:cs typeface="+mn-cs"/>
              </a:rPr>
              <a:t>開創出眾多機器學習方面的實際應用和全面推廣人工智慧領域 ，解決了許多任務，看起來有可能實現機器助手的夢想。</a:t>
            </a:r>
            <a:r>
              <a:rPr lang="zh-TW" altLang="en-US" sz="1200" b="0" i="0" u="none" strike="noStrike" kern="1200" dirty="0">
                <a:solidFill>
                  <a:schemeClr val="tx1"/>
                </a:solidFill>
                <a:effectLst/>
                <a:latin typeface="+mn-lt"/>
                <a:ea typeface="+mn-ea"/>
                <a:cs typeface="+mn-cs"/>
                <a:hlinkClick r:id="rId4"/>
              </a:rPr>
              <a:t>無人駕駛車</a:t>
            </a:r>
            <a:r>
              <a:rPr lang="zh-TW" altLang="en-US" sz="1200" b="0" i="0" kern="1200" dirty="0">
                <a:solidFill>
                  <a:schemeClr val="tx1"/>
                </a:solidFill>
                <a:effectLst/>
                <a:latin typeface="+mn-lt"/>
                <a:ea typeface="+mn-ea"/>
                <a:cs typeface="+mn-cs"/>
              </a:rPr>
              <a:t>、更好的醫療預防服務，甚至是推薦更好看的電影</a:t>
            </a:r>
            <a:endParaRPr lang="en-US" altLang="zh-CN" sz="1200" b="0" i="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200" b="0" i="0" kern="1200" dirty="0">
                <a:solidFill>
                  <a:schemeClr val="tx1"/>
                </a:solidFill>
                <a:effectLst/>
                <a:latin typeface="+mn-lt"/>
                <a:ea typeface="+mn-ea"/>
                <a:cs typeface="+mn-cs"/>
              </a:rPr>
              <a:t>在過去幾年裡</a:t>
            </a:r>
            <a:r>
              <a:rPr lang="zh-TW" altLang="en-US" sz="1200" b="0" i="0" u="none" strike="noStrike" kern="1200" dirty="0">
                <a:solidFill>
                  <a:schemeClr val="tx1"/>
                </a:solidFill>
                <a:effectLst/>
                <a:latin typeface="+mn-lt"/>
                <a:ea typeface="+mn-ea"/>
                <a:cs typeface="+mn-cs"/>
                <a:hlinkClick r:id="rId5"/>
              </a:rPr>
              <a:t>人工智慧出現爆炸性成長</a:t>
            </a:r>
            <a:r>
              <a:rPr lang="zh-TW" altLang="en-US" sz="1200" b="0" i="0" kern="1200" dirty="0">
                <a:solidFill>
                  <a:schemeClr val="tx1"/>
                </a:solidFill>
                <a:effectLst/>
                <a:latin typeface="+mn-lt"/>
                <a:ea typeface="+mn-ea"/>
                <a:cs typeface="+mn-cs"/>
              </a:rPr>
              <a:t>，尤其是自</a:t>
            </a:r>
            <a:r>
              <a:rPr lang="en-US" altLang="zh-TW" sz="1200" b="0" i="0" kern="1200" dirty="0">
                <a:solidFill>
                  <a:schemeClr val="tx1"/>
                </a:solidFill>
                <a:effectLst/>
                <a:latin typeface="+mn-lt"/>
                <a:ea typeface="+mn-ea"/>
                <a:cs typeface="+mn-cs"/>
              </a:rPr>
              <a:t>2015</a:t>
            </a:r>
            <a:r>
              <a:rPr lang="zh-TW" altLang="en-US" sz="1200" b="0" i="0" kern="1200" dirty="0">
                <a:solidFill>
                  <a:schemeClr val="tx1"/>
                </a:solidFill>
                <a:effectLst/>
                <a:latin typeface="+mn-lt"/>
                <a:ea typeface="+mn-ea"/>
                <a:cs typeface="+mn-cs"/>
              </a:rPr>
              <a:t>年起，主因之一是 </a:t>
            </a:r>
            <a:r>
              <a:rPr lang="en-US" altLang="zh-TW" sz="1200" b="0" i="0" kern="1200" dirty="0">
                <a:solidFill>
                  <a:schemeClr val="tx1"/>
                </a:solidFill>
                <a:effectLst/>
                <a:latin typeface="+mn-lt"/>
                <a:ea typeface="+mn-ea"/>
                <a:cs typeface="+mn-cs"/>
              </a:rPr>
              <a:t>GPUs </a:t>
            </a:r>
            <a:r>
              <a:rPr lang="zh-TW" altLang="en-US" sz="1200" b="0" i="0" kern="1200" dirty="0">
                <a:solidFill>
                  <a:schemeClr val="tx1"/>
                </a:solidFill>
                <a:effectLst/>
                <a:latin typeface="+mn-lt"/>
                <a:ea typeface="+mn-ea"/>
                <a:cs typeface="+mn-cs"/>
              </a:rPr>
              <a:t>日漸普極，使得平行運算的速度更快、成本更低，力量也更強大。無限制的儲存空間和影像、文字、交易、地圖資料等各種數據（整個大數據運動）如洪水般湧出</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22</a:t>
            </a:fld>
            <a:endParaRPr lang="zh-CN" altLang="en-US"/>
          </a:p>
        </p:txBody>
      </p:sp>
    </p:spTree>
    <p:extLst>
      <p:ext uri="{BB962C8B-B14F-4D97-AF65-F5344CB8AC3E}">
        <p14:creationId xmlns:p14="http://schemas.microsoft.com/office/powerpoint/2010/main" val="1233908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ChangeArrowheads="1" noTextEdit="1"/>
          </p:cNvSpPr>
          <p:nvPr>
            <p:ph type="sldImg"/>
          </p:nvPr>
        </p:nvSpPr>
        <p:spPr/>
      </p:sp>
      <p:sp>
        <p:nvSpPr>
          <p:cNvPr id="26627"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26628"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9D5D0E-EF8E-4B34-8EC7-1124B0DFDB70}" type="slidenum">
              <a:rPr lang="en-US" altLang="zh-CN" smtClean="0"/>
              <a:t>23</a:t>
            </a:fld>
            <a:endParaRPr lang="en-US" altLang="zh-CN"/>
          </a:p>
        </p:txBody>
      </p:sp>
    </p:spTree>
    <p:extLst>
      <p:ext uri="{BB962C8B-B14F-4D97-AF65-F5344CB8AC3E}">
        <p14:creationId xmlns:p14="http://schemas.microsoft.com/office/powerpoint/2010/main" val="3930701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人工智能时代到来</a:t>
            </a:r>
            <a:endParaRPr lang="en-US" altLang="zh-TW" dirty="0"/>
          </a:p>
          <a:p>
            <a:r>
              <a:rPr lang="en-US" altLang="zh-TW" dirty="0"/>
              <a:t>(</a:t>
            </a:r>
            <a:r>
              <a:rPr lang="zh-TW" altLang="en-US" dirty="0"/>
              <a:t>機器學習專家、資料科學家</a:t>
            </a:r>
            <a:r>
              <a:rPr lang="en-US" altLang="zh-TW" dirty="0"/>
              <a:t>)</a:t>
            </a:r>
          </a:p>
          <a:p>
            <a:r>
              <a:rPr lang="en-US" altLang="zh-TW" dirty="0"/>
              <a:t>2006</a:t>
            </a:r>
            <a:r>
              <a:rPr lang="zh-CN" altLang="en-US" dirty="0"/>
              <a:t>年</a:t>
            </a:r>
            <a:r>
              <a:rPr lang="en-US" altLang="zh-CN" dirty="0"/>
              <a:t>Hinton</a:t>
            </a:r>
            <a:r>
              <a:rPr lang="zh-CN" altLang="en-US" dirty="0"/>
              <a:t>对深度学习的开创性工作，</a:t>
            </a:r>
            <a:r>
              <a:rPr lang="zh-CN" altLang="en-US" sz="1200" b="0" i="0" kern="1200" dirty="0">
                <a:solidFill>
                  <a:schemeClr val="tx1"/>
                </a:solidFill>
                <a:effectLst/>
                <a:latin typeface="+mn-lt"/>
                <a:ea typeface="+mn-ea"/>
                <a:cs typeface="+mn-cs"/>
              </a:rPr>
              <a:t>把神经网络又推回到大家视线中，利用单层的</a:t>
            </a:r>
            <a:r>
              <a:rPr lang="en-US" altLang="zh-CN" sz="1200" b="0" i="0" kern="1200" dirty="0">
                <a:solidFill>
                  <a:schemeClr val="tx1"/>
                </a:solidFill>
                <a:effectLst/>
                <a:latin typeface="+mn-lt"/>
                <a:ea typeface="+mn-ea"/>
                <a:cs typeface="+mn-cs"/>
              </a:rPr>
              <a:t>RBM</a:t>
            </a:r>
            <a:r>
              <a:rPr lang="zh-CN" altLang="en-US" sz="1200" b="0" i="0" kern="1200" dirty="0">
                <a:solidFill>
                  <a:schemeClr val="tx1"/>
                </a:solidFill>
                <a:effectLst/>
                <a:latin typeface="+mn-lt"/>
                <a:ea typeface="+mn-ea"/>
                <a:cs typeface="+mn-cs"/>
              </a:rPr>
              <a:t>自编码预训练使得深层的神经网络训练变得可能，但那时候</a:t>
            </a:r>
            <a:r>
              <a:rPr lang="en-US" altLang="zh-CN" sz="1200" b="0" i="0" kern="1200" dirty="0">
                <a:solidFill>
                  <a:schemeClr val="tx1"/>
                </a:solidFill>
                <a:effectLst/>
                <a:latin typeface="+mn-lt"/>
                <a:ea typeface="+mn-ea"/>
                <a:cs typeface="+mn-cs"/>
              </a:rPr>
              <a:t>Deep learning</a:t>
            </a:r>
            <a:r>
              <a:rPr lang="zh-CN" altLang="en-US" sz="1200" b="0" i="0" kern="1200" dirty="0">
                <a:solidFill>
                  <a:schemeClr val="tx1"/>
                </a:solidFill>
                <a:effectLst/>
                <a:latin typeface="+mn-lt"/>
                <a:ea typeface="+mn-ea"/>
                <a:cs typeface="+mn-cs"/>
              </a:rPr>
              <a:t>依然争议很多，最终真正爆发是</a:t>
            </a:r>
            <a:r>
              <a:rPr lang="en-US" altLang="zh-CN" sz="1200" b="0" i="0" kern="1200" dirty="0">
                <a:solidFill>
                  <a:schemeClr val="tx1"/>
                </a:solidFill>
                <a:effectLst/>
                <a:latin typeface="+mn-lt"/>
                <a:ea typeface="+mn-ea"/>
                <a:cs typeface="+mn-cs"/>
              </a:rPr>
              <a:t>2012</a:t>
            </a:r>
            <a:r>
              <a:rPr lang="zh-CN" altLang="en-US" sz="1200" b="0" i="0" kern="1200" dirty="0">
                <a:solidFill>
                  <a:schemeClr val="tx1"/>
                </a:solidFill>
                <a:effectLst/>
                <a:latin typeface="+mn-lt"/>
                <a:ea typeface="+mn-ea"/>
                <a:cs typeface="+mn-cs"/>
              </a:rPr>
              <a:t>年的</a:t>
            </a:r>
            <a:r>
              <a:rPr lang="en-US" altLang="zh-CN" sz="1200" b="0" i="0" kern="1200" dirty="0">
                <a:solidFill>
                  <a:schemeClr val="tx1"/>
                </a:solidFill>
                <a:effectLst/>
                <a:latin typeface="+mn-lt"/>
                <a:ea typeface="+mn-ea"/>
                <a:cs typeface="+mn-cs"/>
              </a:rPr>
              <a:t>ImageNet</a:t>
            </a:r>
            <a:r>
              <a:rPr lang="zh-CN" altLang="en-US" sz="1200" b="0" i="0" kern="1200" dirty="0">
                <a:solidFill>
                  <a:schemeClr val="tx1"/>
                </a:solidFill>
                <a:effectLst/>
                <a:latin typeface="+mn-lt"/>
                <a:ea typeface="+mn-ea"/>
                <a:cs typeface="+mn-cs"/>
              </a:rPr>
              <a:t>的夺冠，这是后话。</a:t>
            </a:r>
            <a:endParaRPr lang="zh-TW" altLang="en-US" dirty="0"/>
          </a:p>
          <a:p>
            <a:r>
              <a:rPr lang="en-US" altLang="zh-CN" dirty="0"/>
              <a:t>https://zhuanlan.zhihu.com/p/38714569</a:t>
            </a:r>
          </a:p>
          <a:p>
            <a:r>
              <a:rPr lang="en-US" altLang="zh-CN" dirty="0"/>
              <a:t>https://blog.csdn.net/zephyr_wang/article/details/120392050</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24</a:t>
            </a:fld>
            <a:endParaRPr lang="zh-CN" altLang="en-US"/>
          </a:p>
        </p:txBody>
      </p:sp>
    </p:spTree>
    <p:extLst>
      <p:ext uri="{BB962C8B-B14F-4D97-AF65-F5344CB8AC3E}">
        <p14:creationId xmlns:p14="http://schemas.microsoft.com/office/powerpoint/2010/main" val="3386462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語音辨識能力超越人類？</a:t>
            </a:r>
            <a:endParaRPr lang="en-US" altLang="zh-TW" dirty="0">
              <a:latin typeface="微軟正黑體" panose="020B0604030504040204" pitchFamily="34" charset="-120"/>
              <a:ea typeface="微軟正黑體" panose="020B0604030504040204" pitchFamily="34" charset="-120"/>
            </a:endParaRPr>
          </a:p>
          <a:p>
            <a:r>
              <a:rPr lang="en-US" altLang="zh-TW" dirty="0"/>
              <a:t>These experiments were carried out by IBM’s preferred speech transcription provider, Appendix</a:t>
            </a:r>
            <a:r>
              <a:rPr lang="en-US" altLang="zh-TW" sz="1200" b="0" i="0" kern="1200" dirty="0">
                <a:solidFill>
                  <a:schemeClr val="tx1"/>
                </a:solidFill>
                <a:effectLst/>
                <a:latin typeface="+mn-lt"/>
                <a:ea typeface="+mn-ea"/>
                <a:cs typeface="+mn-cs"/>
              </a:rPr>
              <a:t> </a:t>
            </a:r>
          </a:p>
          <a:p>
            <a:r>
              <a:rPr lang="en-US" altLang="zh-CN" sz="1200" b="0" i="0" kern="1200" dirty="0">
                <a:solidFill>
                  <a:schemeClr val="tx1"/>
                </a:solidFill>
                <a:effectLst/>
                <a:latin typeface="+mn-lt"/>
                <a:ea typeface="+mn-ea"/>
                <a:cs typeface="+mn-cs"/>
              </a:rPr>
              <a:t>40 </a:t>
            </a:r>
            <a:r>
              <a:rPr lang="zh-CN" altLang="en-US" sz="1200" b="0" i="0" kern="1200" dirty="0">
                <a:solidFill>
                  <a:schemeClr val="tx1"/>
                </a:solidFill>
                <a:effectLst/>
                <a:latin typeface="+mn-lt"/>
                <a:ea typeface="+mn-ea"/>
                <a:cs typeface="+mn-cs"/>
              </a:rPr>
              <a:t>个测试说话者中有 </a:t>
            </a:r>
            <a:r>
              <a:rPr lang="en-US" altLang="zh-CN" sz="1200" b="0" i="0" kern="1200" dirty="0">
                <a:solidFill>
                  <a:schemeClr val="tx1"/>
                </a:solidFill>
                <a:effectLst/>
                <a:latin typeface="+mn-lt"/>
                <a:ea typeface="+mn-ea"/>
                <a:cs typeface="+mn-cs"/>
              </a:rPr>
              <a:t>36 </a:t>
            </a:r>
            <a:r>
              <a:rPr lang="zh-CN" altLang="en-US" sz="1200" b="0" i="0" kern="1200" dirty="0">
                <a:solidFill>
                  <a:schemeClr val="tx1"/>
                </a:solidFill>
                <a:effectLst/>
                <a:latin typeface="+mn-lt"/>
                <a:ea typeface="+mn-ea"/>
                <a:cs typeface="+mn-cs"/>
              </a:rPr>
              <a:t>个出现在训练数据中，有些出现在多达 </a:t>
            </a:r>
            <a:r>
              <a:rPr lang="en-US" altLang="zh-CN" sz="1200" b="0" i="0" kern="1200" dirty="0">
                <a:solidFill>
                  <a:schemeClr val="tx1"/>
                </a:solidFill>
                <a:effectLst/>
                <a:latin typeface="+mn-lt"/>
                <a:ea typeface="+mn-ea"/>
                <a:cs typeface="+mn-cs"/>
              </a:rPr>
              <a:t>8 </a:t>
            </a:r>
            <a:r>
              <a:rPr lang="zh-CN" altLang="en-US" sz="1200" b="0" i="0" kern="1200" dirty="0">
                <a:solidFill>
                  <a:schemeClr val="tx1"/>
                </a:solidFill>
                <a:effectLst/>
                <a:latin typeface="+mn-lt"/>
                <a:ea typeface="+mn-ea"/>
                <a:cs typeface="+mn-cs"/>
              </a:rPr>
              <a:t>个不同的对话中，我们的声学模型非常擅长记住训练期间看到的语音模式</a:t>
            </a:r>
            <a:endParaRPr lang="en-US" altLang="zh-TW" dirty="0"/>
          </a:p>
          <a:p>
            <a:r>
              <a:rPr lang="en-US" altLang="zh-TW" dirty="0"/>
              <a:t>https://sigport.org/sites/default/files/selflr_icassp_poster.pdf</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25</a:t>
            </a:fld>
            <a:endParaRPr lang="zh-CN" altLang="en-US"/>
          </a:p>
        </p:txBody>
      </p:sp>
    </p:spTree>
    <p:extLst>
      <p:ext uri="{BB962C8B-B14F-4D97-AF65-F5344CB8AC3E}">
        <p14:creationId xmlns:p14="http://schemas.microsoft.com/office/powerpoint/2010/main" val="1757523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微軟正黑體" panose="020B0604030504040204" pitchFamily="34" charset="-120"/>
                <a:ea typeface="微軟正黑體" panose="020B0604030504040204" pitchFamily="34" charset="-120"/>
              </a:rPr>
              <a:t>影像辨識能力超越人類？</a:t>
            </a:r>
            <a:endParaRPr lang="en-US" altLang="zh-TW"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b="0" i="0" kern="1200" dirty="0">
                <a:solidFill>
                  <a:schemeClr val="tx1"/>
                </a:solidFill>
                <a:effectLst/>
                <a:latin typeface="+mn-lt"/>
                <a:ea typeface="+mn-ea"/>
                <a:cs typeface="+mn-cs"/>
              </a:rPr>
              <a:t>ImageNet large scale visual recognition challenge (LSVRC)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Machine: 2.25% error rate</a:t>
            </a:r>
            <a:endParaRPr lang="zh-TW" altLang="en-US" sz="1200"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26</a:t>
            </a:fld>
            <a:endParaRPr lang="zh-CN" altLang="en-US"/>
          </a:p>
        </p:txBody>
      </p:sp>
    </p:spTree>
    <p:extLst>
      <p:ext uri="{BB962C8B-B14F-4D97-AF65-F5344CB8AC3E}">
        <p14:creationId xmlns:p14="http://schemas.microsoft.com/office/powerpoint/2010/main" val="3070084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閱讀理解能力超越人類？</a:t>
            </a:r>
            <a:endParaRPr lang="en-US" altLang="zh-TW" dirty="0">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t>https://arxiv.org/pdf/1606.05250.pdf</a:t>
            </a:r>
            <a:endParaRPr lang="en-US" altLang="zh-TW"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https://rajpurkar.github.io/SQuAD-explorer/</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2016</a:t>
            </a:r>
            <a:r>
              <a:rPr lang="zh-CN" altLang="en-US" dirty="0"/>
              <a:t>，斯坦福</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err="1"/>
              <a:t>SQuAD</a:t>
            </a:r>
            <a:r>
              <a:rPr lang="en-US" altLang="zh-TW" dirty="0"/>
              <a:t>: </a:t>
            </a:r>
            <a:r>
              <a:rPr lang="en-US" altLang="zh-CN" sz="1200" b="0" i="0" kern="1200" dirty="0">
                <a:solidFill>
                  <a:schemeClr val="tx1"/>
                </a:solidFill>
                <a:effectLst/>
                <a:latin typeface="+mn-lt"/>
                <a:ea typeface="+mn-ea"/>
                <a:cs typeface="+mn-cs"/>
              </a:rPr>
              <a:t>The Stanford Question Answering Dataset</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Two metrics to evaluate model accuracy: EM and F1 score</a:t>
            </a:r>
            <a:endParaRPr lang="en-US" altLang="zh-CN"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EM:</a:t>
            </a:r>
            <a:r>
              <a:rPr lang="en-US" altLang="zh-CN" baseline="0" dirty="0"/>
              <a:t> e</a:t>
            </a:r>
            <a:r>
              <a:rPr lang="en-US" altLang="zh-CN" dirty="0"/>
              <a:t>xact match, measures the percentage of predictions that match any one of the ground truth answers exactly</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F1: </a:t>
            </a:r>
            <a:r>
              <a:rPr lang="en-US" altLang="zh-CN" dirty="0"/>
              <a:t>Macro-averaged(</a:t>
            </a:r>
            <a:r>
              <a:rPr lang="zh-CN" altLang="en-US" dirty="0"/>
              <a:t>宏平均</a:t>
            </a:r>
            <a:r>
              <a:rPr lang="en-US" altLang="zh-CN" dirty="0"/>
              <a:t>)=2PR/(P+R)</a:t>
            </a:r>
            <a:r>
              <a:rPr lang="zh-CN" altLang="en-US" dirty="0"/>
              <a:t>，</a:t>
            </a:r>
            <a:r>
              <a:rPr lang="en-US" altLang="zh-CN" dirty="0"/>
              <a:t>P</a:t>
            </a:r>
            <a:r>
              <a:rPr lang="zh-CN" altLang="en-US" dirty="0"/>
              <a:t>为准确率，</a:t>
            </a:r>
            <a:r>
              <a:rPr lang="en-US" altLang="zh-CN" dirty="0"/>
              <a:t>R</a:t>
            </a:r>
            <a:r>
              <a:rPr lang="zh-CN" altLang="en-US" dirty="0"/>
              <a:t>为召回率</a:t>
            </a:r>
            <a:endParaRPr lang="en-US" altLang="zh-CN"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27</a:t>
            </a:fld>
            <a:endParaRPr lang="zh-CN" altLang="en-US"/>
          </a:p>
        </p:txBody>
      </p:sp>
    </p:spTree>
    <p:extLst>
      <p:ext uri="{BB962C8B-B14F-4D97-AF65-F5344CB8AC3E}">
        <p14:creationId xmlns:p14="http://schemas.microsoft.com/office/powerpoint/2010/main" val="2655577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下圍棋超越人類？</a:t>
            </a:r>
            <a:endParaRPr lang="en-US" altLang="zh-TW" dirty="0"/>
          </a:p>
          <a:p>
            <a:r>
              <a:rPr lang="en-US" altLang="zh-TW" dirty="0"/>
              <a:t>https://deepmind.com/blog/alphastar-mastering-real-time-strategy-game-starcraft-ii/</a:t>
            </a:r>
          </a:p>
          <a:p>
            <a:r>
              <a:rPr lang="en-US" altLang="zh-TW" sz="1200" b="0" i="0" kern="1200" dirty="0" err="1">
                <a:solidFill>
                  <a:schemeClr val="tx1"/>
                </a:solidFill>
                <a:effectLst/>
                <a:latin typeface="+mn-lt"/>
                <a:ea typeface="+mn-ea"/>
                <a:cs typeface="+mn-cs"/>
              </a:rPr>
              <a:t>AlphaStar</a:t>
            </a:r>
            <a:r>
              <a:rPr lang="en-US" altLang="zh-TW" sz="1200" b="0" i="0" kern="1200" dirty="0">
                <a:solidFill>
                  <a:schemeClr val="tx1"/>
                </a:solidFill>
                <a:effectLst/>
                <a:latin typeface="+mn-lt"/>
                <a:ea typeface="+mn-ea"/>
                <a:cs typeface="+mn-cs"/>
              </a:rPr>
              <a:t> had an average APM of around 280,</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28</a:t>
            </a:fld>
            <a:endParaRPr lang="zh-CN" altLang="en-US"/>
          </a:p>
        </p:txBody>
      </p:sp>
    </p:spTree>
    <p:extLst>
      <p:ext uri="{BB962C8B-B14F-4D97-AF65-F5344CB8AC3E}">
        <p14:creationId xmlns:p14="http://schemas.microsoft.com/office/powerpoint/2010/main" val="2601613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solidFill>
                  <a:srgbClr val="1D2129"/>
                </a:solidFill>
                <a:latin typeface="Helvetica" panose="020B0604020202020204" pitchFamily="34" charset="0"/>
              </a:rPr>
              <a:t>自動駕駛輔助系統僅是提供輔助非完全自駕</a:t>
            </a:r>
            <a:endParaRPr lang="en-US" altLang="zh-TW" dirty="0"/>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t>https://www.youtube.com/watch?v=_1MHGUC_BzQ</a:t>
            </a:r>
            <a:endParaRPr lang="en-US" altLang="zh-TW"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https://www.youtube.com/watch?v=6QCF8tVqM3I</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下雨天、雾天等等环境影响</a:t>
            </a:r>
            <a:endParaRPr lang="zh-TW" alt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29</a:t>
            </a:fld>
            <a:endParaRPr lang="zh-CN" altLang="en-US"/>
          </a:p>
        </p:txBody>
      </p:sp>
    </p:spTree>
    <p:extLst>
      <p:ext uri="{BB962C8B-B14F-4D97-AF65-F5344CB8AC3E}">
        <p14:creationId xmlns:p14="http://schemas.microsoft.com/office/powerpoint/2010/main" val="3769142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ChangeArrowheads="1" noTextEdit="1"/>
          </p:cNvSpPr>
          <p:nvPr>
            <p:ph type="sldImg"/>
          </p:nvPr>
        </p:nvSpPr>
        <p:spPr/>
      </p:sp>
      <p:sp>
        <p:nvSpPr>
          <p:cNvPr id="38915"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38916"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0E45A40-2E9E-4BF5-8930-727EBD05F2BC}" type="slidenum">
              <a:rPr lang="en-US" altLang="zh-CN" smtClean="0"/>
              <a:t>35</a:t>
            </a:fld>
            <a:endParaRPr lang="en-US" altLang="zh-CN"/>
          </a:p>
        </p:txBody>
      </p:sp>
    </p:spTree>
    <p:extLst>
      <p:ext uri="{BB962C8B-B14F-4D97-AF65-F5344CB8AC3E}">
        <p14:creationId xmlns:p14="http://schemas.microsoft.com/office/powerpoint/2010/main" val="2794897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40</a:t>
            </a:fld>
            <a:endParaRPr lang="zh-CN" altLang="en-US"/>
          </a:p>
        </p:txBody>
      </p:sp>
    </p:spTree>
    <p:extLst>
      <p:ext uri="{BB962C8B-B14F-4D97-AF65-F5344CB8AC3E}">
        <p14:creationId xmlns:p14="http://schemas.microsoft.com/office/powerpoint/2010/main" val="2868749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Samuel</a:t>
            </a:r>
            <a:r>
              <a:rPr lang="zh-CN" altLang="en-US" dirty="0"/>
              <a:t>提供了机器学习的早期的非形式化的描述，而</a:t>
            </a:r>
            <a:r>
              <a:rPr lang="en-US" altLang="zh-CN" dirty="0"/>
              <a:t>Mitchell</a:t>
            </a:r>
            <a:r>
              <a:rPr lang="zh-CN" altLang="en-US" dirty="0"/>
              <a:t>则给出了形式化定义。</a:t>
            </a:r>
            <a:endParaRPr lang="en-US" altLang="zh-CN" dirty="0"/>
          </a:p>
          <a:p>
            <a:r>
              <a:rPr lang="en-US" altLang="zh-CN" dirty="0"/>
              <a:t>https://towardsdatascience.com/what-is-machine-learning-and-types-of-machine-learning-andrews-machine-learning-part-1-9cd9755bc647</a:t>
            </a:r>
          </a:p>
          <a:p>
            <a:r>
              <a:rPr lang="en-US" altLang="zh-CN" dirty="0"/>
              <a:t>https://machinelearningmastery.com/what-is-machine-learning/</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42</a:t>
            </a:fld>
            <a:endParaRPr lang="zh-CN" altLang="en-US"/>
          </a:p>
        </p:txBody>
      </p:sp>
    </p:spTree>
    <p:extLst>
      <p:ext uri="{BB962C8B-B14F-4D97-AF65-F5344CB8AC3E}">
        <p14:creationId xmlns:p14="http://schemas.microsoft.com/office/powerpoint/2010/main" val="1081398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Pattern</a:t>
            </a:r>
            <a:r>
              <a:rPr lang="en-US" altLang="zh-CN" baseline="0" dirty="0"/>
              <a:t> recognition</a:t>
            </a:r>
            <a:endParaRPr lang="en-US" altLang="zh-CN" dirty="0"/>
          </a:p>
          <a:p>
            <a:r>
              <a:rPr lang="en-US" altLang="zh-CN" dirty="0"/>
              <a:t>Audio processing</a:t>
            </a:r>
          </a:p>
          <a:p>
            <a:r>
              <a:rPr lang="en-US" altLang="zh-CN" dirty="0"/>
              <a:t>Audio recognition</a:t>
            </a:r>
          </a:p>
          <a:p>
            <a:r>
              <a:rPr lang="en-US" altLang="zh-CN" dirty="0"/>
              <a:t>Natural Language</a:t>
            </a:r>
            <a:r>
              <a:rPr lang="en-US" altLang="zh-CN" baseline="0" dirty="0"/>
              <a:t> Processing</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43</a:t>
            </a:fld>
            <a:endParaRPr lang="zh-CN" altLang="en-US"/>
          </a:p>
        </p:txBody>
      </p:sp>
    </p:spTree>
    <p:extLst>
      <p:ext uri="{BB962C8B-B14F-4D97-AF65-F5344CB8AC3E}">
        <p14:creationId xmlns:p14="http://schemas.microsoft.com/office/powerpoint/2010/main" val="1470727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Pattern</a:t>
            </a:r>
            <a:r>
              <a:rPr lang="en-US" altLang="zh-CN" baseline="0" dirty="0"/>
              <a:t> recognition</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44</a:t>
            </a:fld>
            <a:endParaRPr lang="zh-CN" altLang="en-US"/>
          </a:p>
        </p:txBody>
      </p:sp>
    </p:spTree>
    <p:extLst>
      <p:ext uri="{BB962C8B-B14F-4D97-AF65-F5344CB8AC3E}">
        <p14:creationId xmlns:p14="http://schemas.microsoft.com/office/powerpoint/2010/main" val="21773184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那么接下来该如何找函数</a:t>
            </a:r>
            <a:r>
              <a:rPr lang="en-US" altLang="zh-CN" dirty="0"/>
              <a:t>f</a:t>
            </a:r>
            <a:r>
              <a:rPr lang="zh-CN" altLang="en-US" dirty="0"/>
              <a:t>，或者说想找什么样的函数，更直白些就是哪个函数性能更好</a:t>
            </a:r>
            <a:endParaRPr lang="en-US" altLang="zh-CN" dirty="0"/>
          </a:p>
          <a:p>
            <a:r>
              <a:rPr lang="en-US" altLang="zh-CN" dirty="0"/>
              <a:t>Function/neural</a:t>
            </a:r>
            <a:r>
              <a:rPr lang="en-US" altLang="zh-CN" baseline="0" dirty="0"/>
              <a:t> network</a:t>
            </a:r>
            <a:endParaRPr lang="en-US" altLang="zh-CN" dirty="0"/>
          </a:p>
          <a:p>
            <a:r>
              <a:rPr lang="en-US" altLang="zh-CN" dirty="0"/>
              <a:t>Training</a:t>
            </a:r>
            <a:r>
              <a:rPr lang="en-US" altLang="zh-CN" baseline="0" dirty="0"/>
              <a:t> set</a:t>
            </a:r>
          </a:p>
          <a:p>
            <a:r>
              <a:rPr lang="en-US" altLang="zh-CN" baseline="0" dirty="0"/>
              <a:t>Testing set</a:t>
            </a:r>
          </a:p>
          <a:p>
            <a:r>
              <a:rPr lang="en-US" altLang="zh-CN" baseline="0" dirty="0"/>
              <a:t>Evaluation set</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45</a:t>
            </a:fld>
            <a:endParaRPr lang="zh-CN" altLang="en-US"/>
          </a:p>
        </p:txBody>
      </p:sp>
    </p:spTree>
    <p:extLst>
      <p:ext uri="{BB962C8B-B14F-4D97-AF65-F5344CB8AC3E}">
        <p14:creationId xmlns:p14="http://schemas.microsoft.com/office/powerpoint/2010/main" val="7051364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1</a:t>
            </a:r>
            <a:r>
              <a:rPr lang="zh-CN" altLang="en-US" sz="1200" b="0" i="0" kern="1200" dirty="0">
                <a:solidFill>
                  <a:schemeClr val="tx1"/>
                </a:solidFill>
                <a:effectLst/>
                <a:latin typeface="+mn-lt"/>
                <a:ea typeface="+mn-ea"/>
                <a:cs typeface="+mn-cs"/>
              </a:rPr>
              <a:t>、定义一系列函数；</a:t>
            </a:r>
          </a:p>
          <a:p>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、函数的拟合优度</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适合度；</a:t>
            </a:r>
          </a:p>
          <a:p>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 选出最优模型</a:t>
            </a: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46</a:t>
            </a:fld>
            <a:endParaRPr lang="zh-CN" altLang="en-US"/>
          </a:p>
        </p:txBody>
      </p:sp>
    </p:spTree>
    <p:extLst>
      <p:ext uri="{BB962C8B-B14F-4D97-AF65-F5344CB8AC3E}">
        <p14:creationId xmlns:p14="http://schemas.microsoft.com/office/powerpoint/2010/main" val="16059393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1</a:t>
            </a:r>
            <a:r>
              <a:rPr lang="zh-CN" altLang="en-US" sz="1200" b="0" i="0" kern="1200" dirty="0">
                <a:solidFill>
                  <a:schemeClr val="tx1"/>
                </a:solidFill>
                <a:effectLst/>
                <a:latin typeface="+mn-lt"/>
                <a:ea typeface="+mn-ea"/>
                <a:cs typeface="+mn-cs"/>
              </a:rPr>
              <a:t>、定义一系列函数；</a:t>
            </a:r>
          </a:p>
          <a:p>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、函数的拟合度</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适合度；</a:t>
            </a:r>
          </a:p>
          <a:p>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 选出最优模型</a:t>
            </a: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47</a:t>
            </a:fld>
            <a:endParaRPr lang="zh-CN" altLang="en-US"/>
          </a:p>
        </p:txBody>
      </p:sp>
    </p:spTree>
    <p:extLst>
      <p:ext uri="{BB962C8B-B14F-4D97-AF65-F5344CB8AC3E}">
        <p14:creationId xmlns:p14="http://schemas.microsoft.com/office/powerpoint/2010/main" val="3310414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1</a:t>
            </a:r>
            <a:r>
              <a:rPr lang="zh-CN" altLang="en-US" sz="1200" b="0" i="0" kern="1200" dirty="0">
                <a:solidFill>
                  <a:schemeClr val="tx1"/>
                </a:solidFill>
                <a:effectLst/>
                <a:latin typeface="+mn-lt"/>
                <a:ea typeface="+mn-ea"/>
                <a:cs typeface="+mn-cs"/>
              </a:rPr>
              <a:t>、定义一系列函数；</a:t>
            </a:r>
          </a:p>
          <a:p>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、函数的拟合优度；</a:t>
            </a:r>
          </a:p>
          <a:p>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 选出最优模型</a:t>
            </a: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48</a:t>
            </a:fld>
            <a:endParaRPr lang="zh-CN" altLang="en-US"/>
          </a:p>
        </p:txBody>
      </p:sp>
    </p:spTree>
    <p:extLst>
      <p:ext uri="{BB962C8B-B14F-4D97-AF65-F5344CB8AC3E}">
        <p14:creationId xmlns:p14="http://schemas.microsoft.com/office/powerpoint/2010/main" val="37383045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1</a:t>
            </a:r>
            <a:r>
              <a:rPr lang="zh-CN" altLang="en-US" sz="1200" b="0" i="0" kern="1200" dirty="0">
                <a:solidFill>
                  <a:schemeClr val="tx1"/>
                </a:solidFill>
                <a:effectLst/>
                <a:latin typeface="+mn-lt"/>
                <a:ea typeface="+mn-ea"/>
                <a:cs typeface="+mn-cs"/>
              </a:rPr>
              <a:t>、定义一系列函数；</a:t>
            </a:r>
          </a:p>
          <a:p>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、函数的拟合优度；</a:t>
            </a:r>
          </a:p>
          <a:p>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 选出最优模型</a:t>
            </a: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49</a:t>
            </a:fld>
            <a:endParaRPr lang="zh-CN" altLang="en-US"/>
          </a:p>
        </p:txBody>
      </p:sp>
    </p:spTree>
    <p:extLst>
      <p:ext uri="{BB962C8B-B14F-4D97-AF65-F5344CB8AC3E}">
        <p14:creationId xmlns:p14="http://schemas.microsoft.com/office/powerpoint/2010/main" val="36999537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50</a:t>
            </a:fld>
            <a:endParaRPr lang="zh-CN" altLang="en-US"/>
          </a:p>
        </p:txBody>
      </p:sp>
    </p:spTree>
    <p:extLst>
      <p:ext uri="{BB962C8B-B14F-4D97-AF65-F5344CB8AC3E}">
        <p14:creationId xmlns:p14="http://schemas.microsoft.com/office/powerpoint/2010/main" val="4353561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 typeface="Arial" panose="020B0604020202020204" pitchFamily="34" charset="0"/>
              <a:buChar char="•"/>
            </a:pPr>
            <a:r>
              <a:rPr lang="zh-CN" altLang="en-US" dirty="0"/>
              <a:t>监督学习：分类、回归。</a:t>
            </a:r>
            <a:endParaRPr lang="en-US" altLang="zh-CN" dirty="0"/>
          </a:p>
          <a:p>
            <a:pPr marL="0" indent="0">
              <a:buFont typeface="Arial" panose="020B0604020202020204" pitchFamily="34" charset="0"/>
              <a:buNone/>
            </a:pPr>
            <a:r>
              <a:rPr lang="zh-CN" altLang="en-US" dirty="0"/>
              <a:t>分类</a:t>
            </a:r>
            <a:r>
              <a:rPr lang="en-US" altLang="zh-CN" dirty="0">
                <a:sym typeface="Wingdings" panose="05000000000000000000" pitchFamily="2" charset="2"/>
              </a:rPr>
              <a:t></a:t>
            </a:r>
            <a:r>
              <a:rPr lang="zh-CN" altLang="en-US" dirty="0">
                <a:sym typeface="Wingdings" panose="05000000000000000000" pitchFamily="2" charset="2"/>
              </a:rPr>
              <a:t>逻辑回归</a:t>
            </a:r>
            <a:r>
              <a:rPr lang="en-US" altLang="zh-CN" dirty="0">
                <a:sym typeface="Wingdings" panose="05000000000000000000" pitchFamily="2" charset="2"/>
              </a:rPr>
              <a:t></a:t>
            </a:r>
            <a:r>
              <a:rPr lang="zh-CN" altLang="en-US" dirty="0">
                <a:sym typeface="Wingdings" panose="05000000000000000000" pitchFamily="2" charset="2"/>
              </a:rPr>
              <a:t>分类树</a:t>
            </a:r>
            <a:r>
              <a:rPr lang="en-US" altLang="zh-CN" dirty="0">
                <a:sym typeface="Wingdings" panose="05000000000000000000" pitchFamily="2" charset="2"/>
              </a:rPr>
              <a:t>--》SVM</a:t>
            </a:r>
            <a:r>
              <a:rPr lang="zh-CN" altLang="en-US" dirty="0">
                <a:sym typeface="Wingdings" panose="05000000000000000000" pitchFamily="2" charset="2"/>
              </a:rPr>
              <a:t>人工神经网络</a:t>
            </a:r>
            <a:r>
              <a:rPr lang="en-US" altLang="zh-CN" dirty="0">
                <a:sym typeface="Wingdings" panose="05000000000000000000" pitchFamily="2" charset="2"/>
              </a:rPr>
              <a:t>--》</a:t>
            </a:r>
            <a:r>
              <a:rPr lang="zh-CN" altLang="en-US" dirty="0">
                <a:sym typeface="Wingdings" panose="05000000000000000000" pitchFamily="2" charset="2"/>
              </a:rPr>
              <a:t>随机森林</a:t>
            </a:r>
            <a:endParaRPr lang="en-US" altLang="zh-CN" dirty="0">
              <a:sym typeface="Wingdings" panose="05000000000000000000" pitchFamily="2" charset="2"/>
            </a:endParaRPr>
          </a:p>
          <a:p>
            <a:pPr marL="0" indent="0">
              <a:buFont typeface="Arial" panose="020B0604020202020204" pitchFamily="34" charset="0"/>
              <a:buNone/>
            </a:pPr>
            <a:r>
              <a:rPr lang="zh-CN" altLang="en-US" dirty="0">
                <a:sym typeface="Wingdings" panose="05000000000000000000" pitchFamily="2" charset="2"/>
              </a:rPr>
              <a:t>回归</a:t>
            </a:r>
            <a:r>
              <a:rPr lang="en-US" altLang="zh-CN" dirty="0">
                <a:sym typeface="Wingdings" panose="05000000000000000000" pitchFamily="2" charset="2"/>
              </a:rPr>
              <a:t>--》</a:t>
            </a:r>
            <a:r>
              <a:rPr lang="zh-CN" altLang="en-US" dirty="0">
                <a:sym typeface="Wingdings" panose="05000000000000000000" pitchFamily="2" charset="2"/>
              </a:rPr>
              <a:t>线性回归</a:t>
            </a:r>
            <a:r>
              <a:rPr lang="en-US" altLang="zh-CN" dirty="0">
                <a:sym typeface="Wingdings" panose="05000000000000000000" pitchFamily="2" charset="2"/>
              </a:rPr>
              <a:t>--》</a:t>
            </a:r>
            <a:r>
              <a:rPr lang="zh-CN" altLang="en-US" dirty="0">
                <a:sym typeface="Wingdings" panose="05000000000000000000" pitchFamily="2" charset="2"/>
              </a:rPr>
              <a:t>决策树</a:t>
            </a:r>
            <a:r>
              <a:rPr lang="en-US" altLang="zh-CN" dirty="0">
                <a:sym typeface="Wingdings" panose="05000000000000000000" pitchFamily="2" charset="2"/>
              </a:rPr>
              <a:t>--》</a:t>
            </a:r>
            <a:r>
              <a:rPr lang="zh-CN" altLang="en-US" dirty="0">
                <a:sym typeface="Wingdings" panose="05000000000000000000" pitchFamily="2" charset="2"/>
              </a:rPr>
              <a:t>贝叶斯网络</a:t>
            </a:r>
            <a:r>
              <a:rPr lang="en-US" altLang="zh-CN" dirty="0">
                <a:sym typeface="Wingdings" panose="05000000000000000000" pitchFamily="2" charset="2"/>
              </a:rPr>
              <a:t>--》</a:t>
            </a:r>
            <a:r>
              <a:rPr lang="zh-CN" altLang="en-US" dirty="0">
                <a:sym typeface="Wingdings" panose="05000000000000000000" pitchFamily="2" charset="2"/>
              </a:rPr>
              <a:t>模糊分类</a:t>
            </a:r>
            <a:r>
              <a:rPr lang="en-US" altLang="zh-CN" dirty="0">
                <a:sym typeface="Wingdings" panose="05000000000000000000" pitchFamily="2" charset="2"/>
              </a:rPr>
              <a:t>--》</a:t>
            </a:r>
            <a:r>
              <a:rPr lang="zh-CN" altLang="en-US" dirty="0">
                <a:sym typeface="Wingdings" panose="05000000000000000000" pitchFamily="2" charset="2"/>
              </a:rPr>
              <a:t>人工神经网络</a:t>
            </a:r>
            <a:endParaRPr lang="en-US" altLang="zh-CN" dirty="0">
              <a:sym typeface="Wingdings" panose="05000000000000000000" pitchFamily="2" charset="2"/>
            </a:endParaRPr>
          </a:p>
          <a:p>
            <a:pPr marL="171450" indent="-171450">
              <a:buFont typeface="Arial" panose="020B0604020202020204" pitchFamily="34" charset="0"/>
              <a:buChar char="•"/>
            </a:pPr>
            <a:r>
              <a:rPr lang="zh-CN" altLang="en-US" dirty="0">
                <a:sym typeface="Wingdings" panose="05000000000000000000" pitchFamily="2" charset="2"/>
              </a:rPr>
              <a:t>非监督学习：聚类、降维</a:t>
            </a:r>
            <a:endParaRPr lang="en-US" altLang="zh-CN" dirty="0">
              <a:sym typeface="Wingdings" panose="05000000000000000000" pitchFamily="2" charset="2"/>
            </a:endParaRPr>
          </a:p>
          <a:p>
            <a:pPr marL="0" indent="0">
              <a:buFont typeface="Arial" panose="020B0604020202020204" pitchFamily="34" charset="0"/>
              <a:buNone/>
            </a:pPr>
            <a:r>
              <a:rPr lang="zh-CN" altLang="en-US" sz="1200" b="0" i="0" kern="1200" dirty="0">
                <a:solidFill>
                  <a:schemeClr val="tx1"/>
                </a:solidFill>
                <a:effectLst/>
                <a:latin typeface="+mn-lt"/>
                <a:ea typeface="+mn-ea"/>
                <a:cs typeface="+mn-cs"/>
              </a:rPr>
              <a:t>分类与回归最主要的区别是输出变量的类型：</a:t>
            </a:r>
            <a:r>
              <a:rPr lang="zh-CN" altLang="en-US" sz="1200" b="1" i="0" kern="1200" dirty="0">
                <a:solidFill>
                  <a:schemeClr val="tx1"/>
                </a:solidFill>
                <a:effectLst/>
                <a:latin typeface="+mn-lt"/>
                <a:ea typeface="+mn-ea"/>
                <a:cs typeface="+mn-cs"/>
              </a:rPr>
              <a:t>连续变量的预测叫回归，离散变量的预测是分类</a:t>
            </a:r>
            <a:r>
              <a:rPr lang="zh-CN" altLang="en-US" sz="1200" b="0" i="0" kern="1200" dirty="0">
                <a:solidFill>
                  <a:schemeClr val="tx1"/>
                </a:solidFill>
                <a:effectLst/>
                <a:latin typeface="+mn-lt"/>
                <a:ea typeface="+mn-ea"/>
                <a:cs typeface="+mn-cs"/>
              </a:rPr>
              <a:t>。</a:t>
            </a:r>
            <a:endParaRPr lang="en-US" altLang="zh-CN" dirty="0">
              <a:sym typeface="Wingdings" panose="05000000000000000000" pitchFamily="2" charset="2"/>
            </a:endParaRPr>
          </a:p>
          <a:p>
            <a:pPr marL="171450" indent="-171450">
              <a:buFont typeface="Arial" panose="020B0604020202020204" pitchFamily="34" charset="0"/>
              <a:buChar char="•"/>
            </a:pPr>
            <a:endParaRPr lang="en-US" altLang="zh-CN" dirty="0"/>
          </a:p>
          <a:p>
            <a:pPr marL="171450" indent="-171450">
              <a:buFont typeface="Arial" panose="020B0604020202020204" pitchFamily="34" charset="0"/>
              <a:buChar char="•"/>
            </a:pP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51</a:t>
            </a:fld>
            <a:endParaRPr lang="zh-CN" altLang="en-US"/>
          </a:p>
        </p:txBody>
      </p:sp>
    </p:spTree>
    <p:extLst>
      <p:ext uri="{BB962C8B-B14F-4D97-AF65-F5344CB8AC3E}">
        <p14:creationId xmlns:p14="http://schemas.microsoft.com/office/powerpoint/2010/main" val="309047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现在讨论一下都有哪些学习</a:t>
            </a:r>
            <a:endParaRPr lang="en-US" altLang="zh-CN" dirty="0"/>
          </a:p>
          <a:p>
            <a:r>
              <a:rPr lang="en-US" altLang="zh-CN" dirty="0"/>
              <a:t>Scalar</a:t>
            </a:r>
            <a:r>
              <a:rPr lang="zh-CN" altLang="en-US" dirty="0"/>
              <a:t>标量数值</a:t>
            </a:r>
            <a:endParaRPr lang="en-US" altLang="zh-CN" dirty="0"/>
          </a:p>
          <a:p>
            <a:r>
              <a:rPr lang="zh-CN" altLang="en-US" dirty="0"/>
              <a:t>回归：输出为连续值</a:t>
            </a:r>
            <a:endParaRPr lang="en-US" altLang="zh-CN" dirty="0"/>
          </a:p>
          <a:p>
            <a:r>
              <a:rPr lang="zh-CN" altLang="en-US" dirty="0"/>
              <a:t>输出域</a:t>
            </a:r>
            <a:r>
              <a:rPr lang="en-US" altLang="zh-CN" dirty="0"/>
              <a:t>Y=R</a:t>
            </a:r>
            <a:r>
              <a:rPr lang="zh-CN" altLang="en-US" dirty="0"/>
              <a:t>，</a:t>
            </a:r>
            <a:r>
              <a:rPr lang="en-US" altLang="zh-CN" dirty="0"/>
              <a:t>R</a:t>
            </a:r>
            <a:r>
              <a:rPr lang="zh-CN" altLang="en-US" dirty="0"/>
              <a:t>为实数集</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52</a:t>
            </a:fld>
            <a:endParaRPr lang="zh-CN" altLang="en-US"/>
          </a:p>
        </p:txBody>
      </p:sp>
    </p:spTree>
    <p:extLst>
      <p:ext uri="{BB962C8B-B14F-4D97-AF65-F5344CB8AC3E}">
        <p14:creationId xmlns:p14="http://schemas.microsoft.com/office/powerpoint/2010/main" val="28556347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分类：输出是离散值</a:t>
            </a:r>
            <a:endParaRPr lang="en-US" altLang="zh-CN" dirty="0"/>
          </a:p>
          <a:p>
            <a:r>
              <a:rPr lang="zh-CN" altLang="en-US" dirty="0"/>
              <a:t>通常令输出域</a:t>
            </a:r>
            <a:r>
              <a:rPr lang="en-US" altLang="zh-CN" dirty="0"/>
              <a:t>Y={-1</a:t>
            </a:r>
            <a:r>
              <a:rPr lang="zh-CN" altLang="en-US" dirty="0"/>
              <a:t>，</a:t>
            </a:r>
            <a:r>
              <a:rPr lang="en-US" altLang="zh-CN" dirty="0"/>
              <a:t>+1}</a:t>
            </a:r>
            <a:r>
              <a:rPr lang="zh-CN" altLang="en-US" dirty="0"/>
              <a:t>或</a:t>
            </a:r>
            <a:r>
              <a:rPr lang="en-US" altLang="zh-CN" dirty="0"/>
              <a:t>{0</a:t>
            </a:r>
            <a:r>
              <a:rPr lang="zh-CN" altLang="en-US" dirty="0"/>
              <a:t>，</a:t>
            </a:r>
            <a:r>
              <a:rPr lang="en-US" altLang="zh-CN" dirty="0"/>
              <a:t>1}</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53</a:t>
            </a:fld>
            <a:endParaRPr lang="zh-CN" altLang="en-US"/>
          </a:p>
        </p:txBody>
      </p:sp>
    </p:spTree>
    <p:extLst>
      <p:ext uri="{BB962C8B-B14F-4D97-AF65-F5344CB8AC3E}">
        <p14:creationId xmlns:p14="http://schemas.microsoft.com/office/powerpoint/2010/main" val="2795793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a:t>
            </a:r>
            <a:r>
              <a:rPr lang="zh-TW" altLang="en-US" dirty="0"/>
              <a:t>http://spam-filter-review.toptenreviews.com/</a:t>
            </a:r>
            <a:r>
              <a:rPr lang="en-US" altLang="zh-TW" dirty="0"/>
              <a:t>)</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54</a:t>
            </a:fld>
            <a:endParaRPr lang="zh-CN" altLang="en-US"/>
          </a:p>
        </p:txBody>
      </p:sp>
    </p:spTree>
    <p:extLst>
      <p:ext uri="{BB962C8B-B14F-4D97-AF65-F5344CB8AC3E}">
        <p14:creationId xmlns:p14="http://schemas.microsoft.com/office/powerpoint/2010/main" val="20132438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55</a:t>
            </a:fld>
            <a:endParaRPr lang="zh-CN" altLang="en-US"/>
          </a:p>
        </p:txBody>
      </p:sp>
    </p:spTree>
    <p:extLst>
      <p:ext uri="{BB962C8B-B14F-4D97-AF65-F5344CB8AC3E}">
        <p14:creationId xmlns:p14="http://schemas.microsoft.com/office/powerpoint/2010/main" val="10204167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Reinforcement learning?</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判断当前棋局下一步走法的胜率</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56</a:t>
            </a:fld>
            <a:endParaRPr lang="zh-CN" altLang="en-US"/>
          </a:p>
        </p:txBody>
      </p:sp>
    </p:spTree>
    <p:extLst>
      <p:ext uri="{BB962C8B-B14F-4D97-AF65-F5344CB8AC3E}">
        <p14:creationId xmlns:p14="http://schemas.microsoft.com/office/powerpoint/2010/main" val="193190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自动生成样本的任务</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a:latin typeface="微軟正黑體" panose="020B0604030504040204" pitchFamily="34" charset="-120"/>
                <a:ea typeface="微軟正黑體" panose="020B0604030504040204" pitchFamily="34" charset="-120"/>
              </a:rPr>
              <a:t>即拟人化的创造</a:t>
            </a:r>
            <a:endParaRPr lang="zh-TW" altLang="en-US" sz="1200" dirty="0">
              <a:latin typeface="微軟正黑體" panose="020B0604030504040204" pitchFamily="34" charset="-120"/>
              <a:ea typeface="微軟正黑體" panose="020B0604030504040204" pitchFamily="34" charset="-120"/>
            </a:endParaRP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57</a:t>
            </a:fld>
            <a:endParaRPr lang="zh-CN" altLang="en-US"/>
          </a:p>
        </p:txBody>
      </p:sp>
    </p:spTree>
    <p:extLst>
      <p:ext uri="{BB962C8B-B14F-4D97-AF65-F5344CB8AC3E}">
        <p14:creationId xmlns:p14="http://schemas.microsoft.com/office/powerpoint/2010/main" val="21299957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t>https://papers.nips.cc/paper/5423-generative-adversarial-nets.pdf</a:t>
            </a:r>
            <a:endParaRPr lang="en-US" altLang="zh-TW" dirty="0"/>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t>https://arxiv.org/abs/1809.11096</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介绍一下</a:t>
            </a:r>
            <a:r>
              <a:rPr lang="en-US" altLang="zh-CN" dirty="0"/>
              <a:t>GAN</a:t>
            </a:r>
            <a:r>
              <a:rPr lang="zh-CN" altLang="en-US" dirty="0"/>
              <a:t>网络，其组成为生成式网络和判别网络，其原理：生成具有欺骗性的样本，而判别网络需要尽可能将其识别出来</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对抗攻击</a:t>
            </a:r>
            <a:endParaRPr lang="zh-TW"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58</a:t>
            </a:fld>
            <a:endParaRPr lang="zh-CN" altLang="en-US"/>
          </a:p>
        </p:txBody>
      </p:sp>
    </p:spTree>
    <p:extLst>
      <p:ext uri="{BB962C8B-B14F-4D97-AF65-F5344CB8AC3E}">
        <p14:creationId xmlns:p14="http://schemas.microsoft.com/office/powerpoint/2010/main" val="29985567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 typeface="Arial" panose="020B0604020202020204" pitchFamily="34" charset="0"/>
              <a:buNone/>
            </a:pPr>
            <a:r>
              <a:rPr lang="zh-CN" altLang="en-US" dirty="0"/>
              <a:t>既然第一步是定义函数集合，就不得不提到深度神经网络、深度学习</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59</a:t>
            </a:fld>
            <a:endParaRPr lang="zh-CN" altLang="en-US"/>
          </a:p>
        </p:txBody>
      </p:sp>
    </p:spTree>
    <p:extLst>
      <p:ext uri="{BB962C8B-B14F-4D97-AF65-F5344CB8AC3E}">
        <p14:creationId xmlns:p14="http://schemas.microsoft.com/office/powerpoint/2010/main" val="25214305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60</a:t>
            </a:fld>
            <a:endParaRPr lang="zh-CN" altLang="en-US"/>
          </a:p>
        </p:txBody>
      </p:sp>
    </p:spTree>
    <p:extLst>
      <p:ext uri="{BB962C8B-B14F-4D97-AF65-F5344CB8AC3E}">
        <p14:creationId xmlns:p14="http://schemas.microsoft.com/office/powerpoint/2010/main" val="33177940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神经元的描述</a:t>
            </a:r>
            <a:endParaRPr lang="en-US" altLang="zh-CN" dirty="0"/>
          </a:p>
          <a:p>
            <a:r>
              <a:rPr lang="zh-CN" altLang="en-US" dirty="0"/>
              <a:t>输入、权重、</a:t>
            </a:r>
            <a:r>
              <a:rPr lang="en-US" altLang="zh-CN" dirty="0"/>
              <a:t>--》</a:t>
            </a:r>
            <a:r>
              <a:rPr lang="zh-CN" altLang="en-US" dirty="0"/>
              <a:t>加权和、偏置项、激活函数</a:t>
            </a:r>
            <a:endParaRPr lang="en-US" altLang="zh-CN" dirty="0"/>
          </a:p>
          <a:p>
            <a:r>
              <a:rPr lang="en-US" altLang="zh-CN" dirty="0" err="1"/>
              <a:t>Relu</a:t>
            </a:r>
            <a:endParaRPr lang="en-US" altLang="zh-CN" dirty="0"/>
          </a:p>
          <a:p>
            <a:r>
              <a:rPr lang="en-US" altLang="zh-CN" dirty="0"/>
              <a:t>Sigmoid</a:t>
            </a:r>
          </a:p>
          <a:p>
            <a:r>
              <a:rPr lang="en-US" altLang="zh-CN" dirty="0" err="1"/>
              <a:t>Tanh</a:t>
            </a:r>
            <a:endParaRPr lang="en-US" altLang="zh-CN" dirty="0"/>
          </a:p>
          <a:p>
            <a:r>
              <a:rPr lang="en-US" altLang="zh-CN" dirty="0"/>
              <a:t>……</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61</a:t>
            </a:fld>
            <a:endParaRPr lang="zh-CN" altLang="en-US"/>
          </a:p>
        </p:txBody>
      </p:sp>
    </p:spTree>
    <p:extLst>
      <p:ext uri="{BB962C8B-B14F-4D97-AF65-F5344CB8AC3E}">
        <p14:creationId xmlns:p14="http://schemas.microsoft.com/office/powerpoint/2010/main" val="83650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神经元的举例</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Sigmoid</a:t>
            </a:r>
            <a:r>
              <a:rPr lang="zh-CN" altLang="en-US" dirty="0"/>
              <a:t>函数</a:t>
            </a:r>
            <a:r>
              <a:rPr lang="en-US" altLang="zh-CN" dirty="0"/>
              <a:t>:</a:t>
            </a:r>
            <a:r>
              <a:rPr lang="zh-CN" altLang="en-US" sz="1200" b="0" i="0" kern="1200" dirty="0">
                <a:solidFill>
                  <a:schemeClr val="tx1"/>
                </a:solidFill>
                <a:effectLst/>
                <a:latin typeface="+mn-lt"/>
                <a:ea typeface="+mn-ea"/>
                <a:cs typeface="+mn-cs"/>
              </a:rPr>
              <a:t>将变量映射到</a:t>
            </a:r>
            <a:r>
              <a:rPr lang="en-US" altLang="zh-CN" sz="1200" b="0" i="0" kern="1200" dirty="0">
                <a:solidFill>
                  <a:schemeClr val="tx1"/>
                </a:solidFill>
                <a:effectLst/>
                <a:latin typeface="+mn-lt"/>
                <a:ea typeface="+mn-ea"/>
                <a:cs typeface="+mn-cs"/>
              </a:rPr>
              <a:t>0,1</a:t>
            </a:r>
            <a:r>
              <a:rPr lang="zh-CN" altLang="en-US" sz="1200" b="0" i="0" kern="1200" dirty="0">
                <a:solidFill>
                  <a:schemeClr val="tx1"/>
                </a:solidFill>
                <a:effectLst/>
                <a:latin typeface="+mn-lt"/>
                <a:ea typeface="+mn-ea"/>
                <a:cs typeface="+mn-cs"/>
              </a:rPr>
              <a:t>之间。</a:t>
            </a:r>
            <a:endParaRPr lang="en-US" altLang="zh-CN"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将一个实数映射到</a:t>
            </a:r>
            <a:r>
              <a:rPr lang="en-US" altLang="zh-CN" sz="1200" b="0" i="0" kern="1200" dirty="0">
                <a:solidFill>
                  <a:schemeClr val="tx1"/>
                </a:solidFill>
                <a:effectLst/>
                <a:latin typeface="+mn-lt"/>
                <a:ea typeface="+mn-ea"/>
                <a:cs typeface="+mn-cs"/>
              </a:rPr>
              <a:t>(0,1)</a:t>
            </a:r>
            <a:r>
              <a:rPr lang="zh-CN" altLang="en-US" sz="1200" b="0" i="0" kern="1200" dirty="0">
                <a:solidFill>
                  <a:schemeClr val="tx1"/>
                </a:solidFill>
                <a:effectLst/>
                <a:latin typeface="+mn-lt"/>
                <a:ea typeface="+mn-ea"/>
                <a:cs typeface="+mn-cs"/>
              </a:rPr>
              <a:t>的区间，可以用来做二分类。在特征相差比较复杂或是相差不是特别大时效果比较好</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62</a:t>
            </a:fld>
            <a:endParaRPr lang="zh-CN" altLang="en-US"/>
          </a:p>
        </p:txBody>
      </p:sp>
    </p:spTree>
    <p:extLst>
      <p:ext uri="{BB962C8B-B14F-4D97-AF65-F5344CB8AC3E}">
        <p14:creationId xmlns:p14="http://schemas.microsoft.com/office/powerpoint/2010/main" val="18724763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DD4B39"/>
                </a:solidFill>
                <a:latin typeface="arial" panose="020B0604020202020204" pitchFamily="34" charset="0"/>
              </a:rPr>
              <a:t>而不同的网络结构也可以产生多种函数</a:t>
            </a:r>
            <a:r>
              <a:rPr lang="en-US" altLang="zh-CN" dirty="0">
                <a:solidFill>
                  <a:srgbClr val="DD4B39"/>
                </a:solidFill>
                <a:latin typeface="arial" panose="020B0604020202020204" pitchFamily="34" charset="0"/>
              </a:rPr>
              <a:t>f</a:t>
            </a:r>
            <a:endParaRPr lang="en-US" altLang="zh-TW" dirty="0">
              <a:solidFill>
                <a:srgbClr val="DD4B39"/>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solidFill>
                  <a:srgbClr val="DD4B39"/>
                </a:solidFill>
                <a:latin typeface="arial" panose="020B0604020202020204" pitchFamily="34" charset="0"/>
              </a:rPr>
              <a:t>Fully Connected Feedforward network</a:t>
            </a:r>
            <a:endParaRPr lang="zh-TW" altLang="en-US" dirty="0"/>
          </a:p>
          <a:p>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63</a:t>
            </a:fld>
            <a:endParaRPr lang="zh-CN" altLang="en-US"/>
          </a:p>
        </p:txBody>
      </p:sp>
    </p:spTree>
    <p:extLst>
      <p:ext uri="{BB962C8B-B14F-4D97-AF65-F5344CB8AC3E}">
        <p14:creationId xmlns:p14="http://schemas.microsoft.com/office/powerpoint/2010/main" val="27950789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64</a:t>
            </a:fld>
            <a:endParaRPr lang="zh-CN" altLang="en-US"/>
          </a:p>
        </p:txBody>
      </p:sp>
    </p:spTree>
    <p:extLst>
      <p:ext uri="{BB962C8B-B14F-4D97-AF65-F5344CB8AC3E}">
        <p14:creationId xmlns:p14="http://schemas.microsoft.com/office/powerpoint/2010/main" val="1476726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65</a:t>
            </a:fld>
            <a:endParaRPr lang="zh-CN" altLang="en-US"/>
          </a:p>
        </p:txBody>
      </p:sp>
    </p:spTree>
    <p:extLst>
      <p:ext uri="{BB962C8B-B14F-4D97-AF65-F5344CB8AC3E}">
        <p14:creationId xmlns:p14="http://schemas.microsoft.com/office/powerpoint/2010/main" val="27945360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改变参数，就可以得到另一个函数。但这个例子表示的是，针对不同的输入，会有不同的预测结果</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For example,</a:t>
            </a:r>
            <a:r>
              <a:rPr lang="en-US" altLang="zh-TW" baseline="0" dirty="0"/>
              <a:t> if we modify “1” to “2”, then we have another function</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66</a:t>
            </a:fld>
            <a:endParaRPr lang="zh-CN" altLang="en-US"/>
          </a:p>
        </p:txBody>
      </p:sp>
    </p:spTree>
    <p:extLst>
      <p:ext uri="{BB962C8B-B14F-4D97-AF65-F5344CB8AC3E}">
        <p14:creationId xmlns:p14="http://schemas.microsoft.com/office/powerpoint/2010/main" val="10073313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举例</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67</a:t>
            </a:fld>
            <a:endParaRPr lang="zh-CN" altLang="en-US"/>
          </a:p>
        </p:txBody>
      </p:sp>
    </p:spTree>
    <p:extLst>
      <p:ext uri="{BB962C8B-B14F-4D97-AF65-F5344CB8AC3E}">
        <p14:creationId xmlns:p14="http://schemas.microsoft.com/office/powerpoint/2010/main" val="23382931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68</a:t>
            </a:fld>
            <a:endParaRPr lang="zh-CN" altLang="en-US"/>
          </a:p>
        </p:txBody>
      </p:sp>
    </p:spTree>
    <p:extLst>
      <p:ext uri="{BB962C8B-B14F-4D97-AF65-F5344CB8AC3E}">
        <p14:creationId xmlns:p14="http://schemas.microsoft.com/office/powerpoint/2010/main" val="8461643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如何定义一系列的函数，也就是架构多个神经网络，如何根据结构变化出更多的神经网络，也就是函数</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For example,</a:t>
            </a:r>
            <a:r>
              <a:rPr lang="en-US" altLang="zh-TW" baseline="0" dirty="0"/>
              <a:t> if we modify “1” to “2”, then we have another function</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69</a:t>
            </a:fld>
            <a:endParaRPr lang="zh-CN" altLang="en-US"/>
          </a:p>
        </p:txBody>
      </p:sp>
    </p:spTree>
    <p:extLst>
      <p:ext uri="{BB962C8B-B14F-4D97-AF65-F5344CB8AC3E}">
        <p14:creationId xmlns:p14="http://schemas.microsoft.com/office/powerpoint/2010/main" val="31695867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70</a:t>
            </a:fld>
            <a:endParaRPr lang="zh-CN" altLang="en-US"/>
          </a:p>
        </p:txBody>
      </p:sp>
    </p:spTree>
    <p:extLst>
      <p:ext uri="{BB962C8B-B14F-4D97-AF65-F5344CB8AC3E}">
        <p14:creationId xmlns:p14="http://schemas.microsoft.com/office/powerpoint/2010/main" val="24808532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t>http://cs231n.stanford.edu/slides/winter1516_lecture8.pdf</a:t>
            </a:r>
            <a:endParaRPr lang="en-US" altLang="zh-TW"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https://zhuanlan.zhihu.com/p/134141651</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b="0" i="0" kern="1200" dirty="0">
                <a:solidFill>
                  <a:schemeClr val="tx1"/>
                </a:solidFill>
                <a:effectLst/>
                <a:latin typeface="+mn-lt"/>
                <a:ea typeface="+mn-ea"/>
                <a:cs typeface="+mn-cs"/>
              </a:rPr>
              <a:t>第一个典型的</a:t>
            </a:r>
            <a:r>
              <a:rPr lang="en-US" altLang="zh-CN" sz="1200" b="0" i="0" kern="1200" dirty="0">
                <a:solidFill>
                  <a:schemeClr val="tx1"/>
                </a:solidFill>
                <a:effectLst/>
                <a:latin typeface="+mn-lt"/>
                <a:ea typeface="+mn-ea"/>
                <a:cs typeface="+mn-cs"/>
              </a:rPr>
              <a:t>CNN</a:t>
            </a:r>
            <a:r>
              <a:rPr lang="zh-CN" altLang="en-US" sz="1200" b="0" i="0" kern="1200" dirty="0">
                <a:solidFill>
                  <a:schemeClr val="tx1"/>
                </a:solidFill>
                <a:effectLst/>
                <a:latin typeface="+mn-lt"/>
                <a:ea typeface="+mn-ea"/>
                <a:cs typeface="+mn-cs"/>
              </a:rPr>
              <a:t>是</a:t>
            </a:r>
            <a:r>
              <a:rPr lang="en-US" altLang="zh-CN" sz="1200" b="0" i="0" kern="1200" dirty="0">
                <a:solidFill>
                  <a:schemeClr val="tx1"/>
                </a:solidFill>
                <a:effectLst/>
                <a:latin typeface="+mn-lt"/>
                <a:ea typeface="+mn-ea"/>
                <a:cs typeface="+mn-cs"/>
              </a:rPr>
              <a:t>LeNet5</a:t>
            </a:r>
            <a:r>
              <a:rPr lang="zh-CN" altLang="en-US" sz="1200" b="0" i="0" kern="1200" dirty="0">
                <a:solidFill>
                  <a:schemeClr val="tx1"/>
                </a:solidFill>
                <a:effectLst/>
                <a:latin typeface="+mn-lt"/>
                <a:ea typeface="+mn-ea"/>
                <a:cs typeface="+mn-cs"/>
              </a:rPr>
              <a:t>网络结构，但是第一个引起大家注意的网络却是</a:t>
            </a:r>
            <a:r>
              <a:rPr lang="en-US" altLang="zh-CN" sz="1200" b="0" i="0" kern="1200" dirty="0" err="1">
                <a:solidFill>
                  <a:schemeClr val="tx1"/>
                </a:solidFill>
                <a:effectLst/>
                <a:latin typeface="+mn-lt"/>
                <a:ea typeface="+mn-ea"/>
                <a:cs typeface="+mn-cs"/>
              </a:rPr>
              <a:t>AlexNet</a:t>
            </a:r>
            <a:endParaRPr lang="en-US" altLang="zh-TW"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TW" dirty="0" err="1"/>
              <a:t>AlexNet</a:t>
            </a:r>
            <a:r>
              <a:rPr lang="zh-CN" altLang="en-US" sz="1200" b="0" i="0" kern="1200" dirty="0">
                <a:solidFill>
                  <a:schemeClr val="tx1"/>
                </a:solidFill>
                <a:effectLst/>
                <a:latin typeface="+mn-lt"/>
                <a:ea typeface="+mn-ea"/>
                <a:cs typeface="+mn-cs"/>
              </a:rPr>
              <a:t>有</a:t>
            </a:r>
            <a:r>
              <a:rPr lang="en-US" altLang="zh-CN" sz="1200" b="0" i="0" kern="1200" dirty="0">
                <a:solidFill>
                  <a:schemeClr val="tx1"/>
                </a:solidFill>
                <a:effectLst/>
                <a:latin typeface="+mn-lt"/>
                <a:ea typeface="+mn-ea"/>
                <a:cs typeface="+mn-cs"/>
              </a:rPr>
              <a:t>60 million</a:t>
            </a:r>
            <a:r>
              <a:rPr lang="zh-CN" altLang="en-US" sz="1200" b="0" i="0" kern="1200" dirty="0">
                <a:solidFill>
                  <a:schemeClr val="tx1"/>
                </a:solidFill>
                <a:effectLst/>
                <a:latin typeface="+mn-lt"/>
                <a:ea typeface="+mn-ea"/>
                <a:cs typeface="+mn-cs"/>
              </a:rPr>
              <a:t>个参数和</a:t>
            </a:r>
            <a:r>
              <a:rPr lang="en-US" altLang="zh-CN" sz="1200" b="0" i="0" kern="1200" dirty="0">
                <a:solidFill>
                  <a:schemeClr val="tx1"/>
                </a:solidFill>
                <a:effectLst/>
                <a:latin typeface="+mn-lt"/>
                <a:ea typeface="+mn-ea"/>
                <a:cs typeface="+mn-cs"/>
              </a:rPr>
              <a:t>65000</a:t>
            </a:r>
            <a:r>
              <a:rPr lang="zh-CN" altLang="en-US" sz="1200" b="0" i="0" kern="1200" dirty="0">
                <a:solidFill>
                  <a:schemeClr val="tx1"/>
                </a:solidFill>
                <a:effectLst/>
                <a:latin typeface="+mn-lt"/>
                <a:ea typeface="+mn-ea"/>
                <a:cs typeface="+mn-cs"/>
              </a:rPr>
              <a:t>个 神经元，五层卷积，三层全连接网络，最终的输出层是</a:t>
            </a:r>
            <a:r>
              <a:rPr lang="en-US" altLang="zh-CN" sz="1200" b="0" i="0" kern="1200" dirty="0">
                <a:solidFill>
                  <a:schemeClr val="tx1"/>
                </a:solidFill>
                <a:effectLst/>
                <a:latin typeface="+mn-lt"/>
                <a:ea typeface="+mn-ea"/>
                <a:cs typeface="+mn-cs"/>
              </a:rPr>
              <a:t>1000</a:t>
            </a:r>
            <a:r>
              <a:rPr lang="zh-CN" altLang="en-US" sz="1200" b="0" i="0" kern="1200" dirty="0">
                <a:solidFill>
                  <a:schemeClr val="tx1"/>
                </a:solidFill>
                <a:effectLst/>
                <a:latin typeface="+mn-lt"/>
                <a:ea typeface="+mn-ea"/>
                <a:cs typeface="+mn-cs"/>
              </a:rPr>
              <a:t>通道的</a:t>
            </a:r>
            <a:r>
              <a:rPr lang="en-US" altLang="zh-CN" sz="1200" b="0" i="0" kern="1200" dirty="0" err="1">
                <a:solidFill>
                  <a:schemeClr val="tx1"/>
                </a:solidFill>
                <a:effectLst/>
                <a:latin typeface="+mn-lt"/>
                <a:ea typeface="+mn-ea"/>
                <a:cs typeface="+mn-cs"/>
              </a:rPr>
              <a:t>softmax</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ImageNet</a:t>
            </a:r>
            <a:r>
              <a:rPr lang="zh-CN" altLang="en-US" sz="1200" b="0" i="0" kern="1200" dirty="0">
                <a:solidFill>
                  <a:schemeClr val="tx1"/>
                </a:solidFill>
                <a:effectLst/>
                <a:latin typeface="+mn-lt"/>
                <a:ea typeface="+mn-ea"/>
                <a:cs typeface="+mn-cs"/>
              </a:rPr>
              <a:t>大规模视觉挑战赛将错误率降至</a:t>
            </a:r>
            <a:r>
              <a:rPr lang="en-US" altLang="zh-CN" sz="1200" b="0" i="0" kern="1200" dirty="0">
                <a:solidFill>
                  <a:schemeClr val="tx1"/>
                </a:solidFill>
                <a:effectLst/>
                <a:latin typeface="+mn-lt"/>
                <a:ea typeface="+mn-ea"/>
                <a:cs typeface="+mn-cs"/>
              </a:rPr>
              <a:t>16.4%</a:t>
            </a:r>
            <a:r>
              <a:rPr lang="zh-CN" altLang="en-US" sz="1200" b="0" i="0" kern="1200" dirty="0">
                <a:solidFill>
                  <a:schemeClr val="tx1"/>
                </a:solidFill>
                <a:effectLst/>
                <a:latin typeface="+mn-lt"/>
                <a:ea typeface="+mn-ea"/>
                <a:cs typeface="+mn-cs"/>
              </a:rPr>
              <a:t>，第二名是</a:t>
            </a:r>
            <a:r>
              <a:rPr lang="en-US" altLang="zh-CN" sz="1200" b="0" i="0" kern="1200" dirty="0">
                <a:solidFill>
                  <a:schemeClr val="tx1"/>
                </a:solidFill>
                <a:effectLst/>
                <a:latin typeface="+mn-lt"/>
                <a:ea typeface="+mn-ea"/>
                <a:cs typeface="+mn-cs"/>
              </a:rPr>
              <a:t>26.2%.</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200" b="0" i="0" kern="1200" dirty="0">
                <a:solidFill>
                  <a:schemeClr val="tx1"/>
                </a:solidFill>
                <a:effectLst/>
                <a:latin typeface="+mn-lt"/>
                <a:ea typeface="+mn-ea"/>
                <a:cs typeface="+mn-cs"/>
              </a:rPr>
              <a:t>VGG</a:t>
            </a:r>
            <a:r>
              <a:rPr lang="zh-CN" altLang="en-US" sz="1200" b="0" i="0" kern="1200" dirty="0">
                <a:solidFill>
                  <a:schemeClr val="tx1"/>
                </a:solidFill>
                <a:effectLst/>
                <a:latin typeface="+mn-lt"/>
                <a:ea typeface="+mn-ea"/>
                <a:cs typeface="+mn-cs"/>
              </a:rPr>
              <a:t>有</a:t>
            </a:r>
            <a:r>
              <a:rPr lang="en-US" altLang="zh-CN" sz="1200" b="0" i="0" kern="1200" dirty="0">
                <a:solidFill>
                  <a:schemeClr val="tx1"/>
                </a:solidFill>
                <a:effectLst/>
                <a:latin typeface="+mn-lt"/>
                <a:ea typeface="+mn-ea"/>
                <a:cs typeface="+mn-cs"/>
              </a:rPr>
              <a:t>10</a:t>
            </a:r>
            <a:r>
              <a:rPr lang="zh-CN" altLang="en-US" sz="1200" b="0" i="0" kern="1200" dirty="0">
                <a:solidFill>
                  <a:schemeClr val="tx1"/>
                </a:solidFill>
                <a:effectLst/>
                <a:latin typeface="+mn-lt"/>
                <a:ea typeface="+mn-ea"/>
                <a:cs typeface="+mn-cs"/>
              </a:rPr>
              <a:t>个卷积层（</a:t>
            </a:r>
            <a:r>
              <a:rPr lang="en-US" altLang="zh-CN" sz="1200" b="0" i="0" kern="1200" dirty="0">
                <a:solidFill>
                  <a:schemeClr val="tx1"/>
                </a:solidFill>
                <a:effectLst/>
                <a:latin typeface="+mn-lt"/>
                <a:ea typeface="+mn-ea"/>
                <a:cs typeface="+mn-cs"/>
              </a:rPr>
              <a:t>conv3</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个最大池化层（</a:t>
            </a:r>
            <a:r>
              <a:rPr lang="en-US" altLang="zh-CN" sz="1200" b="0" i="0" kern="1200" dirty="0" err="1">
                <a:solidFill>
                  <a:schemeClr val="tx1"/>
                </a:solidFill>
                <a:effectLst/>
                <a:latin typeface="+mn-lt"/>
                <a:ea typeface="+mn-ea"/>
                <a:cs typeface="+mn-cs"/>
              </a:rPr>
              <a:t>maxpool</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个全连接层（</a:t>
            </a:r>
            <a:r>
              <a:rPr lang="en-US" altLang="zh-CN" sz="1200" b="0" i="0" kern="1200" dirty="0">
                <a:solidFill>
                  <a:schemeClr val="tx1"/>
                </a:solidFill>
                <a:effectLst/>
                <a:latin typeface="+mn-lt"/>
                <a:ea typeface="+mn-ea"/>
                <a:cs typeface="+mn-cs"/>
              </a:rPr>
              <a:t>FC</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1</a:t>
            </a:r>
            <a:r>
              <a:rPr lang="zh-CN" altLang="en-US" sz="1200" b="0" i="0" kern="1200" dirty="0">
                <a:solidFill>
                  <a:schemeClr val="tx1"/>
                </a:solidFill>
                <a:effectLst/>
                <a:latin typeface="+mn-lt"/>
                <a:ea typeface="+mn-ea"/>
                <a:cs typeface="+mn-cs"/>
              </a:rPr>
              <a:t>个</a:t>
            </a:r>
            <a:r>
              <a:rPr lang="en-US" altLang="zh-CN" sz="1200" b="0" i="0" kern="1200" dirty="0" err="1">
                <a:solidFill>
                  <a:schemeClr val="tx1"/>
                </a:solidFill>
                <a:effectLst/>
                <a:latin typeface="+mn-lt"/>
                <a:ea typeface="+mn-ea"/>
                <a:cs typeface="+mn-cs"/>
              </a:rPr>
              <a:t>softmax</a:t>
            </a:r>
            <a:r>
              <a:rPr lang="zh-CN" altLang="en-US" sz="1200" b="0" i="0" kern="1200" dirty="0">
                <a:solidFill>
                  <a:schemeClr val="tx1"/>
                </a:solidFill>
                <a:effectLst/>
                <a:latin typeface="+mn-lt"/>
                <a:ea typeface="+mn-ea"/>
                <a:cs typeface="+mn-cs"/>
              </a:rPr>
              <a:t>层</a:t>
            </a:r>
            <a:endParaRPr lang="en-US" altLang="zh-CN" sz="1200" b="0" i="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200" b="0" i="0" kern="1200" dirty="0" err="1">
                <a:solidFill>
                  <a:schemeClr val="tx1"/>
                </a:solidFill>
                <a:effectLst/>
                <a:latin typeface="+mn-lt"/>
                <a:ea typeface="+mn-ea"/>
                <a:cs typeface="+mn-cs"/>
              </a:rPr>
              <a:t>GoogleNet</a:t>
            </a:r>
            <a:r>
              <a:rPr lang="en-US" altLang="zh-CN"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GoogleNet</a:t>
            </a:r>
            <a:r>
              <a:rPr lang="zh-CN" altLang="en-US" sz="1200" b="0" i="0" kern="1200" dirty="0">
                <a:solidFill>
                  <a:schemeClr val="tx1"/>
                </a:solidFill>
                <a:effectLst/>
                <a:latin typeface="+mn-lt"/>
                <a:ea typeface="+mn-ea"/>
                <a:cs typeface="+mn-cs"/>
              </a:rPr>
              <a:t>模型的网络深度已经达到了</a:t>
            </a:r>
            <a:r>
              <a:rPr lang="en-US" altLang="zh-CN" sz="1200" b="0" i="0" kern="1200" dirty="0">
                <a:solidFill>
                  <a:schemeClr val="tx1"/>
                </a:solidFill>
                <a:effectLst/>
                <a:latin typeface="+mn-lt"/>
                <a:ea typeface="+mn-ea"/>
                <a:cs typeface="+mn-cs"/>
              </a:rPr>
              <a:t>22</a:t>
            </a:r>
            <a:r>
              <a:rPr lang="zh-CN" altLang="en-US" sz="1200" b="0" i="0" kern="1200" dirty="0">
                <a:solidFill>
                  <a:schemeClr val="tx1"/>
                </a:solidFill>
                <a:effectLst/>
                <a:latin typeface="+mn-lt"/>
                <a:ea typeface="+mn-ea"/>
                <a:cs typeface="+mn-cs"/>
              </a:rPr>
              <a:t>层（ 如果只计算有参数的层，</a:t>
            </a:r>
            <a:r>
              <a:rPr lang="en-US" altLang="zh-CN" sz="1200" b="0" i="0" kern="1200" dirty="0" err="1">
                <a:solidFill>
                  <a:schemeClr val="tx1"/>
                </a:solidFill>
                <a:effectLst/>
                <a:latin typeface="+mn-lt"/>
                <a:ea typeface="+mn-ea"/>
                <a:cs typeface="+mn-cs"/>
              </a:rPr>
              <a:t>GoogleNet</a:t>
            </a:r>
            <a:r>
              <a:rPr lang="zh-CN" altLang="en-US" sz="1200" b="0" i="0" kern="1200" dirty="0">
                <a:solidFill>
                  <a:schemeClr val="tx1"/>
                </a:solidFill>
                <a:effectLst/>
                <a:latin typeface="+mn-lt"/>
                <a:ea typeface="+mn-ea"/>
                <a:cs typeface="+mn-cs"/>
              </a:rPr>
              <a:t>网络有</a:t>
            </a:r>
            <a:r>
              <a:rPr lang="en-US" altLang="zh-CN" sz="1200" b="0" i="0" kern="1200" dirty="0">
                <a:solidFill>
                  <a:schemeClr val="tx1"/>
                </a:solidFill>
                <a:effectLst/>
                <a:latin typeface="+mn-lt"/>
                <a:ea typeface="+mn-ea"/>
                <a:cs typeface="+mn-cs"/>
              </a:rPr>
              <a:t>22</a:t>
            </a:r>
            <a:r>
              <a:rPr lang="zh-CN" altLang="en-US" sz="1200" b="0" i="0" kern="1200" dirty="0">
                <a:solidFill>
                  <a:schemeClr val="tx1"/>
                </a:solidFill>
                <a:effectLst/>
                <a:latin typeface="+mn-lt"/>
                <a:ea typeface="+mn-ea"/>
                <a:cs typeface="+mn-cs"/>
              </a:rPr>
              <a:t>层深 ，算上池化层有</a:t>
            </a:r>
            <a:r>
              <a:rPr lang="en-US" altLang="zh-CN" sz="1200" b="0" i="0" kern="1200" dirty="0">
                <a:solidFill>
                  <a:schemeClr val="tx1"/>
                </a:solidFill>
                <a:effectLst/>
                <a:latin typeface="+mn-lt"/>
                <a:ea typeface="+mn-ea"/>
                <a:cs typeface="+mn-cs"/>
              </a:rPr>
              <a:t>27</a:t>
            </a:r>
            <a:r>
              <a:rPr lang="zh-CN" altLang="en-US" sz="1200" b="0" i="0" kern="1200" dirty="0">
                <a:solidFill>
                  <a:schemeClr val="tx1"/>
                </a:solidFill>
                <a:effectLst/>
                <a:latin typeface="+mn-lt"/>
                <a:ea typeface="+mn-ea"/>
                <a:cs typeface="+mn-cs"/>
              </a:rPr>
              <a:t>层），而且在网络架构中引入了</a:t>
            </a:r>
            <a:r>
              <a:rPr lang="en-US" altLang="zh-CN" sz="1200" b="0" i="0" kern="1200" dirty="0">
                <a:solidFill>
                  <a:schemeClr val="tx1"/>
                </a:solidFill>
                <a:effectLst/>
                <a:latin typeface="+mn-lt"/>
                <a:ea typeface="+mn-ea"/>
                <a:cs typeface="+mn-cs"/>
              </a:rPr>
              <a:t>Inception</a:t>
            </a:r>
            <a:r>
              <a:rPr lang="zh-CN" altLang="en-US" sz="1200" b="0" i="0" kern="1200" dirty="0">
                <a:solidFill>
                  <a:schemeClr val="tx1"/>
                </a:solidFill>
                <a:effectLst/>
                <a:latin typeface="+mn-lt"/>
                <a:ea typeface="+mn-ea"/>
                <a:cs typeface="+mn-cs"/>
              </a:rPr>
              <a:t>单元，从而进一步提升模型整体的性能。虽然深度达到了</a:t>
            </a:r>
            <a:r>
              <a:rPr lang="en-US" altLang="zh-CN" sz="1200" b="0" i="0" kern="1200" dirty="0">
                <a:solidFill>
                  <a:schemeClr val="tx1"/>
                </a:solidFill>
                <a:effectLst/>
                <a:latin typeface="+mn-lt"/>
                <a:ea typeface="+mn-ea"/>
                <a:cs typeface="+mn-cs"/>
              </a:rPr>
              <a:t>22</a:t>
            </a:r>
            <a:r>
              <a:rPr lang="zh-CN" altLang="en-US" sz="1200" b="0" i="0" kern="1200" dirty="0">
                <a:solidFill>
                  <a:schemeClr val="tx1"/>
                </a:solidFill>
                <a:effectLst/>
                <a:latin typeface="+mn-lt"/>
                <a:ea typeface="+mn-ea"/>
                <a:cs typeface="+mn-cs"/>
              </a:rPr>
              <a:t>层，但大小却比</a:t>
            </a:r>
            <a:r>
              <a:rPr lang="en-US" altLang="zh-CN" sz="1200" b="0" i="0" kern="1200" dirty="0" err="1">
                <a:solidFill>
                  <a:schemeClr val="tx1"/>
                </a:solidFill>
                <a:effectLst/>
                <a:latin typeface="+mn-lt"/>
                <a:ea typeface="+mn-ea"/>
                <a:cs typeface="+mn-cs"/>
              </a:rPr>
              <a:t>AlexNet</a:t>
            </a:r>
            <a:r>
              <a:rPr lang="zh-CN" altLang="en-US" sz="1200" b="0" i="0" kern="1200" dirty="0">
                <a:solidFill>
                  <a:schemeClr val="tx1"/>
                </a:solidFill>
                <a:effectLst/>
                <a:latin typeface="+mn-lt"/>
                <a:ea typeface="+mn-ea"/>
                <a:cs typeface="+mn-cs"/>
              </a:rPr>
              <a:t>和</a:t>
            </a:r>
            <a:r>
              <a:rPr lang="en-US" altLang="zh-CN" sz="1200" b="0" i="0" kern="1200" dirty="0">
                <a:solidFill>
                  <a:schemeClr val="tx1"/>
                </a:solidFill>
                <a:effectLst/>
                <a:latin typeface="+mn-lt"/>
                <a:ea typeface="+mn-ea"/>
                <a:cs typeface="+mn-cs"/>
              </a:rPr>
              <a:t>VGG</a:t>
            </a:r>
            <a:r>
              <a:rPr lang="zh-CN" altLang="en-US" sz="1200" b="0" i="0" kern="1200" dirty="0">
                <a:solidFill>
                  <a:schemeClr val="tx1"/>
                </a:solidFill>
                <a:effectLst/>
                <a:latin typeface="+mn-lt"/>
                <a:ea typeface="+mn-ea"/>
                <a:cs typeface="+mn-cs"/>
              </a:rPr>
              <a:t>小很多，</a:t>
            </a:r>
            <a:r>
              <a:rPr lang="en-US" altLang="zh-CN" sz="1200" b="0" i="0" kern="1200" dirty="0" err="1">
                <a:solidFill>
                  <a:schemeClr val="tx1"/>
                </a:solidFill>
                <a:effectLst/>
                <a:latin typeface="+mn-lt"/>
                <a:ea typeface="+mn-ea"/>
                <a:cs typeface="+mn-cs"/>
              </a:rPr>
              <a:t>GoogleNet</a:t>
            </a:r>
            <a:r>
              <a:rPr lang="zh-CN" altLang="en-US" sz="1200" b="0" i="0" kern="1200" dirty="0">
                <a:solidFill>
                  <a:schemeClr val="tx1"/>
                </a:solidFill>
                <a:effectLst/>
                <a:latin typeface="+mn-lt"/>
                <a:ea typeface="+mn-ea"/>
                <a:cs typeface="+mn-cs"/>
              </a:rPr>
              <a:t>参数为</a:t>
            </a:r>
            <a:r>
              <a:rPr lang="en-US" altLang="zh-CN" sz="1200" b="0" i="0" kern="1200" dirty="0">
                <a:solidFill>
                  <a:schemeClr val="tx1"/>
                </a:solidFill>
                <a:effectLst/>
                <a:latin typeface="+mn-lt"/>
                <a:ea typeface="+mn-ea"/>
                <a:cs typeface="+mn-cs"/>
              </a:rPr>
              <a:t>500</a:t>
            </a:r>
            <a:r>
              <a:rPr lang="zh-CN" altLang="en-US" sz="1200" b="0" i="0" kern="1200" dirty="0">
                <a:solidFill>
                  <a:schemeClr val="tx1"/>
                </a:solidFill>
                <a:effectLst/>
                <a:latin typeface="+mn-lt"/>
                <a:ea typeface="+mn-ea"/>
                <a:cs typeface="+mn-cs"/>
              </a:rPr>
              <a:t>万个（ </a:t>
            </a:r>
            <a:r>
              <a:rPr lang="en-US" altLang="zh-CN" sz="1200" b="0" i="0" kern="1200" dirty="0">
                <a:solidFill>
                  <a:schemeClr val="tx1"/>
                </a:solidFill>
                <a:effectLst/>
                <a:latin typeface="+mn-lt"/>
                <a:ea typeface="+mn-ea"/>
                <a:cs typeface="+mn-cs"/>
              </a:rPr>
              <a:t>5M </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VGG16</a:t>
            </a:r>
            <a:r>
              <a:rPr lang="zh-CN" altLang="en-US" sz="1200" b="0" i="0" kern="1200" dirty="0">
                <a:solidFill>
                  <a:schemeClr val="tx1"/>
                </a:solidFill>
                <a:effectLst/>
                <a:latin typeface="+mn-lt"/>
                <a:ea typeface="+mn-ea"/>
                <a:cs typeface="+mn-cs"/>
              </a:rPr>
              <a:t>参数是</a:t>
            </a:r>
            <a:r>
              <a:rPr lang="en-US" altLang="zh-CN" sz="1200" b="0" i="0" kern="1200" dirty="0">
                <a:solidFill>
                  <a:schemeClr val="tx1"/>
                </a:solidFill>
                <a:effectLst/>
                <a:latin typeface="+mn-lt"/>
                <a:ea typeface="+mn-ea"/>
                <a:cs typeface="+mn-cs"/>
              </a:rPr>
              <a:t>138M</a:t>
            </a:r>
            <a:r>
              <a:rPr lang="zh-CN" altLang="en-US" sz="1200" b="0" i="0" kern="1200" dirty="0">
                <a:solidFill>
                  <a:schemeClr val="tx1"/>
                </a:solidFill>
                <a:effectLst/>
                <a:latin typeface="+mn-lt"/>
                <a:ea typeface="+mn-ea"/>
                <a:cs typeface="+mn-cs"/>
              </a:rPr>
              <a:t>，是</a:t>
            </a:r>
            <a:r>
              <a:rPr lang="en-US" altLang="zh-CN" sz="1200" b="0" i="0" kern="1200" dirty="0" err="1">
                <a:solidFill>
                  <a:schemeClr val="tx1"/>
                </a:solidFill>
                <a:effectLst/>
                <a:latin typeface="+mn-lt"/>
                <a:ea typeface="+mn-ea"/>
                <a:cs typeface="+mn-cs"/>
              </a:rPr>
              <a:t>GoogleNet</a:t>
            </a:r>
            <a:r>
              <a:rPr lang="zh-CN" altLang="en-US" sz="1200" b="0" i="0" kern="1200" dirty="0">
                <a:solidFill>
                  <a:schemeClr val="tx1"/>
                </a:solidFill>
                <a:effectLst/>
                <a:latin typeface="+mn-lt"/>
                <a:ea typeface="+mn-ea"/>
                <a:cs typeface="+mn-cs"/>
              </a:rPr>
              <a:t>的</a:t>
            </a:r>
            <a:r>
              <a:rPr lang="en-US" altLang="zh-CN" sz="1200" b="0" i="0" kern="1200" dirty="0">
                <a:solidFill>
                  <a:schemeClr val="tx1"/>
                </a:solidFill>
                <a:effectLst/>
                <a:latin typeface="+mn-lt"/>
                <a:ea typeface="+mn-ea"/>
                <a:cs typeface="+mn-cs"/>
              </a:rPr>
              <a:t>27</a:t>
            </a:r>
            <a:r>
              <a:rPr lang="zh-CN" altLang="en-US" sz="1200" b="0" i="0" kern="1200" dirty="0">
                <a:solidFill>
                  <a:schemeClr val="tx1"/>
                </a:solidFill>
                <a:effectLst/>
                <a:latin typeface="+mn-lt"/>
                <a:ea typeface="+mn-ea"/>
                <a:cs typeface="+mn-cs"/>
              </a:rPr>
              <a:t>倍多，而</a:t>
            </a:r>
            <a:r>
              <a:rPr lang="en-US" altLang="zh-CN" sz="1200" b="0" i="0" kern="1200" dirty="0">
                <a:solidFill>
                  <a:schemeClr val="tx1"/>
                </a:solidFill>
                <a:effectLst/>
                <a:latin typeface="+mn-lt"/>
                <a:ea typeface="+mn-ea"/>
                <a:cs typeface="+mn-cs"/>
              </a:rPr>
              <a:t>VGG16</a:t>
            </a:r>
            <a:r>
              <a:rPr lang="zh-CN" altLang="en-US" sz="1200" b="0" i="0" kern="1200" dirty="0">
                <a:solidFill>
                  <a:schemeClr val="tx1"/>
                </a:solidFill>
                <a:effectLst/>
                <a:latin typeface="+mn-lt"/>
                <a:ea typeface="+mn-ea"/>
                <a:cs typeface="+mn-cs"/>
              </a:rPr>
              <a:t>参数量则是</a:t>
            </a:r>
            <a:r>
              <a:rPr lang="en-US" altLang="zh-CN" sz="1200" b="0" i="0" kern="1200" dirty="0" err="1">
                <a:solidFill>
                  <a:schemeClr val="tx1"/>
                </a:solidFill>
                <a:effectLst/>
                <a:latin typeface="+mn-lt"/>
                <a:ea typeface="+mn-ea"/>
                <a:cs typeface="+mn-cs"/>
              </a:rPr>
              <a:t>AlexNet</a:t>
            </a:r>
            <a:r>
              <a:rPr lang="zh-CN" altLang="en-US" sz="1200" b="0" i="0" kern="1200" dirty="0">
                <a:solidFill>
                  <a:schemeClr val="tx1"/>
                </a:solidFill>
                <a:effectLst/>
                <a:latin typeface="+mn-lt"/>
                <a:ea typeface="+mn-ea"/>
                <a:cs typeface="+mn-cs"/>
              </a:rPr>
              <a:t>的两倍多。</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71</a:t>
            </a:fld>
            <a:endParaRPr lang="zh-CN" altLang="en-US"/>
          </a:p>
        </p:txBody>
      </p:sp>
    </p:spTree>
    <p:extLst>
      <p:ext uri="{BB962C8B-B14F-4D97-AF65-F5344CB8AC3E}">
        <p14:creationId xmlns:p14="http://schemas.microsoft.com/office/powerpoint/2010/main" val="23436635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Residual Net</a:t>
            </a:r>
            <a:r>
              <a:rPr lang="zh-CN" altLang="en-US" dirty="0"/>
              <a:t>残差网络</a:t>
            </a:r>
            <a:endParaRPr lang="en-US" altLang="zh-CN" dirty="0"/>
          </a:p>
          <a:p>
            <a:pPr marL="171450" indent="-171450">
              <a:buFont typeface="Arial" panose="020B0604020202020204" pitchFamily="34" charset="0"/>
              <a:buChar char="•"/>
            </a:pPr>
            <a:r>
              <a:rPr lang="en-US" altLang="zh-CN" dirty="0" err="1"/>
              <a:t>ResNet</a:t>
            </a:r>
            <a:r>
              <a:rPr lang="zh-CN" altLang="en-US" dirty="0"/>
              <a:t>是解决了深度</a:t>
            </a:r>
            <a:r>
              <a:rPr lang="en-US" altLang="zh-CN" dirty="0"/>
              <a:t>CNN</a:t>
            </a:r>
            <a:r>
              <a:rPr lang="zh-CN" altLang="en-US" dirty="0"/>
              <a:t>模型难训练的问题，我们知道</a:t>
            </a:r>
            <a:r>
              <a:rPr lang="en-US" altLang="zh-CN" dirty="0"/>
              <a:t>2014</a:t>
            </a:r>
            <a:r>
              <a:rPr lang="zh-CN" altLang="en-US" dirty="0"/>
              <a:t>年的</a:t>
            </a:r>
            <a:r>
              <a:rPr lang="en-US" altLang="zh-CN" dirty="0"/>
              <a:t>VGG</a:t>
            </a:r>
            <a:r>
              <a:rPr lang="zh-CN" altLang="en-US" dirty="0"/>
              <a:t>才</a:t>
            </a:r>
            <a:r>
              <a:rPr lang="en-US" altLang="zh-CN" dirty="0"/>
              <a:t>19</a:t>
            </a:r>
            <a:r>
              <a:rPr lang="zh-CN" altLang="en-US" dirty="0"/>
              <a:t>层，而</a:t>
            </a:r>
            <a:r>
              <a:rPr lang="en-US" altLang="zh-CN" dirty="0"/>
              <a:t>15</a:t>
            </a:r>
            <a:r>
              <a:rPr lang="zh-CN" altLang="en-US" dirty="0"/>
              <a:t>年的</a:t>
            </a:r>
            <a:r>
              <a:rPr lang="en-US" altLang="zh-CN" dirty="0" err="1"/>
              <a:t>ResNet</a:t>
            </a:r>
            <a:r>
              <a:rPr lang="zh-CN" altLang="en-US" dirty="0"/>
              <a:t>多达</a:t>
            </a:r>
            <a:r>
              <a:rPr lang="en-US" altLang="zh-CN" dirty="0"/>
              <a:t>152</a:t>
            </a:r>
            <a:r>
              <a:rPr lang="zh-CN" altLang="en-US" dirty="0"/>
              <a:t>层，这在网络深度完全不是一个量级上，所以如果是第一眼看到这个层数的话，肯定会觉得</a:t>
            </a:r>
            <a:r>
              <a:rPr lang="en-US" altLang="zh-CN" dirty="0" err="1"/>
              <a:t>ResNet</a:t>
            </a:r>
            <a:r>
              <a:rPr lang="zh-CN" altLang="en-US" dirty="0"/>
              <a:t>是靠深度取胜。事实当然是这样，但是</a:t>
            </a:r>
            <a:r>
              <a:rPr lang="en-US" altLang="zh-CN" dirty="0" err="1"/>
              <a:t>ResNet</a:t>
            </a:r>
            <a:r>
              <a:rPr lang="zh-CN" altLang="en-US" dirty="0"/>
              <a:t>还有架构上的</a:t>
            </a:r>
            <a:r>
              <a:rPr lang="en-US" altLang="zh-CN" dirty="0"/>
              <a:t>trick</a:t>
            </a:r>
            <a:r>
              <a:rPr lang="zh-CN" altLang="en-US" dirty="0"/>
              <a:t>，这才使得网络的深度发挥出作用，这个</a:t>
            </a:r>
            <a:r>
              <a:rPr lang="en-US" altLang="zh-CN" dirty="0"/>
              <a:t>trick</a:t>
            </a:r>
            <a:r>
              <a:rPr lang="zh-CN" altLang="en-US" dirty="0"/>
              <a:t>就是残差学习（</a:t>
            </a:r>
            <a:r>
              <a:rPr lang="en-US" altLang="zh-CN" dirty="0"/>
              <a:t>Residual learning</a:t>
            </a:r>
            <a:r>
              <a:rPr lang="zh-CN" altLang="en-US" dirty="0"/>
              <a:t>）</a:t>
            </a:r>
            <a:endParaRPr lang="en-US" altLang="zh-CN" dirty="0"/>
          </a:p>
          <a:p>
            <a:pPr marL="171450" indent="-171450">
              <a:buFont typeface="Arial" panose="020B0604020202020204" pitchFamily="34" charset="0"/>
              <a:buChar char="•"/>
            </a:pPr>
            <a:r>
              <a:rPr lang="zh-CN" altLang="en-US" dirty="0"/>
              <a:t>何恺明举了一个例子：考虑一个训练好的网络结构，如果加深层数的时候，不是单纯的堆叠更多的层，而是堆上去一层使得堆叠后的输出和堆叠前的输出相同，也就是恒等映射</a:t>
            </a:r>
            <a:r>
              <a:rPr lang="en-US" altLang="zh-CN" dirty="0"/>
              <a:t>/</a:t>
            </a:r>
            <a:r>
              <a:rPr lang="zh-CN" altLang="en-US" dirty="0"/>
              <a:t>单位映射（</a:t>
            </a:r>
            <a:r>
              <a:rPr lang="en-US" altLang="zh-CN" dirty="0"/>
              <a:t>identity mapping</a:t>
            </a:r>
            <a:r>
              <a:rPr lang="zh-CN" altLang="en-US" dirty="0"/>
              <a:t>），然后再继续训练。这种情况下，按理说训练得到的结果不应该更差，因为在训练开始之前已经将加层之前的水平作为初始了，然而实验结果结果表明在网络层数达到一定的深度之后，结果会变差，这就是退化问题。</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72</a:t>
            </a:fld>
            <a:endParaRPr lang="zh-CN" altLang="en-US"/>
          </a:p>
        </p:txBody>
      </p:sp>
    </p:spTree>
    <p:extLst>
      <p:ext uri="{BB962C8B-B14F-4D97-AF65-F5344CB8AC3E}">
        <p14:creationId xmlns:p14="http://schemas.microsoft.com/office/powerpoint/2010/main" val="16535635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TW" dirty="0"/>
              <a:t>DNN, CNN, RNN</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Recurrent Neural Network</a:t>
            </a:r>
            <a:r>
              <a:rPr lang="zh-CN" altLang="en-US" sz="1200" b="0" i="0" kern="1200" dirty="0">
                <a:solidFill>
                  <a:schemeClr val="tx1"/>
                </a:solidFill>
                <a:effectLst/>
                <a:latin typeface="+mn-lt"/>
                <a:ea typeface="+mn-ea"/>
                <a:cs typeface="+mn-cs"/>
              </a:rPr>
              <a:t>）</a:t>
            </a:r>
            <a:r>
              <a:rPr lang="en-US" altLang="zh-TW" dirty="0"/>
              <a:t>, LSTM, GRU, etc. are just different ways to connect neurons.</a:t>
            </a:r>
          </a:p>
          <a:p>
            <a:r>
              <a:rPr lang="en-US" altLang="zh-CN" sz="1200" b="0" i="0" u="none" strike="noStrike" kern="1200" dirty="0">
                <a:solidFill>
                  <a:schemeClr val="tx1"/>
                </a:solidFill>
                <a:effectLst/>
                <a:latin typeface="+mn-lt"/>
                <a:ea typeface="+mn-ea"/>
                <a:cs typeface="+mn-cs"/>
                <a:hlinkClick r:id="rId3"/>
              </a:rPr>
              <a:t>LSTM</a:t>
            </a:r>
            <a:r>
              <a:rPr lang="zh-CN" altLang="en-US" sz="1200" b="0" i="0" u="none" strike="noStrike"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Long Short-Term Memory</a:t>
            </a:r>
            <a:r>
              <a:rPr lang="zh-CN" altLang="en-US"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rPr>
              <a:t>长短期记忆网络（</a:t>
            </a:r>
            <a:r>
              <a:rPr lang="zh-CN" altLang="en-US" sz="1200" b="1" i="0" kern="1200" dirty="0">
                <a:solidFill>
                  <a:schemeClr val="tx1"/>
                </a:solidFill>
                <a:effectLst/>
                <a:latin typeface="+mn-lt"/>
                <a:ea typeface="+mn-ea"/>
                <a:cs typeface="+mn-cs"/>
              </a:rPr>
              <a:t>时间序列预测）</a:t>
            </a:r>
            <a:br>
              <a:rPr lang="zh-CN" altLang="en-US" dirty="0"/>
            </a:br>
            <a:r>
              <a:rPr lang="en-US" altLang="zh-CN" sz="1200" b="0" i="0" kern="1200" dirty="0">
                <a:solidFill>
                  <a:schemeClr val="tx1"/>
                </a:solidFill>
                <a:effectLst/>
                <a:latin typeface="+mn-lt"/>
                <a:ea typeface="+mn-ea"/>
                <a:cs typeface="+mn-cs"/>
              </a:rPr>
              <a:t>1.</a:t>
            </a:r>
            <a:r>
              <a:rPr lang="zh-CN" altLang="en-US" sz="1200" b="0" i="0" kern="1200" dirty="0">
                <a:solidFill>
                  <a:schemeClr val="tx1"/>
                </a:solidFill>
                <a:effectLst/>
                <a:latin typeface="+mn-lt"/>
                <a:ea typeface="+mn-ea"/>
                <a:cs typeface="+mn-cs"/>
              </a:rPr>
              <a:t>生成数据集</a:t>
            </a:r>
            <a:r>
              <a:rPr lang="zh-CN" altLang="en-US" sz="1200" b="0" i="0" kern="1200" baseline="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分训练集和测试集，并且需要对数据进行</a:t>
            </a:r>
            <a:r>
              <a:rPr lang="en-US" altLang="zh-CN" sz="1200" b="0" i="0" kern="1200" dirty="0">
                <a:solidFill>
                  <a:schemeClr val="tx1"/>
                </a:solidFill>
                <a:effectLst/>
                <a:latin typeface="+mn-lt"/>
                <a:ea typeface="+mn-ea"/>
                <a:cs typeface="+mn-cs"/>
              </a:rPr>
              <a:t>time windows</a:t>
            </a:r>
            <a:r>
              <a:rPr lang="zh-CN" altLang="en-US" sz="1200" b="0" i="0" kern="1200" dirty="0">
                <a:solidFill>
                  <a:schemeClr val="tx1"/>
                </a:solidFill>
                <a:effectLst/>
                <a:latin typeface="+mn-lt"/>
                <a:ea typeface="+mn-ea"/>
                <a:cs typeface="+mn-cs"/>
              </a:rPr>
              <a:t>分割</a:t>
            </a:r>
            <a:br>
              <a:rPr lang="zh-CN" altLang="en-US" dirty="0"/>
            </a:br>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创建滑窗数据集</a:t>
            </a:r>
            <a:r>
              <a:rPr lang="zh-CN" altLang="en-US" sz="1200" b="0" i="0" kern="1200" baseline="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4. </a:t>
            </a:r>
            <a:r>
              <a:rPr lang="zh-CN" altLang="en-US" sz="1200" b="0" i="0" kern="1200" dirty="0">
                <a:solidFill>
                  <a:schemeClr val="tx1"/>
                </a:solidFill>
                <a:effectLst/>
                <a:latin typeface="+mn-lt"/>
                <a:ea typeface="+mn-ea"/>
                <a:cs typeface="+mn-cs"/>
              </a:rPr>
              <a:t>定义</a:t>
            </a:r>
            <a:r>
              <a:rPr lang="en-US" altLang="zh-CN" sz="1200" b="0" i="0" kern="1200" dirty="0" err="1">
                <a:solidFill>
                  <a:schemeClr val="tx1"/>
                </a:solidFill>
                <a:effectLst/>
                <a:latin typeface="+mn-lt"/>
                <a:ea typeface="+mn-ea"/>
                <a:cs typeface="+mn-cs"/>
              </a:rPr>
              <a:t>lstm</a:t>
            </a:r>
            <a:r>
              <a:rPr lang="zh-CN" altLang="en-US" sz="1200" b="0" i="0" kern="1200" dirty="0">
                <a:solidFill>
                  <a:schemeClr val="tx1"/>
                </a:solidFill>
                <a:effectLst/>
                <a:latin typeface="+mn-lt"/>
                <a:ea typeface="+mn-ea"/>
                <a:cs typeface="+mn-cs"/>
              </a:rPr>
              <a:t>模型</a:t>
            </a:r>
            <a:r>
              <a:rPr lang="zh-CN" altLang="en-US" sz="1200" b="0" i="0" kern="1200" baseline="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5. </a:t>
            </a:r>
            <a:r>
              <a:rPr lang="zh-CN" altLang="en-US" sz="1200" b="0" i="0" kern="1200" dirty="0">
                <a:solidFill>
                  <a:schemeClr val="tx1"/>
                </a:solidFill>
                <a:effectLst/>
                <a:latin typeface="+mn-lt"/>
                <a:ea typeface="+mn-ea"/>
                <a:cs typeface="+mn-cs"/>
              </a:rPr>
              <a:t>定义超参数</a:t>
            </a:r>
            <a:r>
              <a:rPr lang="zh-CN" altLang="en-US" sz="1200" b="0" i="0" kern="1200" baseline="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6. </a:t>
            </a:r>
            <a:r>
              <a:rPr lang="zh-CN" altLang="en-US" sz="1200" b="0" i="0" kern="1200" dirty="0">
                <a:solidFill>
                  <a:schemeClr val="tx1"/>
                </a:solidFill>
                <a:effectLst/>
                <a:latin typeface="+mn-lt"/>
                <a:ea typeface="+mn-ea"/>
                <a:cs typeface="+mn-cs"/>
              </a:rPr>
              <a:t>定义训练过程</a:t>
            </a:r>
            <a:br>
              <a:rPr lang="zh-CN" altLang="en-US" dirty="0"/>
            </a:br>
            <a:r>
              <a:rPr lang="zh-CN" altLang="en-US" sz="1200" b="0" i="0" kern="1200" dirty="0">
                <a:solidFill>
                  <a:schemeClr val="tx1"/>
                </a:solidFill>
                <a:effectLst/>
                <a:latin typeface="+mn-lt"/>
                <a:ea typeface="+mn-ea"/>
                <a:cs typeface="+mn-cs"/>
              </a:rPr>
              <a:t>注意的点：</a:t>
            </a:r>
            <a:br>
              <a:rPr lang="zh-CN" altLang="en-US" dirty="0"/>
            </a:br>
            <a:r>
              <a:rPr lang="zh-CN" altLang="en-US" sz="1200" b="0" i="0" kern="1200" dirty="0">
                <a:solidFill>
                  <a:schemeClr val="tx1"/>
                </a:solidFill>
                <a:effectLst/>
                <a:latin typeface="+mn-lt"/>
                <a:ea typeface="+mn-ea"/>
                <a:cs typeface="+mn-cs"/>
              </a:rPr>
              <a:t>单步预测，输出只取</a:t>
            </a:r>
            <a:r>
              <a:rPr lang="en-US" altLang="zh-CN" sz="1200" b="0" i="0" kern="1200" dirty="0" err="1">
                <a:solidFill>
                  <a:schemeClr val="tx1"/>
                </a:solidFill>
                <a:effectLst/>
                <a:latin typeface="+mn-lt"/>
                <a:ea typeface="+mn-ea"/>
                <a:cs typeface="+mn-cs"/>
              </a:rPr>
              <a:t>lstm</a:t>
            </a:r>
            <a:r>
              <a:rPr lang="zh-CN" altLang="en-US" sz="1200" b="0" i="0" kern="1200" dirty="0">
                <a:solidFill>
                  <a:schemeClr val="tx1"/>
                </a:solidFill>
                <a:effectLst/>
                <a:latin typeface="+mn-lt"/>
                <a:ea typeface="+mn-ea"/>
                <a:cs typeface="+mn-cs"/>
              </a:rPr>
              <a:t>最后一步；</a:t>
            </a:r>
            <a:br>
              <a:rPr lang="zh-CN" altLang="en-US" dirty="0"/>
            </a:br>
            <a:r>
              <a:rPr lang="zh-CN" altLang="en-US" sz="1200" b="0" i="0" kern="1200" dirty="0">
                <a:solidFill>
                  <a:schemeClr val="tx1"/>
                </a:solidFill>
                <a:effectLst/>
                <a:latin typeface="+mn-lt"/>
                <a:ea typeface="+mn-ea"/>
                <a:cs typeface="+mn-cs"/>
              </a:rPr>
              <a:t>预测过程中上一步的输出作为下一步的输入</a:t>
            </a:r>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GRU</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Gate Recurrent Unit</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门控循环单元</a:t>
            </a:r>
            <a:endParaRPr lang="zh-TW"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73</a:t>
            </a:fld>
            <a:endParaRPr lang="zh-CN" altLang="en-US"/>
          </a:p>
        </p:txBody>
      </p:sp>
    </p:spTree>
    <p:extLst>
      <p:ext uri="{BB962C8B-B14F-4D97-AF65-F5344CB8AC3E}">
        <p14:creationId xmlns:p14="http://schemas.microsoft.com/office/powerpoint/2010/main" val="1512377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http://www.voidcn.com/article/p-nbtytose-tz.html</a:t>
            </a:r>
            <a:endParaRPr lang="en-US" altLang="zh-TW"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Sequence-to-sequence (Encoder-Decoder Architecture)</a:t>
            </a:r>
            <a:endParaRPr lang="en-US" altLang="zh-TW"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如何做自然語言處理相關研究</a:t>
            </a:r>
            <a:endParaRPr lang="zh-TW" alt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200" b="0" i="0" kern="1200" dirty="0">
                <a:solidFill>
                  <a:schemeClr val="tx1"/>
                </a:solidFill>
                <a:effectLst/>
                <a:latin typeface="+mn-lt"/>
                <a:ea typeface="+mn-ea"/>
                <a:cs typeface="+mn-cs"/>
              </a:rPr>
              <a:t>Seq2Seq</a:t>
            </a:r>
            <a:r>
              <a:rPr lang="zh-CN" altLang="en-US" sz="1200" b="0" i="0" kern="1200" dirty="0">
                <a:solidFill>
                  <a:schemeClr val="tx1"/>
                </a:solidFill>
                <a:effectLst/>
                <a:latin typeface="+mn-lt"/>
                <a:ea typeface="+mn-ea"/>
                <a:cs typeface="+mn-cs"/>
              </a:rPr>
              <a:t>模型是输出的长度不确定时采用的模型，这种情况一般是在机器翻译的任务中出现，将一句中文翻译成英文，那么这句英文的长度有可能会比中文短，也有可能会比中文长，所以输出的长度就不确定了。</a:t>
            </a:r>
            <a:endParaRPr lang="en-US" altLang="zh-TW" sz="12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TW" sz="1200" dirty="0"/>
              <a:t>Both input and output are both sequences </a:t>
            </a:r>
            <a:r>
              <a:rPr lang="en-US" altLang="zh-TW" sz="1200" b="1" i="1" u="sng" dirty="0"/>
              <a:t>with different lengths</a:t>
            </a:r>
            <a:r>
              <a:rPr lang="en-US" altLang="zh-TW" sz="1200" dirty="0"/>
              <a:t>. </a:t>
            </a:r>
          </a:p>
          <a:p>
            <a:pPr marL="171450" indent="-171450">
              <a:buFont typeface="Arial" panose="020B0604020202020204" pitchFamily="34" charset="0"/>
              <a:buChar char="•"/>
            </a:pPr>
            <a:r>
              <a:rPr lang="en-US" altLang="zh-CN" dirty="0"/>
              <a:t>seq2seq</a:t>
            </a:r>
            <a:r>
              <a:rPr lang="zh-CN" altLang="en-US" dirty="0"/>
              <a:t>属于</a:t>
            </a:r>
            <a:r>
              <a:rPr lang="en-US" altLang="zh-CN" dirty="0"/>
              <a:t>encoder-decoder</a:t>
            </a:r>
            <a:r>
              <a:rPr lang="zh-CN" altLang="en-US" dirty="0"/>
              <a:t>结构的一种，这里看看常见的</a:t>
            </a:r>
            <a:r>
              <a:rPr lang="en-US" altLang="zh-CN" dirty="0"/>
              <a:t>encoder-decoder</a:t>
            </a:r>
            <a:r>
              <a:rPr lang="zh-CN" altLang="en-US" dirty="0"/>
              <a:t>结构，基本思想就是利用两个</a:t>
            </a:r>
            <a:r>
              <a:rPr lang="en-US" altLang="zh-CN" dirty="0"/>
              <a:t>RNN</a:t>
            </a:r>
            <a:r>
              <a:rPr lang="zh-CN" altLang="en-US" dirty="0"/>
              <a:t>，一个</a:t>
            </a:r>
            <a:r>
              <a:rPr lang="en-US" altLang="zh-CN" dirty="0"/>
              <a:t>RNN</a:t>
            </a:r>
            <a:r>
              <a:rPr lang="zh-CN" altLang="en-US" dirty="0"/>
              <a:t>作为</a:t>
            </a:r>
            <a:r>
              <a:rPr lang="en-US" altLang="zh-CN" dirty="0"/>
              <a:t>encoder</a:t>
            </a:r>
            <a:r>
              <a:rPr lang="zh-CN" altLang="en-US" dirty="0"/>
              <a:t>，另一个</a:t>
            </a:r>
            <a:r>
              <a:rPr lang="en-US" altLang="zh-CN" dirty="0"/>
              <a:t>RNN</a:t>
            </a:r>
            <a:r>
              <a:rPr lang="zh-CN" altLang="en-US" dirty="0"/>
              <a:t>作为</a:t>
            </a:r>
            <a:r>
              <a:rPr lang="en-US" altLang="zh-CN" dirty="0"/>
              <a:t>decoder</a:t>
            </a:r>
            <a:r>
              <a:rPr lang="zh-CN" altLang="en-US" dirty="0"/>
              <a:t>。</a:t>
            </a:r>
            <a:r>
              <a:rPr lang="en-US" altLang="zh-CN" b="1" dirty="0"/>
              <a:t>encoder</a:t>
            </a:r>
            <a:r>
              <a:rPr lang="zh-CN" altLang="en-US" b="1" dirty="0"/>
              <a:t>负责将输入序列压缩成指定长度的向量</a:t>
            </a:r>
            <a:r>
              <a:rPr lang="zh-CN" altLang="en-US" dirty="0"/>
              <a:t>，这个向量就可以看成是这个序列的语义，这个过程称为编码。</a:t>
            </a:r>
            <a:endParaRPr lang="en-US" altLang="zh-CN" dirty="0"/>
          </a:p>
          <a:p>
            <a:pPr marL="171450" indent="-171450">
              <a:buFont typeface="Arial" panose="020B0604020202020204" pitchFamily="34" charset="0"/>
              <a:buChar char="•"/>
            </a:pPr>
            <a:r>
              <a:rPr lang="en-US" altLang="zh-CN" sz="1200" b="1" i="0" kern="1200" dirty="0">
                <a:solidFill>
                  <a:schemeClr val="tx1"/>
                </a:solidFill>
                <a:effectLst/>
                <a:latin typeface="+mn-lt"/>
                <a:ea typeface="+mn-ea"/>
                <a:cs typeface="+mn-cs"/>
              </a:rPr>
              <a:t>decoder</a:t>
            </a:r>
            <a:r>
              <a:rPr lang="zh-CN" altLang="en-US" sz="1200" b="1" i="0" kern="1200" dirty="0">
                <a:solidFill>
                  <a:schemeClr val="tx1"/>
                </a:solidFill>
                <a:effectLst/>
                <a:latin typeface="+mn-lt"/>
                <a:ea typeface="+mn-ea"/>
                <a:cs typeface="+mn-cs"/>
              </a:rPr>
              <a:t>则负责根据语义向量生成指定的序列</a:t>
            </a:r>
            <a:r>
              <a:rPr lang="zh-CN" altLang="en-US" sz="1200" b="0" i="0" kern="1200" dirty="0">
                <a:solidFill>
                  <a:schemeClr val="tx1"/>
                </a:solidFill>
                <a:effectLst/>
                <a:latin typeface="+mn-lt"/>
                <a:ea typeface="+mn-ea"/>
                <a:cs typeface="+mn-cs"/>
              </a:rPr>
              <a:t>，这个过程也称为解码</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2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74</a:t>
            </a:fld>
            <a:endParaRPr lang="zh-CN" altLang="en-US"/>
          </a:p>
        </p:txBody>
      </p:sp>
    </p:spTree>
    <p:extLst>
      <p:ext uri="{BB962C8B-B14F-4D97-AF65-F5344CB8AC3E}">
        <p14:creationId xmlns:p14="http://schemas.microsoft.com/office/powerpoint/2010/main" val="28905501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 typeface="Arial" panose="020B0604020202020204" pitchFamily="34" charset="0"/>
              <a:buNone/>
            </a:pPr>
            <a:r>
              <a:rPr lang="zh-CN" altLang="en-US" dirty="0"/>
              <a:t>定义好函数后，根据不同的学习方式计算各个函数的适合度</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75</a:t>
            </a:fld>
            <a:endParaRPr lang="zh-CN" altLang="en-US"/>
          </a:p>
        </p:txBody>
      </p:sp>
    </p:spTree>
    <p:extLst>
      <p:ext uri="{BB962C8B-B14F-4D97-AF65-F5344CB8AC3E}">
        <p14:creationId xmlns:p14="http://schemas.microsoft.com/office/powerpoint/2010/main" val="6029771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TW" dirty="0">
                <a:latin typeface="微軟正黑體" panose="020B0604030504040204" pitchFamily="34" charset="-120"/>
                <a:ea typeface="微軟正黑體" panose="020B0604030504040204" pitchFamily="34" charset="-120"/>
              </a:rPr>
              <a:t>Semi-supervised (</a:t>
            </a:r>
            <a:r>
              <a:rPr lang="zh-CN" altLang="en-US" dirty="0">
                <a:latin typeface="微軟正黑體" panose="020B0604030504040204" pitchFamily="34" charset="-120"/>
                <a:ea typeface="微軟正黑體" panose="020B0604030504040204" pitchFamily="34" charset="-120"/>
              </a:rPr>
              <a:t>半监督学习</a:t>
            </a:r>
            <a:r>
              <a:rPr lang="en-US" altLang="zh-TW" dirty="0">
                <a:latin typeface="微軟正黑體" panose="020B0604030504040204" pitchFamily="34" charset="-120"/>
                <a:ea typeface="微軟正黑體" panose="020B0604030504040204" pitchFamily="34" charset="-120"/>
              </a:rPr>
              <a:t>)</a:t>
            </a:r>
          </a:p>
          <a:p>
            <a:r>
              <a:rPr lang="zh-CN" altLang="en-US" dirty="0">
                <a:latin typeface="微軟正黑體" panose="020B0604030504040204" pitchFamily="34" charset="-120"/>
                <a:ea typeface="微軟正黑體" panose="020B0604030504040204" pitchFamily="34" charset="-120"/>
              </a:rPr>
              <a:t>所有的训练样本标签都已经标注好</a:t>
            </a:r>
            <a:endParaRPr lang="en-US" altLang="zh-CN" dirty="0">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dirty="0"/>
              <a:t>For example, recognizing cats and dogs</a:t>
            </a:r>
            <a:endParaRPr lang="zh-TW" altLang="en-US" sz="1200"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76</a:t>
            </a:fld>
            <a:endParaRPr lang="zh-CN" altLang="en-US"/>
          </a:p>
        </p:txBody>
      </p:sp>
    </p:spTree>
    <p:extLst>
      <p:ext uri="{BB962C8B-B14F-4D97-AF65-F5344CB8AC3E}">
        <p14:creationId xmlns:p14="http://schemas.microsoft.com/office/powerpoint/2010/main" val="11178451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solidFill>
                  <a:srgbClr val="FF0000"/>
                </a:solidFill>
              </a:rPr>
              <a:t>Training AI </a:t>
            </a:r>
            <a:r>
              <a:rPr lang="en-US" altLang="zh-TW" sz="1200" b="1" i="1" u="sng" dirty="0">
                <a:solidFill>
                  <a:srgbClr val="FF0000"/>
                </a:solidFill>
              </a:rPr>
              <a:t>without paired data</a:t>
            </a:r>
            <a:r>
              <a:rPr lang="en-US" altLang="zh-TW" sz="1200" dirty="0">
                <a:solidFill>
                  <a:srgbClr val="FF000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Machine Reading: Machine learns the meaning of words</a:t>
            </a:r>
            <a:r>
              <a:rPr lang="zh-TW" altLang="en-US" dirty="0"/>
              <a:t> </a:t>
            </a:r>
            <a:r>
              <a:rPr lang="en-US" altLang="zh-TW" dirty="0"/>
              <a:t>from reading a lot of documents</a:t>
            </a:r>
          </a:p>
          <a:p>
            <a:pPr marL="171450" indent="-171450">
              <a:buFont typeface="Arial" panose="020B0604020202020204" pitchFamily="34" charset="0"/>
              <a:buChar char="•"/>
            </a:pPr>
            <a:r>
              <a:rPr lang="zh-CN" altLang="en-US" dirty="0"/>
              <a:t>监督学习是从外部监督者提供的带标注训练集中进行学习（任务驱动型），</a:t>
            </a:r>
            <a:endParaRPr lang="en-US" altLang="zh-CN" dirty="0"/>
          </a:p>
          <a:p>
            <a:pPr marL="171450" indent="-171450">
              <a:buFont typeface="Arial" panose="020B0604020202020204" pitchFamily="34" charset="0"/>
              <a:buChar char="•"/>
            </a:pPr>
            <a:r>
              <a:rPr lang="zh-CN" altLang="en-US" dirty="0"/>
              <a:t>非监督学习是一个典型的寻找未标注数据中隐含结构的过程（数据驱动型）。</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200" dirty="0">
              <a:solidFill>
                <a:srgbClr val="FF0000"/>
              </a:solidFill>
            </a:endParaRP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77</a:t>
            </a:fld>
            <a:endParaRPr lang="zh-CN" altLang="en-US"/>
          </a:p>
        </p:txBody>
      </p:sp>
    </p:spTree>
    <p:extLst>
      <p:ext uri="{BB962C8B-B14F-4D97-AF65-F5344CB8AC3E}">
        <p14:creationId xmlns:p14="http://schemas.microsoft.com/office/powerpoint/2010/main" val="42908882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TW" dirty="0">
                <a:latin typeface="微軟正黑體" panose="020B0604030504040204" pitchFamily="34" charset="-120"/>
                <a:ea typeface="微軟正黑體" panose="020B0604030504040204" pitchFamily="34" charset="-120"/>
              </a:rPr>
              <a:t>Semi-supervised (</a:t>
            </a:r>
            <a:r>
              <a:rPr lang="zh-CN" altLang="en-US" dirty="0">
                <a:latin typeface="微軟正黑體" panose="020B0604030504040204" pitchFamily="34" charset="-120"/>
                <a:ea typeface="微軟正黑體" panose="020B0604030504040204" pitchFamily="34" charset="-120"/>
              </a:rPr>
              <a:t>半监督学习</a:t>
            </a:r>
            <a:r>
              <a:rPr lang="en-US" altLang="zh-TW" dirty="0">
                <a:latin typeface="微軟正黑體" panose="020B0604030504040204" pitchFamily="34" charset="-120"/>
                <a:ea typeface="微軟正黑體" panose="020B0604030504040204" pitchFamily="34" charset="-120"/>
              </a:rPr>
              <a:t>)</a:t>
            </a:r>
            <a:r>
              <a:rPr lang="en-US" altLang="zh-CN" sz="1200" b="0" i="0" kern="1200" dirty="0">
                <a:solidFill>
                  <a:schemeClr val="tx1"/>
                </a:solidFill>
                <a:effectLst/>
                <a:latin typeface="+mn-lt"/>
                <a:ea typeface="+mn-ea"/>
                <a:cs typeface="+mn-cs"/>
              </a:rPr>
              <a:t> 《Introduction to Semi-supervised Learning》</a:t>
            </a:r>
            <a:endParaRPr lang="en-US" altLang="zh-TW" dirty="0">
              <a:latin typeface="微軟正黑體" panose="020B0604030504040204" pitchFamily="34" charset="-120"/>
              <a:ea typeface="微軟正黑體" panose="020B0604030504040204" pitchFamily="34" charset="-120"/>
            </a:endParaRPr>
          </a:p>
          <a:p>
            <a:pPr marL="171450" indent="-171450">
              <a:buFont typeface="Arial" panose="020B0604020202020204" pitchFamily="34" charset="0"/>
              <a:buChar char="•"/>
            </a:pPr>
            <a:r>
              <a:rPr lang="zh-CN" altLang="en-US" dirty="0">
                <a:latin typeface="微軟正黑體" panose="020B0604030504040204" pitchFamily="34" charset="-120"/>
                <a:ea typeface="微軟正黑體" panose="020B0604030504040204" pitchFamily="34" charset="-120"/>
              </a:rPr>
              <a:t>半监督学习，是</a:t>
            </a:r>
            <a:r>
              <a:rPr lang="zh-CN" altLang="en-US" sz="1200" b="0" i="0" kern="1200" dirty="0">
                <a:solidFill>
                  <a:schemeClr val="tx1"/>
                </a:solidFill>
                <a:effectLst/>
                <a:latin typeface="+mn-lt"/>
                <a:ea typeface="+mn-ea"/>
                <a:cs typeface="+mn-cs"/>
              </a:rPr>
              <a:t>监督学习与</a:t>
            </a:r>
            <a:r>
              <a:rPr lang="zh-CN" altLang="en-US" sz="1200" b="0" i="0" u="none" strike="noStrike" kern="1200" dirty="0">
                <a:solidFill>
                  <a:schemeClr val="tx1"/>
                </a:solidFill>
                <a:effectLst/>
                <a:latin typeface="+mn-lt"/>
                <a:ea typeface="+mn-ea"/>
                <a:cs typeface="+mn-cs"/>
                <a:hlinkClick r:id="rId3"/>
              </a:rPr>
              <a:t>无监督学习</a:t>
            </a:r>
            <a:r>
              <a:rPr lang="zh-CN" altLang="en-US" sz="1200" b="0" i="0" kern="1200" dirty="0">
                <a:solidFill>
                  <a:schemeClr val="tx1"/>
                </a:solidFill>
                <a:effectLst/>
                <a:latin typeface="+mn-lt"/>
                <a:ea typeface="+mn-ea"/>
                <a:cs typeface="+mn-cs"/>
              </a:rPr>
              <a:t>相结合的一种学习方法。半监督学习使用大量的未标记数据，以及同时使用标记数据，来进行模式识别工作。有标签数据</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无标签数据混合成的训练数据中使用的机器学习算法。一般假设，无标签数据比有标签数据多，甚至多得多。</a:t>
            </a:r>
            <a:endParaRPr lang="en-US" altLang="zh-CN"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zh-CN" altLang="en-US" sz="1200" b="0" i="0" kern="1200" dirty="0">
                <a:solidFill>
                  <a:schemeClr val="tx1"/>
                </a:solidFill>
                <a:effectLst/>
                <a:latin typeface="+mn-lt"/>
                <a:ea typeface="+mn-ea"/>
                <a:cs typeface="+mn-cs"/>
              </a:rPr>
              <a:t>一般默认：无标签数据一般是有标签数据中的某一个类别的（不要不属于的，也不要属于多个类别的）；有标签数据的标签应该都是对的；无标签数据一般是类别平衡的（即每一类的样本数差不多）；无标签数据的分布应该和有标签的相同或类似等等。</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78</a:t>
            </a:fld>
            <a:endParaRPr lang="zh-CN" altLang="en-US"/>
          </a:p>
        </p:txBody>
      </p:sp>
    </p:spTree>
    <p:extLst>
      <p:ext uri="{BB962C8B-B14F-4D97-AF65-F5344CB8AC3E}">
        <p14:creationId xmlns:p14="http://schemas.microsoft.com/office/powerpoint/2010/main" val="19564650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TW" dirty="0">
                <a:latin typeface="微軟正黑體" panose="020B0604030504040204" pitchFamily="34" charset="-120"/>
                <a:ea typeface="微軟正黑體" panose="020B0604030504040204" pitchFamily="34" charset="-120"/>
              </a:rPr>
              <a:t>Transfer Learning (</a:t>
            </a:r>
            <a:r>
              <a:rPr lang="zh-CN" altLang="en-US" dirty="0">
                <a:latin typeface="微軟正黑體" panose="020B0604030504040204" pitchFamily="34" charset="-120"/>
                <a:ea typeface="微軟正黑體" panose="020B0604030504040204" pitchFamily="34" charset="-120"/>
              </a:rPr>
              <a:t>迁移学习</a:t>
            </a:r>
            <a:r>
              <a:rPr lang="en-US" altLang="zh-TW" dirty="0">
                <a:latin typeface="微軟正黑體" panose="020B0604030504040204" pitchFamily="34" charset="-120"/>
                <a:ea typeface="微軟正黑體" panose="020B0604030504040204" pitchFamily="34" charset="-120"/>
              </a:rPr>
              <a:t>)</a:t>
            </a:r>
            <a:r>
              <a:rPr lang="zh-CN" altLang="en-US" dirty="0">
                <a:latin typeface="微軟正黑體" panose="020B0604030504040204" pitchFamily="34" charset="-120"/>
                <a:ea typeface="微軟正黑體" panose="020B0604030504040204" pitchFamily="34" charset="-120"/>
              </a:rPr>
              <a:t>：</a:t>
            </a:r>
            <a:r>
              <a:rPr lang="zh-CN" altLang="en-US" sz="1200" b="0" i="0" kern="1200" dirty="0">
                <a:solidFill>
                  <a:schemeClr val="tx1"/>
                </a:solidFill>
                <a:effectLst/>
                <a:latin typeface="+mn-lt"/>
                <a:ea typeface="+mn-ea"/>
                <a:cs typeface="+mn-cs"/>
              </a:rPr>
              <a:t>将某个领域或任务上学习到的知识或模式应用到不同但相关的目标领域或问题的能力，使得目标领域能够取得更好的学习效果。</a:t>
            </a:r>
            <a:endParaRPr lang="en-US" altLang="zh-TW" dirty="0">
              <a:latin typeface="微軟正黑體" panose="020B0604030504040204" pitchFamily="34" charset="-120"/>
              <a:ea typeface="微軟正黑體" panose="020B0604030504040204" pitchFamily="34" charset="-120"/>
            </a:endParaRPr>
          </a:p>
          <a:p>
            <a:pPr marL="171450" indent="-171450">
              <a:buFont typeface="Arial" panose="020B0604020202020204" pitchFamily="34" charset="0"/>
              <a:buChar char="•"/>
            </a:pPr>
            <a:r>
              <a:rPr lang="zh-CN" altLang="en-US" sz="1200" b="1" i="0" kern="1200" dirty="0">
                <a:solidFill>
                  <a:schemeClr val="tx1"/>
                </a:solidFill>
                <a:effectLst/>
                <a:latin typeface="+mn-lt"/>
                <a:ea typeface="+mn-ea"/>
                <a:cs typeface="+mn-cs"/>
              </a:rPr>
              <a:t>传统机器学习</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主要指监督学习</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基于同分布假设、需要大量标注数据；</a:t>
            </a:r>
            <a:endParaRPr lang="en-US" altLang="zh-CN"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zh-CN" altLang="en-US" sz="1200" b="0" i="0" kern="1200" dirty="0">
                <a:solidFill>
                  <a:schemeClr val="tx1"/>
                </a:solidFill>
                <a:effectLst/>
                <a:latin typeface="+mn-lt"/>
                <a:ea typeface="+mn-ea"/>
                <a:cs typeface="+mn-cs"/>
              </a:rPr>
              <a:t>然而实际使用过程中不同数据集可能存在一些问题，比如数据分布差异、标注数据过期</a:t>
            </a:r>
            <a:endParaRPr lang="en-US" altLang="zh-CN"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zh-CN" altLang="en-US" sz="1200" b="0" i="0" kern="1200" dirty="0">
                <a:solidFill>
                  <a:schemeClr val="tx1"/>
                </a:solidFill>
                <a:effectLst/>
                <a:latin typeface="+mn-lt"/>
                <a:ea typeface="+mn-ea"/>
                <a:cs typeface="+mn-cs"/>
              </a:rPr>
              <a:t>如何充分利用之前标注好的数据（废物利用），同时又保证在新的任务上的模型精度？</a:t>
            </a:r>
          </a:p>
          <a:p>
            <a:endParaRPr lang="zh-CN" altLang="en-US" sz="1200" b="0" i="0" kern="1200" dirty="0">
              <a:solidFill>
                <a:schemeClr val="tx1"/>
              </a:solidFill>
              <a:effectLst/>
              <a:latin typeface="+mn-lt"/>
              <a:ea typeface="+mn-ea"/>
              <a:cs typeface="+mn-cs"/>
            </a:endParaRPr>
          </a:p>
          <a:p>
            <a:endParaRPr lang="en-US" altLang="zh-TW" dirty="0">
              <a:latin typeface="微軟正黑體" panose="020B0604030504040204" pitchFamily="34" charset="-120"/>
              <a:ea typeface="微軟正黑體" panose="020B0604030504040204" pitchFamily="34" charset="-120"/>
            </a:endParaRP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79</a:t>
            </a:fld>
            <a:endParaRPr lang="zh-CN" altLang="en-US"/>
          </a:p>
        </p:txBody>
      </p:sp>
    </p:spTree>
    <p:extLst>
      <p:ext uri="{BB962C8B-B14F-4D97-AF65-F5344CB8AC3E}">
        <p14:creationId xmlns:p14="http://schemas.microsoft.com/office/powerpoint/2010/main" val="5215980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TW" dirty="0"/>
              <a:t>Reinforcement Learning (</a:t>
            </a:r>
            <a:r>
              <a:rPr lang="zh-CN" altLang="en-US" dirty="0">
                <a:latin typeface="微軟正黑體" panose="020B0604030504040204" pitchFamily="34" charset="-120"/>
                <a:ea typeface="微軟正黑體" panose="020B0604030504040204" pitchFamily="34" charset="-120"/>
              </a:rPr>
              <a:t>强化学习</a:t>
            </a:r>
            <a:r>
              <a:rPr lang="en-US" altLang="zh-TW" dirty="0"/>
              <a:t>)</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https://deepmind.com/research/dqn/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b="0" i="0" kern="1200" dirty="0">
                <a:solidFill>
                  <a:schemeClr val="tx1"/>
                </a:solidFill>
                <a:effectLst/>
                <a:latin typeface="+mn-lt"/>
                <a:ea typeface="+mn-ea"/>
                <a:cs typeface="+mn-cs"/>
              </a:rPr>
              <a:t>强化学习（</a:t>
            </a:r>
            <a:r>
              <a:rPr lang="en-US" altLang="zh-CN" sz="1200" b="0" i="0" kern="1200" dirty="0">
                <a:solidFill>
                  <a:schemeClr val="tx1"/>
                </a:solidFill>
                <a:effectLst/>
                <a:latin typeface="+mn-lt"/>
                <a:ea typeface="+mn-ea"/>
                <a:cs typeface="+mn-cs"/>
              </a:rPr>
              <a:t>Reinforcement Learning</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RL</a:t>
            </a:r>
            <a:r>
              <a:rPr lang="zh-CN" altLang="en-US" sz="1200" b="0" i="0" kern="1200" dirty="0">
                <a:solidFill>
                  <a:schemeClr val="tx1"/>
                </a:solidFill>
                <a:effectLst/>
                <a:latin typeface="+mn-lt"/>
                <a:ea typeface="+mn-ea"/>
                <a:cs typeface="+mn-cs"/>
              </a:rPr>
              <a:t>）是机器学习中的一个领域，是学习“做什么（即如何把当前的情景映射成动作）才能使得数值化的收益信号最大化”。学习者不会被告知应该采取什么动作，而是必须自己通过尝试去发现哪些动作会产生最丰厚的收益。</a:t>
            </a:r>
            <a:endParaRPr lang="en-US" altLang="zh-CN" sz="1200" b="0" i="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b="0" i="0" kern="1200" dirty="0">
                <a:solidFill>
                  <a:schemeClr val="tx1"/>
                </a:solidFill>
                <a:effectLst/>
                <a:latin typeface="+mn-lt"/>
                <a:ea typeface="+mn-ea"/>
                <a:cs typeface="+mn-cs"/>
              </a:rPr>
              <a:t>强化学习算法的思路非常简单，以游戏为例，如果在游戏中采取某种策略可以取得较高的得分，那么就进一步「强化」这种策略，以期继续取得较好的结果。这种策略与日常生活中的各种「绩效奖励」非常类似。我们平时也常常用这样的策略来提高自己的游戏水平。</a:t>
            </a:r>
            <a:endParaRPr lang="zh-CN" alt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80</a:t>
            </a:fld>
            <a:endParaRPr lang="zh-CN" altLang="en-US"/>
          </a:p>
        </p:txBody>
      </p:sp>
    </p:spTree>
    <p:extLst>
      <p:ext uri="{BB962C8B-B14F-4D97-AF65-F5344CB8AC3E}">
        <p14:creationId xmlns:p14="http://schemas.microsoft.com/office/powerpoint/2010/main" val="17626054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 typeface="Arial" panose="020B0604020202020204" pitchFamily="34" charset="0"/>
              <a:buChar char="•"/>
            </a:pPr>
            <a:r>
              <a:rPr lang="zh-CN" altLang="en-US" dirty="0"/>
              <a:t>监督学习是从外部监督者提供的带标注训练集中进行学习（任务驱动型），</a:t>
            </a:r>
            <a:endParaRPr lang="en-US" altLang="zh-CN" dirty="0"/>
          </a:p>
          <a:p>
            <a:pPr marL="171450" indent="-171450">
              <a:buFont typeface="Arial" panose="020B0604020202020204" pitchFamily="34" charset="0"/>
              <a:buChar char="•"/>
            </a:pPr>
            <a:r>
              <a:rPr lang="zh-CN" altLang="en-US" dirty="0"/>
              <a:t>非监督学习是一个典型的寻找未标注数据中隐含结构的过程（数据驱动型）。</a:t>
            </a:r>
            <a:endParaRPr lang="en-US" altLang="zh-CN" dirty="0"/>
          </a:p>
          <a:p>
            <a:pPr marL="171450" indent="-171450">
              <a:buFont typeface="Arial" panose="020B0604020202020204" pitchFamily="34" charset="0"/>
              <a:buChar char="•"/>
            </a:pPr>
            <a:r>
              <a:rPr lang="zh-CN" altLang="en-US" dirty="0"/>
              <a:t>强化学习是与两者并列的第三种机器学习范式，强化学习带来了一个独有的挑战</a:t>
            </a:r>
            <a:r>
              <a:rPr lang="en-US" altLang="zh-CN" dirty="0"/>
              <a:t>——“</a:t>
            </a:r>
            <a:r>
              <a:rPr lang="zh-CN" altLang="en-US" dirty="0"/>
              <a:t>试探”与“开发”之间的折中权衡，智能体必须开发已有的经验来获取收益，同时也要进行试探，使得未来可以获得更好的动作选择空间（即从错误中学习）。</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81</a:t>
            </a:fld>
            <a:endParaRPr lang="zh-CN" altLang="en-US"/>
          </a:p>
        </p:txBody>
      </p:sp>
    </p:spTree>
    <p:extLst>
      <p:ext uri="{BB962C8B-B14F-4D97-AF65-F5344CB8AC3E}">
        <p14:creationId xmlns:p14="http://schemas.microsoft.com/office/powerpoint/2010/main" val="7566111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82</a:t>
            </a:fld>
            <a:endParaRPr lang="zh-CN" altLang="en-US"/>
          </a:p>
        </p:txBody>
      </p:sp>
    </p:spTree>
    <p:extLst>
      <p:ext uri="{BB962C8B-B14F-4D97-AF65-F5344CB8AC3E}">
        <p14:creationId xmlns:p14="http://schemas.microsoft.com/office/powerpoint/2010/main" val="30771423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 typeface="Arial" panose="020B0604020202020204" pitchFamily="34" charset="0"/>
              <a:buNone/>
            </a:pPr>
            <a:r>
              <a:rPr lang="zh-CN" altLang="en-US" dirty="0"/>
              <a:t>选择适合度最好的函数</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83</a:t>
            </a:fld>
            <a:endParaRPr lang="zh-CN" altLang="en-US"/>
          </a:p>
        </p:txBody>
      </p:sp>
    </p:spTree>
    <p:extLst>
      <p:ext uri="{BB962C8B-B14F-4D97-AF65-F5344CB8AC3E}">
        <p14:creationId xmlns:p14="http://schemas.microsoft.com/office/powerpoint/2010/main" val="35655480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a:t>百萬等級的</a:t>
            </a:r>
            <a:endParaRPr lang="en-US" altLang="zh-TW"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dirty="0"/>
              <a:t>Solving this optimization problem by Calculus or something</a:t>
            </a:r>
          </a:p>
          <a:p>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84</a:t>
            </a:fld>
            <a:endParaRPr lang="zh-CN" altLang="en-US"/>
          </a:p>
        </p:txBody>
      </p:sp>
    </p:spTree>
    <p:extLst>
      <p:ext uri="{BB962C8B-B14F-4D97-AF65-F5344CB8AC3E}">
        <p14:creationId xmlns:p14="http://schemas.microsoft.com/office/powerpoint/2010/main" val="14855002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b="1" i="0" u="none" strike="noStrike" kern="1200" dirty="0">
                <a:solidFill>
                  <a:schemeClr val="tx1"/>
                </a:solidFill>
                <a:effectLst/>
                <a:latin typeface="+mn-lt"/>
                <a:ea typeface="+mn-ea"/>
                <a:cs typeface="+mn-cs"/>
                <a:hlinkClick r:id="rId3"/>
              </a:rPr>
              <a:t>amazon-</a:t>
            </a:r>
            <a:r>
              <a:rPr lang="en-US" altLang="zh-TW" sz="1200" b="1" i="0" u="none" strike="noStrike" kern="1200" dirty="0" err="1">
                <a:solidFill>
                  <a:schemeClr val="tx1"/>
                </a:solidFill>
                <a:effectLst/>
                <a:latin typeface="+mn-lt"/>
                <a:ea typeface="+mn-ea"/>
                <a:cs typeface="+mn-cs"/>
                <a:hlinkClick r:id="rId3"/>
              </a:rPr>
              <a:t>dsstne</a:t>
            </a:r>
            <a:r>
              <a:rPr lang="zh-TW" altLang="en-US" dirty="0"/>
              <a:t>記得加上 </a:t>
            </a:r>
            <a:r>
              <a:rPr lang="en-US" altLang="zh-TW" dirty="0" err="1"/>
              <a:t>pyroch</a:t>
            </a: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梯度下降：</a:t>
            </a:r>
            <a:r>
              <a:rPr lang="zh-CN" altLang="en-US" sz="1200" b="0" i="0" kern="1200" dirty="0">
                <a:solidFill>
                  <a:schemeClr val="tx1"/>
                </a:solidFill>
                <a:effectLst/>
                <a:latin typeface="+mn-lt"/>
                <a:ea typeface="+mn-ea"/>
                <a:cs typeface="+mn-cs"/>
              </a:rPr>
              <a:t>梯度下降是</a:t>
            </a:r>
            <a:r>
              <a:rPr lang="zh-CN" altLang="en-US" sz="1200" b="0" i="0" u="none" strike="noStrike" kern="1200" dirty="0">
                <a:solidFill>
                  <a:schemeClr val="tx1"/>
                </a:solidFill>
                <a:effectLst/>
                <a:latin typeface="+mn-lt"/>
                <a:ea typeface="+mn-ea"/>
                <a:cs typeface="+mn-cs"/>
                <a:hlinkClick r:id="rId4"/>
              </a:rPr>
              <a:t>迭代法</a:t>
            </a:r>
            <a:r>
              <a:rPr lang="zh-CN" altLang="en-US" sz="1200" b="0" i="0" kern="1200" dirty="0">
                <a:solidFill>
                  <a:schemeClr val="tx1"/>
                </a:solidFill>
                <a:effectLst/>
                <a:latin typeface="+mn-lt"/>
                <a:ea typeface="+mn-ea"/>
                <a:cs typeface="+mn-cs"/>
              </a:rPr>
              <a:t>的一种</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可以用于求解</a:t>
            </a:r>
            <a:r>
              <a:rPr lang="zh-CN" altLang="en-US" sz="1200" b="0" i="0" u="none" strike="noStrike" kern="1200" dirty="0">
                <a:solidFill>
                  <a:schemeClr val="tx1"/>
                </a:solidFill>
                <a:effectLst/>
                <a:latin typeface="+mn-lt"/>
                <a:ea typeface="+mn-ea"/>
                <a:cs typeface="+mn-cs"/>
                <a:hlinkClick r:id="rId5"/>
              </a:rPr>
              <a:t>最小二乘问题</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线性和非线性都可以</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。在求解</a:t>
            </a:r>
            <a:r>
              <a:rPr lang="zh-CN" altLang="en-US" sz="1200" b="0" i="0" u="none" strike="noStrike" kern="1200" dirty="0">
                <a:solidFill>
                  <a:schemeClr val="tx1"/>
                </a:solidFill>
                <a:effectLst/>
                <a:latin typeface="+mn-lt"/>
                <a:ea typeface="+mn-ea"/>
                <a:cs typeface="+mn-cs"/>
                <a:hlinkClick r:id="rId6"/>
              </a:rPr>
              <a:t>机器学习算法</a:t>
            </a:r>
            <a:r>
              <a:rPr lang="zh-CN" altLang="en-US" sz="1200" b="0" i="0" kern="1200" dirty="0">
                <a:solidFill>
                  <a:schemeClr val="tx1"/>
                </a:solidFill>
                <a:effectLst/>
                <a:latin typeface="+mn-lt"/>
                <a:ea typeface="+mn-ea"/>
                <a:cs typeface="+mn-cs"/>
              </a:rPr>
              <a:t>的模型参数，即无约束优化问题时，梯度下降（</a:t>
            </a:r>
            <a:r>
              <a:rPr lang="en-US" altLang="zh-CN" sz="1200" b="0" i="0" kern="1200" dirty="0">
                <a:solidFill>
                  <a:schemeClr val="tx1"/>
                </a:solidFill>
                <a:effectLst/>
                <a:latin typeface="+mn-lt"/>
                <a:ea typeface="+mn-ea"/>
                <a:cs typeface="+mn-cs"/>
              </a:rPr>
              <a:t>Gradient Descent</a:t>
            </a:r>
            <a:r>
              <a:rPr lang="zh-CN" altLang="en-US" sz="1200" b="0" i="0" kern="1200" dirty="0">
                <a:solidFill>
                  <a:schemeClr val="tx1"/>
                </a:solidFill>
                <a:effectLst/>
                <a:latin typeface="+mn-lt"/>
                <a:ea typeface="+mn-ea"/>
                <a:cs typeface="+mn-cs"/>
              </a:rPr>
              <a:t>）是最常采用的方法之一，另一种常用的方法是</a:t>
            </a:r>
            <a:r>
              <a:rPr lang="zh-CN" altLang="en-US" sz="1200" b="0" i="0" u="none" strike="noStrike" kern="1200" dirty="0">
                <a:solidFill>
                  <a:schemeClr val="tx1"/>
                </a:solidFill>
                <a:effectLst/>
                <a:latin typeface="+mn-lt"/>
                <a:ea typeface="+mn-ea"/>
                <a:cs typeface="+mn-cs"/>
                <a:hlinkClick r:id="rId7"/>
              </a:rPr>
              <a:t>最小二乘法</a:t>
            </a:r>
            <a:r>
              <a:rPr lang="zh-CN" altLang="en-US" sz="1200" b="0" i="0" kern="1200" dirty="0">
                <a:solidFill>
                  <a:schemeClr val="tx1"/>
                </a:solidFill>
                <a:effectLst/>
                <a:latin typeface="+mn-lt"/>
                <a:ea typeface="+mn-ea"/>
                <a:cs typeface="+mn-cs"/>
              </a:rPr>
              <a:t>。在求解损失函数的最小值时，可以通过梯度下降法来一步步的迭代求解，得到最小化的损失函数和模型参数值。</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85</a:t>
            </a:fld>
            <a:endParaRPr lang="zh-CN" altLang="en-US"/>
          </a:p>
        </p:txBody>
      </p:sp>
    </p:spTree>
    <p:extLst>
      <p:ext uri="{BB962C8B-B14F-4D97-AF65-F5344CB8AC3E}">
        <p14:creationId xmlns:p14="http://schemas.microsoft.com/office/powerpoint/2010/main" val="7864290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86</a:t>
            </a:fld>
            <a:endParaRPr lang="zh-CN" altLang="en-US"/>
          </a:p>
        </p:txBody>
      </p:sp>
    </p:spTree>
    <p:extLst>
      <p:ext uri="{BB962C8B-B14F-4D97-AF65-F5344CB8AC3E}">
        <p14:creationId xmlns:p14="http://schemas.microsoft.com/office/powerpoint/2010/main" val="323411740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Function output a confidence?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A</a:t>
            </a:r>
            <a:r>
              <a:rPr lang="zh-TW" altLang="en-US" dirty="0"/>
              <a:t>nomaly </a:t>
            </a:r>
            <a:r>
              <a:rPr lang="en-US" altLang="zh-TW" dirty="0"/>
              <a:t>D</a:t>
            </a:r>
            <a:r>
              <a:rPr lang="zh-TW" altLang="en-US" dirty="0"/>
              <a:t>etection </a:t>
            </a:r>
            <a:r>
              <a:rPr lang="zh-CN" altLang="en-US"/>
              <a:t>异常检测</a:t>
            </a:r>
            <a:endParaRPr lang="zh-TW" altLang="en-US" dirty="0"/>
          </a:p>
          <a:p>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87</a:t>
            </a:fld>
            <a:endParaRPr lang="zh-CN" altLang="en-US"/>
          </a:p>
        </p:txBody>
      </p:sp>
    </p:spTree>
    <p:extLst>
      <p:ext uri="{BB962C8B-B14F-4D97-AF65-F5344CB8AC3E}">
        <p14:creationId xmlns:p14="http://schemas.microsoft.com/office/powerpoint/2010/main" val="21080865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Explainable AI</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微軟正黑體" panose="020B0604030504040204" pitchFamily="34" charset="-120"/>
                <a:ea typeface="微軟正黑體" panose="020B0604030504040204" pitchFamily="34" charset="-120"/>
              </a:rPr>
              <a:t>神馬漢斯</a:t>
            </a:r>
            <a:endParaRPr lang="en-US" altLang="zh-TW" dirty="0">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局部可解释性：为什么这是一只猫</a:t>
            </a:r>
            <a:br>
              <a:rPr lang="zh-CN" altLang="en-US" dirty="0"/>
            </a:br>
            <a:r>
              <a:rPr lang="zh-CN" altLang="en-US" sz="1200" b="0" i="0" kern="1200" dirty="0">
                <a:solidFill>
                  <a:schemeClr val="tx1"/>
                </a:solidFill>
                <a:effectLst/>
                <a:latin typeface="+mn-lt"/>
                <a:ea typeface="+mn-ea"/>
                <a:cs typeface="+mn-cs"/>
              </a:rPr>
              <a:t>全局可解释性：一只猫长什么样</a:t>
            </a:r>
            <a:endParaRPr lang="en-US" altLang="zh-CN" sz="1200" b="0" i="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b="0" i="0" kern="1200" dirty="0">
                <a:solidFill>
                  <a:schemeClr val="tx1"/>
                </a:solidFill>
                <a:effectLst/>
                <a:latin typeface="+mn-lt"/>
                <a:ea typeface="+mn-ea"/>
                <a:cs typeface="+mn-cs"/>
              </a:rPr>
              <a:t>在某些场景，我们在使用一些机器学习模型处理数据以得到结果时，往往也会寻求一个解释，也就是数据的结果是从何而来的。举个例子，医生在使用医疗诊断的模型获得诊断结果时。医生或是病人不可能仅仅依靠得到的结果就决定病情。重要的是，通过结果得到的过程，也就是结果的解释最终确定结果是可以被认可的。</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b="0" i="0" kern="1200" dirty="0">
                <a:solidFill>
                  <a:schemeClr val="tx1"/>
                </a:solidFill>
                <a:effectLst/>
                <a:latin typeface="+mn-lt"/>
                <a:ea typeface="+mn-ea"/>
                <a:cs typeface="+mn-cs"/>
              </a:rPr>
              <a:t>机器学习的可解释性可以提高预测结果的可信赖度</a:t>
            </a:r>
            <a:endParaRPr lang="en-US" altLang="zh-CN" sz="1200" b="0" i="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b="0" i="0" kern="1200" dirty="0">
                <a:solidFill>
                  <a:schemeClr val="tx1"/>
                </a:solidFill>
                <a:effectLst/>
                <a:latin typeface="+mn-lt"/>
                <a:ea typeface="+mn-ea"/>
                <a:cs typeface="+mn-cs"/>
              </a:rPr>
              <a:t>最简单的解释方法：通过遮蔽一个个这样的小区域，判断遮蔽后对于准确率的影响程度。如果影响较大，则这个这个特征或是区域就越重要。</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88</a:t>
            </a:fld>
            <a:endParaRPr lang="zh-CN" altLang="en-US"/>
          </a:p>
        </p:txBody>
      </p:sp>
    </p:spTree>
    <p:extLst>
      <p:ext uri="{BB962C8B-B14F-4D97-AF65-F5344CB8AC3E}">
        <p14:creationId xmlns:p14="http://schemas.microsoft.com/office/powerpoint/2010/main" val="20311403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t>http://newsneakernews.wpengine.netdna-cdn.com/wp-content/uploads/2016/11/rihanna-puma-creeper-velvet-release-date-02.jpg</a:t>
            </a: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89</a:t>
            </a:fld>
            <a:endParaRPr lang="zh-CN" altLang="en-US"/>
          </a:p>
        </p:txBody>
      </p:sp>
    </p:spTree>
    <p:extLst>
      <p:ext uri="{BB962C8B-B14F-4D97-AF65-F5344CB8AC3E}">
        <p14:creationId xmlns:p14="http://schemas.microsoft.com/office/powerpoint/2010/main" val="27212303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TW" dirty="0"/>
              <a:t>This slide is from:</a:t>
            </a:r>
            <a:r>
              <a:rPr lang="zh-TW" altLang="en-US" dirty="0"/>
              <a:t>GCPR 2017 Tutorial — W. Samek &amp; K.-R. Müller</a:t>
            </a:r>
            <a:endParaRPr lang="en-US" altLang="zh-TW" dirty="0"/>
          </a:p>
          <a:p>
            <a:r>
              <a:rPr lang="en-US" altLang="zh-CN" sz="1200" b="0" i="0" kern="1200" dirty="0">
                <a:solidFill>
                  <a:schemeClr val="tx1"/>
                </a:solidFill>
                <a:effectLst/>
                <a:latin typeface="+mn-lt"/>
                <a:ea typeface="+mn-ea"/>
                <a:cs typeface="+mn-cs"/>
              </a:rPr>
              <a:t>PASCAL VOC 2007 data set</a:t>
            </a:r>
            <a:endParaRPr lang="en-US" altLang="zh-TW" dirty="0"/>
          </a:p>
          <a:p>
            <a:r>
              <a:rPr lang="en-US" altLang="zh-TW" dirty="0"/>
              <a:t>https://blog.csdn.net/Alphonse_Huang/article/details/116869537</a:t>
            </a:r>
          </a:p>
          <a:p>
            <a:r>
              <a:rPr lang="en-US" altLang="zh-TW" dirty="0"/>
              <a:t>https://zhuanlan.zhihu.com/p/64987796</a:t>
            </a:r>
          </a:p>
          <a:p>
            <a:r>
              <a:rPr lang="en-US" altLang="zh-TW" dirty="0"/>
              <a:t>FV:</a:t>
            </a:r>
            <a:r>
              <a:rPr lang="en-US" altLang="zh-TW" baseline="0" dirty="0"/>
              <a:t> Fisher Vector</a:t>
            </a:r>
            <a:r>
              <a:rPr lang="zh-CN" altLang="en-US" baseline="0" dirty="0"/>
              <a:t>模型</a:t>
            </a:r>
            <a:endParaRPr lang="en-US" altLang="zh-TW" dirty="0"/>
          </a:p>
          <a:p>
            <a:r>
              <a:rPr lang="zh-CN" altLang="en-US" dirty="0"/>
              <a:t>通过</a:t>
            </a:r>
            <a:r>
              <a:rPr lang="en-US" altLang="zh-CN" dirty="0"/>
              <a:t>Saliency Maps</a:t>
            </a:r>
            <a:r>
              <a:rPr lang="zh-CN" altLang="en-US" dirty="0"/>
              <a:t>，我们可以看到，判断这张图中的马是马，大部分不是通过马本身的因素决定的，而是通过左下角的区域（</a:t>
            </a:r>
            <a:r>
              <a:rPr lang="en-US" altLang="zh-CN" dirty="0"/>
              <a:t>copyright</a:t>
            </a:r>
            <a:r>
              <a:rPr lang="en-US" altLang="zh-CN" baseline="0" dirty="0"/>
              <a:t> tag</a:t>
            </a:r>
            <a:r>
              <a:rPr lang="zh-CN" altLang="en-US" dirty="0"/>
              <a:t>）判断的，</a:t>
            </a:r>
            <a:r>
              <a:rPr lang="zh-CN" altLang="en-US" sz="1200" b="0" i="0" kern="1200" dirty="0">
                <a:solidFill>
                  <a:schemeClr val="tx1"/>
                </a:solidFill>
                <a:effectLst/>
                <a:latin typeface="+mn-lt"/>
                <a:ea typeface="+mn-ea"/>
                <a:cs typeface="+mn-cs"/>
              </a:rPr>
              <a:t>算法实际上识别的是这两行字。</a:t>
            </a:r>
            <a:r>
              <a:rPr lang="zh-CN" altLang="en-US" dirty="0"/>
              <a:t>。</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90</a:t>
            </a:fld>
            <a:endParaRPr lang="zh-CN" altLang="en-US"/>
          </a:p>
        </p:txBody>
      </p:sp>
    </p:spTree>
    <p:extLst>
      <p:ext uri="{BB962C8B-B14F-4D97-AF65-F5344CB8AC3E}">
        <p14:creationId xmlns:p14="http://schemas.microsoft.com/office/powerpoint/2010/main" val="25783984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https://baijiahao.baidu.com/s?id=1594095099083865391&amp;wfr=spider&amp;for=pc</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https://zhuanlan.zhihu.com/p/138462196</a:t>
            </a:r>
          </a:p>
          <a:p>
            <a:r>
              <a:rPr lang="zh-CN" altLang="en-US" dirty="0"/>
              <a:t>既然知道了对抗攻击的危害性，那下一步如何防御对抗攻击。</a:t>
            </a:r>
            <a:endParaRPr lang="en-US" altLang="zh-CN" dirty="0"/>
          </a:p>
          <a:p>
            <a:r>
              <a:rPr lang="zh-CN" altLang="en-US" dirty="0"/>
              <a:t>对抗攻击的</a:t>
            </a:r>
            <a:r>
              <a:rPr lang="en-US" altLang="zh-CN" dirty="0"/>
              <a:t>12</a:t>
            </a:r>
            <a:r>
              <a:rPr lang="zh-CN" altLang="en-US" dirty="0"/>
              <a:t>种攻击方法和</a:t>
            </a:r>
            <a:r>
              <a:rPr lang="en-US" altLang="zh-CN" dirty="0"/>
              <a:t>15</a:t>
            </a:r>
            <a:r>
              <a:rPr lang="zh-CN" altLang="en-US" dirty="0"/>
              <a:t>种防御方法</a:t>
            </a:r>
            <a:endParaRPr lang="en-US" altLang="zh-CN" dirty="0"/>
          </a:p>
          <a:p>
            <a:r>
              <a:rPr lang="zh-CN" altLang="en-US" dirty="0"/>
              <a:t>防御方法包括：</a:t>
            </a:r>
            <a:endParaRPr lang="en-US" altLang="zh-CN" dirty="0"/>
          </a:p>
          <a:p>
            <a:pPr marL="228600" indent="-228600">
              <a:buAutoNum type="arabicPeriod"/>
            </a:pPr>
            <a:r>
              <a:rPr lang="zh-CN" altLang="en-US" dirty="0"/>
              <a:t>对抗训练：</a:t>
            </a:r>
            <a:r>
              <a:rPr lang="zh-CN" altLang="en-US" sz="1200" b="0" i="0" kern="1200" dirty="0">
                <a:solidFill>
                  <a:schemeClr val="tx1"/>
                </a:solidFill>
                <a:effectLst/>
                <a:latin typeface="+mn-lt"/>
                <a:ea typeface="+mn-ea"/>
                <a:cs typeface="+mn-cs"/>
              </a:rPr>
              <a:t>对抗训练是一种针对对抗样本的直观防御方法，该方法试图通过利用对抗样本进行训练来提高神经网络的鲁棒性。</a:t>
            </a:r>
            <a:endParaRPr lang="en-US" altLang="zh-CN" sz="1200" b="0" i="0" kern="1200" dirty="0">
              <a:solidFill>
                <a:schemeClr val="tx1"/>
              </a:solidFill>
              <a:effectLst/>
              <a:latin typeface="+mn-lt"/>
              <a:ea typeface="+mn-ea"/>
              <a:cs typeface="+mn-cs"/>
            </a:endParaRPr>
          </a:p>
          <a:p>
            <a:pPr marL="228600" indent="-228600">
              <a:buAutoNum type="arabicPeriod"/>
            </a:pPr>
            <a:r>
              <a:rPr lang="zh-CN" altLang="en-US" sz="1200" b="0" i="0" kern="1200" dirty="0">
                <a:solidFill>
                  <a:schemeClr val="tx1"/>
                </a:solidFill>
                <a:effectLst/>
                <a:latin typeface="+mn-lt"/>
                <a:ea typeface="+mn-ea"/>
                <a:cs typeface="+mn-cs"/>
              </a:rPr>
              <a:t>随机化：采用随机化来减轻输入</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特征域中对抗性扰动的影响，因为从直觉上看，</a:t>
            </a:r>
            <a:r>
              <a:rPr lang="en-US" altLang="zh-CN" sz="1200" b="0" i="0" kern="1200" dirty="0">
                <a:solidFill>
                  <a:schemeClr val="tx1"/>
                </a:solidFill>
                <a:effectLst/>
                <a:latin typeface="+mn-lt"/>
                <a:ea typeface="+mn-ea"/>
                <a:cs typeface="+mn-cs"/>
              </a:rPr>
              <a:t>DNN</a:t>
            </a:r>
            <a:r>
              <a:rPr lang="zh-CN" altLang="en-US" sz="1200" b="0" i="0" kern="1200" dirty="0">
                <a:solidFill>
                  <a:schemeClr val="tx1"/>
                </a:solidFill>
                <a:effectLst/>
                <a:latin typeface="+mn-lt"/>
                <a:ea typeface="+mn-ea"/>
                <a:cs typeface="+mn-cs"/>
              </a:rPr>
              <a:t>总是对随机扰动具有鲁棒性。</a:t>
            </a:r>
            <a:endParaRPr lang="en-US" altLang="zh-CN" sz="1200" b="0" i="0" kern="1200" dirty="0">
              <a:solidFill>
                <a:schemeClr val="tx1"/>
              </a:solidFill>
              <a:effectLst/>
              <a:latin typeface="+mn-lt"/>
              <a:ea typeface="+mn-ea"/>
              <a:cs typeface="+mn-cs"/>
            </a:endParaRPr>
          </a:p>
          <a:p>
            <a:pPr marL="228600" indent="-228600">
              <a:buAutoNum type="arabicPeriod"/>
            </a:pPr>
            <a:r>
              <a:rPr lang="zh-CN" altLang="en-US" sz="1200" b="0" i="0" kern="1200" dirty="0">
                <a:solidFill>
                  <a:schemeClr val="tx1"/>
                </a:solidFill>
                <a:effectLst/>
                <a:latin typeface="+mn-lt"/>
                <a:ea typeface="+mn-ea"/>
                <a:cs typeface="+mn-cs"/>
              </a:rPr>
              <a:t>去噪：就减轻对抗性扰动</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效果而言，降噪是一种非常简单的方法。之前的工作指出了设计这种防御的两个方向，包括输入降噪和特征图降噪。</a:t>
            </a:r>
            <a:endParaRPr lang="en-US" altLang="zh-CN" sz="1200" b="0" i="0" kern="1200" dirty="0">
              <a:solidFill>
                <a:schemeClr val="tx1"/>
              </a:solidFill>
              <a:effectLst/>
              <a:latin typeface="+mn-lt"/>
              <a:ea typeface="+mn-ea"/>
              <a:cs typeface="+mn-cs"/>
            </a:endParaRPr>
          </a:p>
          <a:p>
            <a:pPr marL="228600" indent="-228600">
              <a:buAutoNum type="arabicPeriod"/>
            </a:pPr>
            <a:r>
              <a:rPr lang="zh-CN" altLang="en-US" sz="1200" b="0" i="0" kern="1200" dirty="0">
                <a:solidFill>
                  <a:schemeClr val="tx1"/>
                </a:solidFill>
                <a:effectLst/>
                <a:latin typeface="+mn-lt"/>
                <a:ea typeface="+mn-ea"/>
                <a:cs typeface="+mn-cs"/>
              </a:rPr>
              <a:t>。。。</a:t>
            </a:r>
            <a:endParaRPr lang="en-US" altLang="zh-CN" dirty="0"/>
          </a:p>
          <a:p>
            <a:endParaRPr lang="en-US" altLang="zh-CN"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91</a:t>
            </a:fld>
            <a:endParaRPr lang="zh-CN" altLang="en-US"/>
          </a:p>
        </p:txBody>
      </p:sp>
    </p:spTree>
    <p:extLst>
      <p:ext uri="{BB962C8B-B14F-4D97-AF65-F5344CB8AC3E}">
        <p14:creationId xmlns:p14="http://schemas.microsoft.com/office/powerpoint/2010/main" val="391227258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人類一輩子都在學習新技能</a:t>
            </a:r>
            <a:r>
              <a:rPr lang="zh-CN" altLang="en-US" dirty="0">
                <a:latin typeface="微軟正黑體" panose="020B0604030504040204" pitchFamily="34" charset="-120"/>
                <a:ea typeface="微軟正黑體" panose="020B0604030504040204" pitchFamily="34" charset="-120"/>
              </a:rPr>
              <a:t>，学无止境，活到老学到老</a:t>
            </a:r>
            <a:endParaRPr lang="en-US" altLang="zh-TW" dirty="0">
              <a:latin typeface="微軟正黑體" panose="020B0604030504040204" pitchFamily="34" charset="-120"/>
              <a:ea typeface="微軟正黑體" panose="020B0604030504040204" pitchFamily="34" charset="-120"/>
            </a:endParaRPr>
          </a:p>
          <a:p>
            <a:pPr marL="457200" indent="-457200">
              <a:buFont typeface="Arial" panose="020B0604020202020204" pitchFamily="34" charset="0"/>
              <a:buChar char="•"/>
            </a:pPr>
            <a:r>
              <a:rPr lang="zh-TW" altLang="en-US" sz="2800" dirty="0">
                <a:latin typeface="微軟正黑體" panose="020B0604030504040204" pitchFamily="34" charset="-120"/>
                <a:ea typeface="微軟正黑體" panose="020B0604030504040204" pitchFamily="34" charset="-120"/>
              </a:rPr>
              <a:t>你可能上學期學了「線性代數」，這學期學了「機器學習」</a:t>
            </a:r>
            <a:endParaRPr lang="en-US" altLang="zh-TW" sz="2800" dirty="0">
              <a:latin typeface="微軟正黑體" panose="020B0604030504040204" pitchFamily="34" charset="-120"/>
              <a:ea typeface="微軟正黑體" panose="020B0604030504040204" pitchFamily="34" charset="-120"/>
            </a:endParaRPr>
          </a:p>
          <a:p>
            <a:pPr marL="457200" indent="-457200">
              <a:buFont typeface="Arial" panose="020B0604020202020204" pitchFamily="34" charset="0"/>
              <a:buChar char="•"/>
            </a:pPr>
            <a:r>
              <a:rPr lang="zh-TW" altLang="en-US" sz="2800" dirty="0">
                <a:latin typeface="微軟正黑體" panose="020B0604030504040204" pitchFamily="34" charset="-120"/>
                <a:ea typeface="微軟正黑體" panose="020B0604030504040204" pitchFamily="34" charset="-120"/>
              </a:rPr>
              <a:t>學習「線性代數」讓你「機器學習」學得更好</a:t>
            </a:r>
            <a:endParaRPr lang="en-US" altLang="zh-TW" sz="2800"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機器也能「終身學習」嗎？</a:t>
            </a:r>
            <a:endParaRPr lang="en-US" altLang="zh-TW" dirty="0">
              <a:latin typeface="微軟正黑體" panose="020B0604030504040204" pitchFamily="34" charset="-120"/>
              <a:ea typeface="微軟正黑體" panose="020B0604030504040204" pitchFamily="34" charset="-120"/>
            </a:endParaRP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92</a:t>
            </a:fld>
            <a:endParaRPr lang="zh-CN" altLang="en-US"/>
          </a:p>
        </p:txBody>
      </p:sp>
    </p:spTree>
    <p:extLst>
      <p:ext uri="{BB962C8B-B14F-4D97-AF65-F5344CB8AC3E}">
        <p14:creationId xmlns:p14="http://schemas.microsoft.com/office/powerpoint/2010/main" val="27863360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今天一般我們只讓一個模型學習一個任務 </a:t>
            </a:r>
            <a:r>
              <a:rPr lang="en-US" altLang="zh-TW" dirty="0">
                <a:latin typeface="微軟正黑體" panose="020B0604030504040204" pitchFamily="34" charset="-120"/>
                <a:ea typeface="微軟正黑體" panose="020B0604030504040204" pitchFamily="34" charset="-120"/>
              </a:rPr>
              <a:t>……</a:t>
            </a:r>
            <a:r>
              <a:rPr lang="zh-CN" altLang="en-US" dirty="0">
                <a:latin typeface="微軟正黑體" panose="020B0604030504040204" pitchFamily="34" charset="-120"/>
                <a:ea typeface="微軟正黑體" panose="020B0604030504040204" pitchFamily="34" charset="-120"/>
              </a:rPr>
              <a:t>，如何学习多个任务</a:t>
            </a:r>
            <a:r>
              <a:rPr lang="en-US" altLang="zh-CN" dirty="0">
                <a:latin typeface="微軟正黑體" panose="020B0604030504040204" pitchFamily="34" charset="-120"/>
                <a:ea typeface="微軟正黑體" panose="020B0604030504040204" pitchFamily="34" charset="-120"/>
              </a:rPr>
              <a:t>,</a:t>
            </a:r>
            <a:r>
              <a:rPr lang="zh-CN" altLang="en-US" sz="1200" b="0" i="0" kern="1200" dirty="0">
                <a:solidFill>
                  <a:schemeClr val="tx1"/>
                </a:solidFill>
                <a:effectLst/>
                <a:latin typeface="+mn-lt"/>
                <a:ea typeface="+mn-ea"/>
                <a:cs typeface="+mn-cs"/>
              </a:rPr>
              <a:t>才能适应各种各样的要求？</a:t>
            </a:r>
            <a:r>
              <a:rPr lang="en-US" altLang="zh-CN" sz="1200" b="0" i="0" kern="1200" dirty="0" err="1">
                <a:solidFill>
                  <a:schemeClr val="tx1"/>
                </a:solidFill>
                <a:effectLst/>
                <a:latin typeface="+mn-lt"/>
                <a:ea typeface="+mn-ea"/>
                <a:cs typeface="+mn-cs"/>
              </a:rPr>
              <a:t>AlphaGo</a:t>
            </a:r>
            <a:r>
              <a:rPr lang="zh-CN" altLang="en-US" sz="1200" b="0" i="0" kern="1200" dirty="0">
                <a:solidFill>
                  <a:schemeClr val="tx1"/>
                </a:solidFill>
                <a:effectLst/>
                <a:latin typeface="+mn-lt"/>
                <a:ea typeface="+mn-ea"/>
                <a:cs typeface="+mn-cs"/>
              </a:rPr>
              <a:t>学会围棋后</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再学象棋就会忘了围棋怎么下了。</a:t>
            </a:r>
            <a:endParaRPr lang="en-US" altLang="zh-CN"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zh-CN" altLang="en-US" sz="1200" b="0" i="0" kern="1200" dirty="0">
                <a:solidFill>
                  <a:schemeClr val="tx1"/>
                </a:solidFill>
                <a:effectLst/>
                <a:latin typeface="+mn-lt"/>
                <a:ea typeface="+mn-ea"/>
                <a:cs typeface="+mn-cs"/>
              </a:rPr>
              <a:t>学习完任务</a:t>
            </a:r>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后任务</a:t>
            </a:r>
            <a:r>
              <a:rPr lang="en-US" altLang="zh-CN" sz="1200" b="0" i="0" kern="1200" dirty="0">
                <a:solidFill>
                  <a:schemeClr val="tx1"/>
                </a:solidFill>
                <a:effectLst/>
                <a:latin typeface="+mn-lt"/>
                <a:ea typeface="+mn-ea"/>
                <a:cs typeface="+mn-cs"/>
              </a:rPr>
              <a:t>1</a:t>
            </a:r>
            <a:r>
              <a:rPr lang="zh-CN" altLang="en-US" sz="1200" b="0" i="0" kern="1200" dirty="0">
                <a:solidFill>
                  <a:schemeClr val="tx1"/>
                </a:solidFill>
                <a:effectLst/>
                <a:latin typeface="+mn-lt"/>
                <a:ea typeface="+mn-ea"/>
                <a:cs typeface="+mn-cs"/>
              </a:rPr>
              <a:t>的正确率下降了。如果一起学，可以学的很好，为什么分开学，就乱了，</a:t>
            </a:r>
            <a:r>
              <a:rPr lang="en-US" altLang="zh-CN" sz="1200" b="0" i="0" kern="1200" dirty="0">
                <a:solidFill>
                  <a:schemeClr val="tx1"/>
                </a:solidFill>
                <a:effectLst/>
                <a:latin typeface="+mn-lt"/>
                <a:ea typeface="+mn-ea"/>
                <a:cs typeface="+mn-cs"/>
              </a:rPr>
              <a:t>Catastrophic Forgetting</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zh-CN" altLang="en-US" sz="1200" b="0" i="0" kern="1200" dirty="0">
                <a:solidFill>
                  <a:schemeClr val="tx1"/>
                </a:solidFill>
                <a:effectLst/>
                <a:latin typeface="+mn-lt"/>
                <a:ea typeface="+mn-ea"/>
                <a:cs typeface="+mn-cs"/>
              </a:rPr>
              <a:t>同一个网络，学习完一个任务后的权重，在学习新的任务时可能完全变化，由于不同任务的最优化目标往往不同，即使目标函数相同数据集也不同，旧的权重</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参数被毁坏时完全有可能的。</a:t>
            </a:r>
            <a:endParaRPr lang="zh-TW" altLang="en-US" dirty="0">
              <a:latin typeface="微軟正黑體" panose="020B0604030504040204" pitchFamily="34" charset="-120"/>
              <a:ea typeface="微軟正黑體" panose="020B0604030504040204" pitchFamily="34" charset="-120"/>
            </a:endParaRP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93</a:t>
            </a:fld>
            <a:endParaRPr lang="zh-CN" altLang="en-US"/>
          </a:p>
        </p:txBody>
      </p:sp>
    </p:spTree>
    <p:extLst>
      <p:ext uri="{BB962C8B-B14F-4D97-AF65-F5344CB8AC3E}">
        <p14:creationId xmlns:p14="http://schemas.microsoft.com/office/powerpoint/2010/main" val="25402769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b="1" i="1" u="sng" dirty="0"/>
              <a:t>C</a:t>
            </a:r>
            <a:r>
              <a:rPr lang="zh-TW" altLang="en-US" sz="1200" b="1" i="1" u="sng" dirty="0"/>
              <a:t>atastrophic </a:t>
            </a:r>
            <a:r>
              <a:rPr lang="en-US" altLang="zh-TW" sz="1200" b="1" i="1" u="sng" dirty="0"/>
              <a:t>F</a:t>
            </a:r>
            <a:r>
              <a:rPr lang="zh-TW" altLang="en-US" sz="1200" b="1" i="1" u="sng" dirty="0"/>
              <a:t>orgetting</a:t>
            </a:r>
            <a:r>
              <a:rPr lang="zh-CN" altLang="en-US" sz="1200" b="0" i="0" u="none" dirty="0"/>
              <a:t>灾难性遗忘</a:t>
            </a:r>
            <a:endParaRPr lang="en-US" altLang="zh-CN" sz="1200" b="0" i="0" u="none" dirty="0"/>
          </a:p>
          <a:p>
            <a:pPr marL="171450" indent="-171450">
              <a:buFont typeface="Arial" panose="020B0604020202020204" pitchFamily="34" charset="0"/>
              <a:buChar char="•"/>
            </a:pPr>
            <a:r>
              <a:rPr lang="zh-CN" altLang="en-US" dirty="0"/>
              <a:t>这个问题是从持续性学习的研究过程中发现的。目前大部分的神经网络都是针对特定任务学习的，最经典的例子就是</a:t>
            </a:r>
            <a:r>
              <a:rPr lang="en-US" altLang="zh-CN" dirty="0" err="1"/>
              <a:t>alphaGo</a:t>
            </a:r>
            <a:r>
              <a:rPr lang="zh-CN" altLang="en-US" dirty="0"/>
              <a:t>只会下围棋，对象棋一窍不通。这显然不符合人的学习过程。所以人持续学习的特性，我们在学会了围棋之后，再去学象棋，不会忘记围棋的下法。但是神经网络目前所谓的多任务也大都是使用所有的数据联合优化的，并不是持续的一个一个的学习。在这个学习的过程中，实验表明，神经网络在学习完针对</a:t>
            </a:r>
            <a:r>
              <a:rPr lang="en-US" altLang="zh-CN" dirty="0"/>
              <a:t>A</a:t>
            </a:r>
            <a:r>
              <a:rPr lang="zh-CN" altLang="en-US" dirty="0"/>
              <a:t>任务的参数之后，重新去学习</a:t>
            </a:r>
            <a:r>
              <a:rPr lang="en-US" altLang="zh-CN" dirty="0"/>
              <a:t>B</a:t>
            </a:r>
            <a:r>
              <a:rPr lang="zh-CN" altLang="en-US" dirty="0"/>
              <a:t>的时候，其实已经完全打乱了针对</a:t>
            </a:r>
            <a:r>
              <a:rPr lang="en-US" altLang="zh-CN" dirty="0"/>
              <a:t>A</a:t>
            </a:r>
            <a:r>
              <a:rPr lang="zh-CN" altLang="en-US" dirty="0"/>
              <a:t>学习到的参数，这称为灾难性遗忘。因此，任务学习的顺序也是非常重要的。</a:t>
            </a:r>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94</a:t>
            </a:fld>
            <a:endParaRPr lang="zh-CN" altLang="en-US"/>
          </a:p>
        </p:txBody>
      </p:sp>
    </p:spTree>
    <p:extLst>
      <p:ext uri="{BB962C8B-B14F-4D97-AF65-F5344CB8AC3E}">
        <p14:creationId xmlns:p14="http://schemas.microsoft.com/office/powerpoint/2010/main" val="40583598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 typeface="Arial" panose="020B0604020202020204" pitchFamily="34" charset="0"/>
              <a:buChar char="•"/>
            </a:pPr>
            <a:r>
              <a:rPr lang="zh-CN" altLang="en-US" sz="1200" b="0" i="0" kern="1200" dirty="0">
                <a:solidFill>
                  <a:schemeClr val="tx1"/>
                </a:solidFill>
                <a:effectLst/>
                <a:latin typeface="+mn-lt"/>
                <a:ea typeface="+mn-ea"/>
                <a:cs typeface="+mn-cs"/>
              </a:rPr>
              <a:t>深度强化学习太依赖于巨量的训练，并且需要精确的</a:t>
            </a:r>
            <a:r>
              <a:rPr lang="en-US" altLang="zh-CN" sz="1200" b="0" i="0" kern="1200" dirty="0">
                <a:solidFill>
                  <a:schemeClr val="tx1"/>
                </a:solidFill>
                <a:effectLst/>
                <a:latin typeface="+mn-lt"/>
                <a:ea typeface="+mn-ea"/>
                <a:cs typeface="+mn-cs"/>
              </a:rPr>
              <a:t>Reward</a:t>
            </a:r>
            <a:r>
              <a:rPr lang="zh-CN" altLang="en-US" sz="1200" b="0" i="0" kern="1200" dirty="0">
                <a:solidFill>
                  <a:schemeClr val="tx1"/>
                </a:solidFill>
                <a:effectLst/>
                <a:latin typeface="+mn-lt"/>
                <a:ea typeface="+mn-ea"/>
                <a:cs typeface="+mn-cs"/>
              </a:rPr>
              <a:t>，对于现实世界的很多问题，比如机器人学习，没有好的</a:t>
            </a:r>
            <a:r>
              <a:rPr lang="en-US" altLang="zh-CN" sz="1200" b="0" i="0" kern="1200" dirty="0">
                <a:solidFill>
                  <a:schemeClr val="tx1"/>
                </a:solidFill>
                <a:effectLst/>
                <a:latin typeface="+mn-lt"/>
                <a:ea typeface="+mn-ea"/>
                <a:cs typeface="+mn-cs"/>
              </a:rPr>
              <a:t>reward</a:t>
            </a:r>
            <a:r>
              <a:rPr lang="zh-CN" altLang="en-US" sz="1200" b="0" i="0" kern="1200" dirty="0">
                <a:solidFill>
                  <a:schemeClr val="tx1"/>
                </a:solidFill>
                <a:effectLst/>
                <a:latin typeface="+mn-lt"/>
                <a:ea typeface="+mn-ea"/>
                <a:cs typeface="+mn-cs"/>
              </a:rPr>
              <a:t>，也没办法无限量训练，怎么办？这就需要能够快速学习。而人类之所以能够快速学习的关键是人类具备学会学习的能力，能够充分的利用以往的知识经验来指导新任务的学习，因此</a:t>
            </a:r>
            <a:r>
              <a:rPr lang="en-US" altLang="zh-CN" sz="1200" b="0" i="0" kern="1200" dirty="0">
                <a:solidFill>
                  <a:schemeClr val="tx1"/>
                </a:solidFill>
                <a:effectLst/>
                <a:latin typeface="+mn-lt"/>
                <a:ea typeface="+mn-ea"/>
                <a:cs typeface="+mn-cs"/>
              </a:rPr>
              <a:t>Meta Learning</a:t>
            </a:r>
            <a:r>
              <a:rPr lang="zh-CN" altLang="en-US" sz="1200" b="0" i="0" kern="1200" dirty="0">
                <a:solidFill>
                  <a:schemeClr val="tx1"/>
                </a:solidFill>
                <a:effectLst/>
                <a:latin typeface="+mn-lt"/>
                <a:ea typeface="+mn-ea"/>
                <a:cs typeface="+mn-cs"/>
              </a:rPr>
              <a:t>成为新的攻克的方向。</a:t>
            </a:r>
            <a:endParaRPr lang="en-US" altLang="zh-CN"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altLang="zh-CN" sz="1200" b="0" i="0" kern="1200" dirty="0">
                <a:solidFill>
                  <a:schemeClr val="tx1"/>
                </a:solidFill>
                <a:effectLst/>
                <a:latin typeface="+mn-lt"/>
                <a:ea typeface="+mn-ea"/>
                <a:cs typeface="+mn-cs"/>
              </a:rPr>
              <a:t>Meta Learning</a:t>
            </a:r>
            <a:r>
              <a:rPr lang="zh-CN" altLang="en-US" sz="1200" b="0" i="0" kern="1200" dirty="0">
                <a:solidFill>
                  <a:schemeClr val="tx1"/>
                </a:solidFill>
                <a:effectLst/>
                <a:latin typeface="+mn-lt"/>
                <a:ea typeface="+mn-ea"/>
                <a:cs typeface="+mn-cs"/>
              </a:rPr>
              <a:t>，其实也叫做</a:t>
            </a:r>
            <a:r>
              <a:rPr lang="en-US" altLang="zh-CN" sz="1200" b="0" i="0" kern="1200" dirty="0">
                <a:solidFill>
                  <a:schemeClr val="tx1"/>
                </a:solidFill>
                <a:effectLst/>
                <a:latin typeface="+mn-lt"/>
                <a:ea typeface="+mn-ea"/>
                <a:cs typeface="+mn-cs"/>
              </a:rPr>
              <a:t>Learning to Learn</a:t>
            </a:r>
            <a:r>
              <a:rPr lang="zh-CN" altLang="en-US" sz="1200" b="0" i="0" kern="1200" dirty="0">
                <a:solidFill>
                  <a:schemeClr val="tx1"/>
                </a:solidFill>
                <a:effectLst/>
                <a:latin typeface="+mn-lt"/>
                <a:ea typeface="+mn-ea"/>
                <a:cs typeface="+mn-cs"/>
              </a:rPr>
              <a:t>，就是学会学习。那什么是学会学习呢？就是拥有学习的能力。可以通过训练出一个核心指导网络（也就是核心价值观），从而能够指导新任务的快速学习，具备非常大的潜力。</a:t>
            </a:r>
            <a:endParaRPr lang="en-US" altLang="zh-CN"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altLang="zh-CN" sz="1200" b="0" i="0" kern="1200" dirty="0">
                <a:solidFill>
                  <a:schemeClr val="tx1"/>
                </a:solidFill>
                <a:effectLst/>
                <a:latin typeface="+mn-lt"/>
                <a:ea typeface="+mn-ea"/>
                <a:cs typeface="+mn-cs"/>
              </a:rPr>
              <a:t>AI</a:t>
            </a:r>
            <a:r>
              <a:rPr lang="zh-CN" altLang="en-US" sz="1200" b="0" i="0" kern="1200" dirty="0">
                <a:solidFill>
                  <a:schemeClr val="tx1"/>
                </a:solidFill>
                <a:effectLst/>
                <a:latin typeface="+mn-lt"/>
                <a:ea typeface="+mn-ea"/>
                <a:cs typeface="+mn-cs"/>
              </a:rPr>
              <a:t>具备快速学习的能力将会是人工智能革命之革命。为什么这么说？深度学习是人工智能的革命，但是由于深度学习目前无法快速学习，使得深度学习的应用受到很大的局限。我们在现实生活中往往会遇到很多新的任务，现在的深度学习因为无法快速适应新的任务，就没办法来替代人类的工作。</a:t>
            </a:r>
            <a:endParaRPr lang="en-US" altLang="zh-CN" sz="1200" b="0" i="0" kern="1200" dirty="0">
              <a:solidFill>
                <a:schemeClr val="tx1"/>
              </a:solidFill>
              <a:effectLst/>
              <a:latin typeface="+mn-lt"/>
              <a:ea typeface="+mn-ea"/>
              <a:cs typeface="+mn-cs"/>
            </a:endParaRPr>
          </a:p>
          <a:p>
            <a:r>
              <a:rPr lang="en-US" altLang="zh-CN" dirty="0"/>
              <a:t>https://blog.csdn.net/langb2014/article/details/84953307</a:t>
            </a:r>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95</a:t>
            </a:fld>
            <a:endParaRPr lang="zh-CN" altLang="en-US"/>
          </a:p>
        </p:txBody>
      </p:sp>
    </p:spTree>
    <p:extLst>
      <p:ext uri="{BB962C8B-B14F-4D97-AF65-F5344CB8AC3E}">
        <p14:creationId xmlns:p14="http://schemas.microsoft.com/office/powerpoint/2010/main" val="40012531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 typeface="Arial" panose="020B0604020202020204" pitchFamily="34" charset="0"/>
              <a:buChar char="•"/>
            </a:pPr>
            <a:r>
              <a:rPr lang="en-US" altLang="zh-CN" dirty="0"/>
              <a:t>Zero-shot learning </a:t>
            </a:r>
            <a:r>
              <a:rPr lang="zh-CN" altLang="en-US" dirty="0"/>
              <a:t>指的是我们之前没有这个类别的训练样本。但是我们可以学习到一个映射</a:t>
            </a:r>
            <a:r>
              <a:rPr lang="en-US" altLang="zh-CN" dirty="0"/>
              <a:t>X-&gt;Y</a:t>
            </a:r>
            <a:r>
              <a:rPr lang="zh-CN" altLang="en-US" dirty="0"/>
              <a:t>。如果这个映射足够好的话，我们就可以处理没有看到的类了。 比如，我们在训练时没有看见过狮子的图像，但是我们可以用这个映射得到狮子的特征。一个好的狮子特征，可能就和猫，老虎等等比较接近，和汽车，飞机比较远离。感性认识的话，虽然我们不知道这东西叫狮子，但是我们可以说出他和谁谁谁像。（生物学家第一次看到鸭嘴兽的感觉。）</a:t>
            </a:r>
            <a:endParaRPr lang="en-US" altLang="zh-CN" dirty="0"/>
          </a:p>
          <a:p>
            <a:pPr marL="171450" indent="-171450">
              <a:buFont typeface="Arial" panose="020B0604020202020204" pitchFamily="34" charset="0"/>
              <a:buChar char="•"/>
            </a:pPr>
            <a:r>
              <a:rPr lang="en-US" altLang="zh-CN" sz="1200" b="0" i="0" kern="1200" dirty="0">
                <a:solidFill>
                  <a:schemeClr val="tx1"/>
                </a:solidFill>
                <a:effectLst/>
                <a:latin typeface="+mn-lt"/>
                <a:ea typeface="+mn-ea"/>
                <a:cs typeface="+mn-cs"/>
              </a:rPr>
              <a:t>One-shot learning </a:t>
            </a:r>
            <a:r>
              <a:rPr lang="zh-CN" altLang="en-US" sz="1200" b="0" i="0" kern="1200" dirty="0">
                <a:solidFill>
                  <a:schemeClr val="tx1"/>
                </a:solidFill>
                <a:effectLst/>
                <a:latin typeface="+mn-lt"/>
                <a:ea typeface="+mn-ea"/>
                <a:cs typeface="+mn-cs"/>
              </a:rPr>
              <a:t>指的是我们在训练样本很少，甚至只有一个的情况下，依旧能做预测。如何做到呢？可以在一个大数据集上学到</a:t>
            </a:r>
            <a:r>
              <a:rPr lang="en-US" altLang="zh-CN" sz="1200" b="0" i="0" kern="1200" dirty="0">
                <a:solidFill>
                  <a:schemeClr val="tx1"/>
                </a:solidFill>
                <a:effectLst/>
                <a:latin typeface="+mn-lt"/>
                <a:ea typeface="+mn-ea"/>
                <a:cs typeface="+mn-cs"/>
              </a:rPr>
              <a:t>general knowledge</a:t>
            </a:r>
            <a:r>
              <a:rPr lang="zh-CN" altLang="en-US" sz="1200" b="0" i="0" kern="1200" dirty="0">
                <a:solidFill>
                  <a:schemeClr val="tx1"/>
                </a:solidFill>
                <a:effectLst/>
                <a:latin typeface="+mn-lt"/>
                <a:ea typeface="+mn-ea"/>
                <a:cs typeface="+mn-cs"/>
              </a:rPr>
              <a:t>（具体的说，也可以是</a:t>
            </a:r>
            <a:r>
              <a:rPr lang="en-US" altLang="zh-CN" sz="1200" b="0" i="0" kern="1200" dirty="0">
                <a:solidFill>
                  <a:schemeClr val="tx1"/>
                </a:solidFill>
                <a:effectLst/>
                <a:latin typeface="+mn-lt"/>
                <a:ea typeface="+mn-ea"/>
                <a:cs typeface="+mn-cs"/>
              </a:rPr>
              <a:t>X-&gt;Y</a:t>
            </a:r>
            <a:r>
              <a:rPr lang="zh-CN" altLang="en-US" sz="1200" b="0" i="0" kern="1200" dirty="0">
                <a:solidFill>
                  <a:schemeClr val="tx1"/>
                </a:solidFill>
                <a:effectLst/>
                <a:latin typeface="+mn-lt"/>
                <a:ea typeface="+mn-ea"/>
                <a:cs typeface="+mn-cs"/>
              </a:rPr>
              <a:t>的映射），然后再到小数据上有技巧的</a:t>
            </a:r>
            <a:r>
              <a:rPr lang="en-US" altLang="zh-CN" sz="1200" b="0" i="0" kern="1200" dirty="0">
                <a:solidFill>
                  <a:schemeClr val="tx1"/>
                </a:solidFill>
                <a:effectLst/>
                <a:latin typeface="+mn-lt"/>
                <a:ea typeface="+mn-ea"/>
                <a:cs typeface="+mn-cs"/>
              </a:rPr>
              <a:t>update</a:t>
            </a:r>
            <a:r>
              <a:rPr lang="zh-CN" altLang="en-US" sz="1200" b="0" i="0" kern="1200" dirty="0">
                <a:solidFill>
                  <a:schemeClr val="tx1"/>
                </a:solidFill>
                <a:effectLst/>
                <a:latin typeface="+mn-lt"/>
                <a:ea typeface="+mn-ea"/>
                <a:cs typeface="+mn-cs"/>
              </a:rPr>
              <a:t>。其实</a:t>
            </a:r>
            <a:r>
              <a:rPr lang="en-US" altLang="zh-CN" sz="1200" b="0" i="0" kern="1200" dirty="0">
                <a:solidFill>
                  <a:schemeClr val="tx1"/>
                </a:solidFill>
                <a:effectLst/>
                <a:latin typeface="+mn-lt"/>
                <a:ea typeface="+mn-ea"/>
                <a:cs typeface="+mn-cs"/>
              </a:rPr>
              <a:t>Zero/One-shot learning</a:t>
            </a:r>
            <a:r>
              <a:rPr lang="zh-CN" altLang="en-US" sz="1200" b="0" i="0" kern="1200" dirty="0">
                <a:solidFill>
                  <a:schemeClr val="tx1"/>
                </a:solidFill>
                <a:effectLst/>
                <a:latin typeface="+mn-lt"/>
                <a:ea typeface="+mn-ea"/>
                <a:cs typeface="+mn-cs"/>
              </a:rPr>
              <a:t>都属于</a:t>
            </a:r>
            <a:r>
              <a:rPr lang="en-US" altLang="zh-CN" sz="1200" b="0" i="0" kern="1200" dirty="0">
                <a:solidFill>
                  <a:schemeClr val="tx1"/>
                </a:solidFill>
                <a:effectLst/>
                <a:latin typeface="+mn-lt"/>
                <a:ea typeface="+mn-ea"/>
                <a:cs typeface="+mn-cs"/>
              </a:rPr>
              <a:t>transfer learning</a:t>
            </a:r>
            <a:r>
              <a:rPr lang="zh-CN" altLang="en-US" sz="1200" b="0" i="0" kern="1200" dirty="0">
                <a:solidFill>
                  <a:schemeClr val="tx1"/>
                </a:solidFill>
                <a:effectLst/>
                <a:latin typeface="+mn-lt"/>
                <a:ea typeface="+mn-ea"/>
                <a:cs typeface="+mn-cs"/>
              </a:rPr>
              <a:t>，要点在于先学到好的</a:t>
            </a:r>
            <a:r>
              <a:rPr lang="en-US" altLang="zh-CN" sz="1200" b="0" i="0" kern="1200" dirty="0">
                <a:solidFill>
                  <a:schemeClr val="tx1"/>
                </a:solidFill>
                <a:effectLst/>
                <a:latin typeface="+mn-lt"/>
                <a:ea typeface="+mn-ea"/>
                <a:cs typeface="+mn-cs"/>
              </a:rPr>
              <a:t>X-&gt;Y</a:t>
            </a:r>
            <a:r>
              <a:rPr lang="zh-CN" altLang="en-US" sz="1200" b="0" i="0" kern="1200" dirty="0">
                <a:solidFill>
                  <a:schemeClr val="tx1"/>
                </a:solidFill>
                <a:effectLst/>
                <a:latin typeface="+mn-lt"/>
                <a:ea typeface="+mn-ea"/>
                <a:cs typeface="+mn-cs"/>
              </a:rPr>
              <a:t>的关系，希望能应用到其他问题上。</a:t>
            </a: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96</a:t>
            </a:fld>
            <a:endParaRPr lang="zh-CN" altLang="en-US"/>
          </a:p>
        </p:txBody>
      </p:sp>
    </p:spTree>
    <p:extLst>
      <p:ext uri="{BB962C8B-B14F-4D97-AF65-F5344CB8AC3E}">
        <p14:creationId xmlns:p14="http://schemas.microsoft.com/office/powerpoint/2010/main" val="39779009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Sparse</a:t>
            </a:r>
            <a:r>
              <a:rPr lang="en-US" altLang="zh-CN" baseline="0" dirty="0"/>
              <a:t> </a:t>
            </a:r>
            <a:r>
              <a:rPr lang="en-US" altLang="zh-CN" dirty="0"/>
              <a:t>Reward</a:t>
            </a:r>
            <a:r>
              <a:rPr lang="zh-CN" altLang="en-US" dirty="0"/>
              <a:t>稀疏奖励</a:t>
            </a:r>
            <a:r>
              <a:rPr lang="en-US" altLang="zh-CN" dirty="0"/>
              <a:t>,</a:t>
            </a:r>
            <a:r>
              <a:rPr lang="zh-CN" altLang="en-US" sz="1200" b="0" i="0" kern="1200" dirty="0">
                <a:solidFill>
                  <a:schemeClr val="tx1"/>
                </a:solidFill>
                <a:effectLst/>
                <a:latin typeface="+mn-lt"/>
                <a:ea typeface="+mn-ea"/>
                <a:cs typeface="+mn-cs"/>
              </a:rPr>
              <a:t>表示 </a:t>
            </a:r>
            <a:r>
              <a:rPr lang="en-US" altLang="zh-CN" sz="1200" b="0" i="0" kern="1200" dirty="0">
                <a:solidFill>
                  <a:schemeClr val="tx1"/>
                </a:solidFill>
                <a:effectLst/>
                <a:latin typeface="+mn-lt"/>
                <a:ea typeface="+mn-ea"/>
                <a:cs typeface="+mn-cs"/>
              </a:rPr>
              <a:t>agent </a:t>
            </a:r>
            <a:r>
              <a:rPr lang="zh-CN" altLang="en-US" sz="1200" b="0" i="0" kern="1200" dirty="0">
                <a:solidFill>
                  <a:schemeClr val="tx1"/>
                </a:solidFill>
                <a:effectLst/>
                <a:latin typeface="+mn-lt"/>
                <a:ea typeface="+mn-ea"/>
                <a:cs typeface="+mn-cs"/>
              </a:rPr>
              <a:t>采取某个动作后的即时奖励</a:t>
            </a:r>
            <a:endParaRPr lang="en-US" altLang="zh-CN"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zh-CN" altLang="en-US" sz="1200" b="0" i="0" kern="1200" dirty="0">
                <a:solidFill>
                  <a:schemeClr val="tx1"/>
                </a:solidFill>
                <a:effectLst/>
                <a:latin typeface="+mn-lt"/>
                <a:ea typeface="+mn-ea"/>
                <a:cs typeface="+mn-cs"/>
              </a:rPr>
              <a:t>机器学习可以分为三类，分别是 </a:t>
            </a:r>
            <a:r>
              <a:rPr lang="en-US" altLang="zh-CN" sz="1200" b="0" i="0" kern="1200" dirty="0">
                <a:solidFill>
                  <a:schemeClr val="tx1"/>
                </a:solidFill>
                <a:effectLst/>
                <a:latin typeface="+mn-lt"/>
                <a:ea typeface="+mn-ea"/>
                <a:cs typeface="+mn-cs"/>
              </a:rPr>
              <a:t>supervised learning</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unsupervised learning </a:t>
            </a:r>
            <a:r>
              <a:rPr lang="zh-CN" altLang="en-US" sz="1200" b="0" i="0" kern="1200" dirty="0">
                <a:solidFill>
                  <a:schemeClr val="tx1"/>
                </a:solidFill>
                <a:effectLst/>
                <a:latin typeface="+mn-lt"/>
                <a:ea typeface="+mn-ea"/>
                <a:cs typeface="+mn-cs"/>
              </a:rPr>
              <a:t>和</a:t>
            </a:r>
            <a:r>
              <a:rPr lang="en-US" altLang="zh-CN" sz="1200" b="0" i="0" kern="1200" dirty="0">
                <a:solidFill>
                  <a:schemeClr val="tx1"/>
                </a:solidFill>
                <a:effectLst/>
                <a:latin typeface="+mn-lt"/>
                <a:ea typeface="+mn-ea"/>
                <a:cs typeface="+mn-cs"/>
              </a:rPr>
              <a:t>reinforcement learning</a:t>
            </a:r>
            <a:r>
              <a:rPr lang="zh-CN" altLang="en-US" sz="1200" b="0" i="0" kern="1200" dirty="0">
                <a:solidFill>
                  <a:schemeClr val="tx1"/>
                </a:solidFill>
                <a:effectLst/>
                <a:latin typeface="+mn-lt"/>
                <a:ea typeface="+mn-ea"/>
                <a:cs typeface="+mn-cs"/>
              </a:rPr>
              <a:t>。而强化学习与其他机器学习不同之处为：没有教师信号，也没有</a:t>
            </a:r>
            <a:r>
              <a:rPr lang="en-US" altLang="zh-CN" sz="1200" b="0" i="0" kern="1200" dirty="0">
                <a:solidFill>
                  <a:schemeClr val="tx1"/>
                </a:solidFill>
                <a:effectLst/>
                <a:latin typeface="+mn-lt"/>
                <a:ea typeface="+mn-ea"/>
                <a:cs typeface="+mn-cs"/>
              </a:rPr>
              <a:t>label</a:t>
            </a:r>
            <a:r>
              <a:rPr lang="zh-CN" altLang="en-US" sz="1200" b="0" i="0" kern="1200" dirty="0">
                <a:solidFill>
                  <a:schemeClr val="tx1"/>
                </a:solidFill>
                <a:effectLst/>
                <a:latin typeface="+mn-lt"/>
                <a:ea typeface="+mn-ea"/>
                <a:cs typeface="+mn-cs"/>
              </a:rPr>
              <a:t>。只有</a:t>
            </a:r>
            <a:r>
              <a:rPr lang="en-US" altLang="zh-CN" sz="1200" b="0" i="0" kern="1200" dirty="0">
                <a:solidFill>
                  <a:schemeClr val="tx1"/>
                </a:solidFill>
                <a:effectLst/>
                <a:latin typeface="+mn-lt"/>
                <a:ea typeface="+mn-ea"/>
                <a:cs typeface="+mn-cs"/>
              </a:rPr>
              <a:t>reward</a:t>
            </a:r>
            <a:r>
              <a:rPr lang="zh-CN" altLang="en-US" sz="1200" b="0" i="0" kern="1200" dirty="0">
                <a:solidFill>
                  <a:schemeClr val="tx1"/>
                </a:solidFill>
                <a:effectLst/>
                <a:latin typeface="+mn-lt"/>
                <a:ea typeface="+mn-ea"/>
                <a:cs typeface="+mn-cs"/>
              </a:rPr>
              <a:t>，其实</a:t>
            </a:r>
            <a:r>
              <a:rPr lang="en-US" altLang="zh-CN" sz="1200" b="0" i="0" kern="1200" dirty="0">
                <a:solidFill>
                  <a:schemeClr val="tx1"/>
                </a:solidFill>
                <a:effectLst/>
                <a:latin typeface="+mn-lt"/>
                <a:ea typeface="+mn-ea"/>
                <a:cs typeface="+mn-cs"/>
              </a:rPr>
              <a:t>reward</a:t>
            </a:r>
            <a:r>
              <a:rPr lang="zh-CN" altLang="en-US" sz="1200" b="0" i="0" kern="1200" dirty="0">
                <a:solidFill>
                  <a:schemeClr val="tx1"/>
                </a:solidFill>
                <a:effectLst/>
                <a:latin typeface="+mn-lt"/>
                <a:ea typeface="+mn-ea"/>
                <a:cs typeface="+mn-cs"/>
              </a:rPr>
              <a:t>就相当于</a:t>
            </a:r>
            <a:r>
              <a:rPr lang="en-US" altLang="zh-CN" sz="1200" b="0" i="0" kern="1200" dirty="0">
                <a:solidFill>
                  <a:schemeClr val="tx1"/>
                </a:solidFill>
                <a:effectLst/>
                <a:latin typeface="+mn-lt"/>
                <a:ea typeface="+mn-ea"/>
                <a:cs typeface="+mn-cs"/>
              </a:rPr>
              <a:t>label</a:t>
            </a:r>
            <a:r>
              <a:rPr lang="zh-CN" altLang="en-US" sz="1200" b="0" i="0" kern="1200" dirty="0">
                <a:solidFill>
                  <a:schemeClr val="tx1"/>
                </a:solidFill>
                <a:effectLst/>
                <a:latin typeface="+mn-lt"/>
                <a:ea typeface="+mn-ea"/>
                <a:cs typeface="+mn-cs"/>
              </a:rPr>
              <a:t>。</a:t>
            </a:r>
          </a:p>
          <a:p>
            <a:pPr marL="228600" indent="-228600">
              <a:buAutoNum type="arabicPeriod"/>
            </a:pPr>
            <a:r>
              <a:rPr lang="zh-CN" altLang="en-US" sz="1200" b="0" i="0" kern="1200" dirty="0">
                <a:solidFill>
                  <a:schemeClr val="tx1"/>
                </a:solidFill>
                <a:effectLst/>
                <a:latin typeface="+mn-lt"/>
                <a:ea typeface="+mn-ea"/>
                <a:cs typeface="+mn-cs"/>
              </a:rPr>
              <a:t>反馈有延时，不是能立即返回。</a:t>
            </a:r>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相当于输入数据是序列数据。</a:t>
            </a:r>
            <a:r>
              <a:rPr lang="en-US" altLang="zh-CN" sz="1200" b="0" i="0" kern="1200" dirty="0">
                <a:solidFill>
                  <a:schemeClr val="tx1"/>
                </a:solidFill>
                <a:effectLst/>
                <a:latin typeface="+mn-lt"/>
                <a:ea typeface="+mn-ea"/>
                <a:cs typeface="+mn-cs"/>
              </a:rPr>
              <a:t>3.agent</a:t>
            </a:r>
            <a:r>
              <a:rPr lang="zh-CN" altLang="en-US" sz="1200" b="0" i="0" kern="1200" dirty="0">
                <a:solidFill>
                  <a:schemeClr val="tx1"/>
                </a:solidFill>
                <a:effectLst/>
                <a:latin typeface="+mn-lt"/>
                <a:ea typeface="+mn-ea"/>
                <a:cs typeface="+mn-cs"/>
              </a:rPr>
              <a:t>执行的动作会影响之后的数据。</a:t>
            </a:r>
            <a:endParaRPr lang="en-US" altLang="zh-CN"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zh-CN" altLang="en-US" sz="1200" b="0" i="0" kern="1200" dirty="0">
                <a:solidFill>
                  <a:schemeClr val="tx1"/>
                </a:solidFill>
                <a:effectLst/>
                <a:latin typeface="+mn-lt"/>
                <a:ea typeface="+mn-ea"/>
                <a:cs typeface="+mn-cs"/>
              </a:rPr>
              <a:t>强化学习解决的问题是，针对一个具体问题得到一个最优的</a:t>
            </a:r>
            <a:r>
              <a:rPr lang="en-US" altLang="zh-CN" sz="1200" b="0" i="0" kern="1200" dirty="0">
                <a:solidFill>
                  <a:schemeClr val="tx1"/>
                </a:solidFill>
                <a:effectLst/>
                <a:latin typeface="+mn-lt"/>
                <a:ea typeface="+mn-ea"/>
                <a:cs typeface="+mn-cs"/>
              </a:rPr>
              <a:t>policy</a:t>
            </a:r>
            <a:r>
              <a:rPr lang="zh-CN" altLang="en-US" sz="1200" b="0" i="0" kern="1200" dirty="0">
                <a:solidFill>
                  <a:schemeClr val="tx1"/>
                </a:solidFill>
                <a:effectLst/>
                <a:latin typeface="+mn-lt"/>
                <a:ea typeface="+mn-ea"/>
                <a:cs typeface="+mn-cs"/>
              </a:rPr>
              <a:t>，使得在该策略下获得的</a:t>
            </a:r>
            <a:r>
              <a:rPr lang="en-US" altLang="zh-CN" sz="1200" b="0" i="0" kern="1200" dirty="0">
                <a:solidFill>
                  <a:schemeClr val="tx1"/>
                </a:solidFill>
                <a:effectLst/>
                <a:latin typeface="+mn-lt"/>
                <a:ea typeface="+mn-ea"/>
                <a:cs typeface="+mn-cs"/>
              </a:rPr>
              <a:t>reward</a:t>
            </a:r>
            <a:r>
              <a:rPr lang="zh-CN" altLang="en-US" sz="1200" b="0" i="0" kern="1200" dirty="0">
                <a:solidFill>
                  <a:schemeClr val="tx1"/>
                </a:solidFill>
                <a:effectLst/>
                <a:latin typeface="+mn-lt"/>
                <a:ea typeface="+mn-ea"/>
                <a:cs typeface="+mn-cs"/>
              </a:rPr>
              <a:t>最大。所谓的</a:t>
            </a:r>
            <a:r>
              <a:rPr lang="en-US" altLang="zh-CN" sz="1200" b="0" i="0" kern="1200" dirty="0">
                <a:solidFill>
                  <a:schemeClr val="tx1"/>
                </a:solidFill>
                <a:effectLst/>
                <a:latin typeface="+mn-lt"/>
                <a:ea typeface="+mn-ea"/>
                <a:cs typeface="+mn-cs"/>
              </a:rPr>
              <a:t>policy</a:t>
            </a:r>
            <a:r>
              <a:rPr lang="zh-CN" altLang="en-US" sz="1200" b="0" i="0" kern="1200" dirty="0">
                <a:solidFill>
                  <a:schemeClr val="tx1"/>
                </a:solidFill>
                <a:effectLst/>
                <a:latin typeface="+mn-lt"/>
                <a:ea typeface="+mn-ea"/>
                <a:cs typeface="+mn-cs"/>
              </a:rPr>
              <a:t>其实就是一系列</a:t>
            </a:r>
            <a:r>
              <a:rPr lang="en-US" altLang="zh-CN" sz="1200" b="0" i="0" kern="1200" dirty="0">
                <a:solidFill>
                  <a:schemeClr val="tx1"/>
                </a:solidFill>
                <a:effectLst/>
                <a:latin typeface="+mn-lt"/>
                <a:ea typeface="+mn-ea"/>
                <a:cs typeface="+mn-cs"/>
              </a:rPr>
              <a:t>action</a:t>
            </a:r>
            <a:endParaRPr lang="zh-CN" alt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97</a:t>
            </a:fld>
            <a:endParaRPr lang="zh-CN" altLang="en-US"/>
          </a:p>
        </p:txBody>
      </p:sp>
    </p:spTree>
    <p:extLst>
      <p:ext uri="{BB962C8B-B14F-4D97-AF65-F5344CB8AC3E}">
        <p14:creationId xmlns:p14="http://schemas.microsoft.com/office/powerpoint/2010/main" val="4465159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200" b="0" i="0" kern="1200" dirty="0">
                <a:solidFill>
                  <a:schemeClr val="tx1"/>
                </a:solidFill>
                <a:effectLst/>
                <a:latin typeface="+mn-lt"/>
                <a:ea typeface="+mn-ea"/>
                <a:cs typeface="+mn-cs"/>
              </a:rPr>
              <a:t>https://blog.csdn.net/wzhrsh/article/details/90242907</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200" b="0" i="0" kern="1200" dirty="0">
                <a:solidFill>
                  <a:schemeClr val="tx1"/>
                </a:solidFill>
                <a:effectLst/>
                <a:latin typeface="+mn-lt"/>
                <a:ea typeface="+mn-ea"/>
                <a:cs typeface="+mn-cs"/>
              </a:rPr>
              <a:t>https://www.cnblogs.com/RB26DETT/p/14134825.html</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b="0" i="0" kern="1200" dirty="0">
                <a:solidFill>
                  <a:schemeClr val="tx1"/>
                </a:solidFill>
                <a:effectLst/>
                <a:latin typeface="+mn-lt"/>
                <a:ea typeface="+mn-ea"/>
                <a:cs typeface="+mn-cs"/>
              </a:rPr>
              <a:t>深度学习的实际应用往往受限于其存储、运算规模、硬件计算能力。神经网络的压缩不但具有必要性，也具有可能性。首先，尽管神经网络通常是深度越深，效果越好，但针对具体的应用场景和需求，适当深度和参数数目的网络即能够满足。盲目加深网络复杂度所带来的微弱性能提升在许多应用场合意义并不大。其次，神经网络常常存在过参数化的问题，网络神经元的功能具有较大的重复性，即使在网络性能敏感的场景，大部分网络也可以被“安全地”压缩而不影响其性能。</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dirty="0">
                <a:latin typeface="微軟正黑體" panose="020B0604030504040204" pitchFamily="34" charset="-120"/>
                <a:ea typeface="微軟正黑體" panose="020B0604030504040204" pitchFamily="34" charset="-120"/>
              </a:rPr>
              <a:t>方法一：剪枝</a:t>
            </a:r>
            <a:r>
              <a:rPr lang="en-US" altLang="zh-CN" dirty="0">
                <a:latin typeface="微軟正黑體" panose="020B0604030504040204" pitchFamily="34" charset="-120"/>
                <a:ea typeface="微軟正黑體" panose="020B0604030504040204" pitchFamily="34" charset="-120"/>
              </a:rPr>
              <a:t>Pruning--</a:t>
            </a:r>
            <a:r>
              <a:rPr lang="zh-TW" altLang="en-US" dirty="0">
                <a:latin typeface="微軟正黑體" panose="020B0604030504040204" pitchFamily="34" charset="-120"/>
                <a:ea typeface="微軟正黑體" panose="020B0604030504040204" pitchFamily="34" charset="-120"/>
              </a:rPr>
              <a:t>把大神經網路縮小</a:t>
            </a:r>
            <a:r>
              <a:rPr lang="zh-CN" altLang="en-US" dirty="0">
                <a:latin typeface="微軟正黑體" panose="020B0604030504040204" pitchFamily="34" charset="-120"/>
                <a:ea typeface="微軟正黑體" panose="020B0604030504040204" pitchFamily="34" charset="-120"/>
              </a:rPr>
              <a:t>，</a:t>
            </a:r>
            <a:r>
              <a:rPr lang="zh-TW" altLang="en-US" sz="1200" dirty="0">
                <a:latin typeface="微軟正黑體" panose="020B0604030504040204" pitchFamily="34" charset="-120"/>
                <a:ea typeface="微軟正黑體" panose="020B0604030504040204" pitchFamily="34" charset="-120"/>
              </a:rPr>
              <a:t>剪掉</a:t>
            </a:r>
            <a:r>
              <a:rPr lang="zh-CN" altLang="en-US" sz="1200" dirty="0">
                <a:latin typeface="微軟正黑體" panose="020B0604030504040204" pitchFamily="34" charset="-120"/>
                <a:ea typeface="微軟正黑體" panose="020B0604030504040204" pitchFamily="34" charset="-120"/>
              </a:rPr>
              <a:t>多余的参数</a:t>
            </a:r>
            <a:r>
              <a:rPr lang="en-US" altLang="zh-CN" sz="1200" dirty="0">
                <a:latin typeface="微軟正黑體" panose="020B0604030504040204" pitchFamily="34" charset="-120"/>
                <a:ea typeface="微軟正黑體" panose="020B0604030504040204" pitchFamily="34" charset="-120"/>
              </a:rPr>
              <a:t>,</a:t>
            </a:r>
            <a:r>
              <a:rPr lang="en-US" altLang="zh-CN" sz="1200" b="0" i="0" kern="1200" dirty="0">
                <a:solidFill>
                  <a:schemeClr val="tx1"/>
                </a:solidFill>
                <a:effectLst/>
                <a:latin typeface="+mn-lt"/>
                <a:ea typeface="+mn-ea"/>
                <a:cs typeface="+mn-cs"/>
              </a:rPr>
              <a:t> Prunes the network,</a:t>
            </a:r>
            <a:r>
              <a:rPr lang="en-US" altLang="zh-CN" sz="1200" b="0" i="0" kern="1200" baseline="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只保留一些重要的连接； </a:t>
            </a:r>
            <a:endParaRPr lang="en-US" altLang="zh-CN" sz="1200" dirty="0">
              <a:latin typeface="微軟正黑體" panose="020B0604030504040204" pitchFamily="34" charset="-120"/>
              <a:ea typeface="微軟正黑體" panose="020B0604030504040204" pitchFamily="34" charset="-12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dirty="0">
                <a:latin typeface="微軟正黑體" panose="020B0604030504040204" pitchFamily="34" charset="-120"/>
                <a:ea typeface="微軟正黑體" panose="020B0604030504040204" pitchFamily="34" charset="-120"/>
              </a:rPr>
              <a:t>方法二：量化</a:t>
            </a:r>
            <a:r>
              <a:rPr lang="en-US" altLang="zh-CN" sz="1200" dirty="0">
                <a:latin typeface="微軟正黑體" panose="020B0604030504040204" pitchFamily="34" charset="-120"/>
                <a:ea typeface="微軟正黑體" panose="020B0604030504040204" pitchFamily="34" charset="-120"/>
              </a:rPr>
              <a:t>,</a:t>
            </a:r>
            <a:r>
              <a:rPr lang="zh-CN" altLang="en-US" sz="1200" b="0" i="0" kern="1200" dirty="0">
                <a:solidFill>
                  <a:schemeClr val="tx1"/>
                </a:solidFill>
                <a:effectLst/>
                <a:latin typeface="+mn-lt"/>
                <a:ea typeface="+mn-ea"/>
                <a:cs typeface="+mn-cs"/>
              </a:rPr>
              <a:t>通常神经网络中的权值一般用单精度的浮点数表示，需要占用大量的存储空间。而用码书对权值进行量化可以共享权值，从而减轻存储负担。</a:t>
            </a:r>
            <a:r>
              <a:rPr lang="en-US" altLang="zh-CN" sz="1200" b="0" i="0" kern="1200" dirty="0">
                <a:solidFill>
                  <a:schemeClr val="tx1"/>
                </a:solidFill>
                <a:effectLst/>
                <a:latin typeface="+mn-lt"/>
                <a:ea typeface="+mn-ea"/>
                <a:cs typeface="+mn-cs"/>
              </a:rPr>
              <a:t>Quantize the weights,</a:t>
            </a:r>
            <a:r>
              <a:rPr lang="zh-CN" altLang="en-US" sz="1200" b="0" i="0" kern="1200" dirty="0">
                <a:solidFill>
                  <a:schemeClr val="tx1"/>
                </a:solidFill>
                <a:effectLst/>
                <a:latin typeface="+mn-lt"/>
                <a:ea typeface="+mn-ea"/>
                <a:cs typeface="+mn-cs"/>
              </a:rPr>
              <a:t>通过权值量化来共享一些</a:t>
            </a:r>
            <a:r>
              <a:rPr lang="en-US" altLang="zh-CN" sz="1200" b="0" i="0" kern="1200" dirty="0">
                <a:solidFill>
                  <a:schemeClr val="tx1"/>
                </a:solidFill>
                <a:effectLst/>
                <a:latin typeface="+mn-lt"/>
                <a:ea typeface="+mn-ea"/>
                <a:cs typeface="+mn-cs"/>
              </a:rPr>
              <a:t>weights</a:t>
            </a:r>
            <a:r>
              <a:rPr lang="zh-CN" altLang="en-US" sz="1200" b="0" i="0" kern="1200" dirty="0">
                <a:solidFill>
                  <a:schemeClr val="tx1"/>
                </a:solidFill>
                <a:effectLst/>
                <a:latin typeface="+mn-lt"/>
                <a:ea typeface="+mn-ea"/>
                <a:cs typeface="+mn-cs"/>
              </a:rPr>
              <a:t>；</a:t>
            </a:r>
            <a:endParaRPr lang="en-US" altLang="zh-TW" dirty="0">
              <a:latin typeface="微軟正黑體" panose="020B0604030504040204" pitchFamily="34" charset="-120"/>
              <a:ea typeface="微軟正黑體" panose="020B0604030504040204" pitchFamily="34" charset="-120"/>
            </a:endParaRP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98</a:t>
            </a:fld>
            <a:endParaRPr lang="zh-CN" altLang="en-US"/>
          </a:p>
        </p:txBody>
      </p:sp>
    </p:spTree>
    <p:extLst>
      <p:ext uri="{BB962C8B-B14F-4D97-AF65-F5344CB8AC3E}">
        <p14:creationId xmlns:p14="http://schemas.microsoft.com/office/powerpoint/2010/main" val="2121732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dirty="0"/>
              <a:t>训练数据和测试数据遵循相同的分布，所以，即使测试结果有误也发现不了。可能导致泛化能力较弱的问题。</a:t>
            </a:r>
            <a:r>
              <a:rPr lang="en-US" altLang="zh-TW" sz="1200" dirty="0"/>
              <a:t>How to do Unsupervised Domain Adaptation?</a:t>
            </a:r>
            <a:r>
              <a:rPr lang="en-US" altLang="zh-TW" dirty="0"/>
              <a:t> </a:t>
            </a:r>
            <a:r>
              <a:rPr lang="zh-TW" altLang="en-US" dirty="0"/>
              <a:t>http://proceedings.mlr.press/v37/ganin15.pdf</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TW" sz="1200" dirty="0"/>
              <a:t> </a:t>
            </a:r>
            <a:r>
              <a:rPr lang="zh-CN" altLang="en-US" sz="1200" dirty="0"/>
              <a:t>其实就是样本量的问题。</a:t>
            </a:r>
            <a:endParaRPr lang="en-US" altLang="zh-CN" dirty="0"/>
          </a:p>
          <a:p>
            <a:pPr marL="171450" indent="-171450">
              <a:buFont typeface="Arial" panose="020B0604020202020204" pitchFamily="34" charset="0"/>
              <a:buChar char="•"/>
            </a:pPr>
            <a:r>
              <a:rPr lang="zh-CN" altLang="en-US" dirty="0"/>
              <a:t>因为你的模型实际上是学习到了训练数据的分布，如果测试数据的分布跟训练数据不一致，那么模型就会跪。例如，假如你要判断一个人是男是女，训练数据里男人都是光头，女人都有辫子，得到一个模型。这个时候如果测试数据都是留着辫子的男人跟光头的女人，你的模型的预测结果就会跟实际情况完全相反。当然这是个极端的情况。</a:t>
            </a:r>
          </a:p>
          <a:p>
            <a:pPr marL="171450" indent="-171450">
              <a:buFont typeface="Arial" panose="020B0604020202020204" pitchFamily="34" charset="0"/>
              <a:buChar char="•"/>
            </a:pPr>
            <a:r>
              <a:rPr lang="zh-CN" altLang="en-US" dirty="0"/>
              <a:t>一般情况下我们希望训练测试数据分布是一致的，有一点差别是可以接受的，如果差别很大可能是抽样方法或者就是训练数据不足，如果是大规模数据量的情况，推荐可以读一下</a:t>
            </a:r>
            <a:r>
              <a:rPr lang="en-US" altLang="zh-CN" dirty="0"/>
              <a:t>The tradeoffs of large scale learning</a:t>
            </a:r>
            <a:r>
              <a:rPr lang="zh-CN" altLang="en-US" dirty="0"/>
              <a:t>这篇论文。</a:t>
            </a:r>
            <a:endParaRPr lang="en-US" altLang="zh-CN" dirty="0"/>
          </a:p>
          <a:p>
            <a:pPr marL="171450" indent="-171450">
              <a:buFont typeface="Arial" panose="020B0604020202020204" pitchFamily="34" charset="0"/>
              <a:buChar char="•"/>
            </a:pPr>
            <a:r>
              <a:rPr lang="zh-CN" altLang="en-US" b="1" dirty="0"/>
              <a:t>我们期望通过对训练集的学习得到泛化性能较好的模型</a:t>
            </a:r>
            <a:r>
              <a:rPr lang="zh-CN" altLang="en-US" dirty="0"/>
              <a:t>，然而，现实过程中我们不可能得到真正意义上的泛化性能（因为根据公式，那需要所有潜在的数据，当然这是不可能的），因为数据是有限的，所以作为妥协与折衷，我们本质上是用模型在测试集上的评价指标来近似衡量泛化误差，而且，同一批算法的不同评价指标之间也存在着复杂的关系，有可能正相关有可能负相关也有可能不太相关；</a:t>
            </a:r>
            <a:endParaRPr lang="en-US" altLang="zh-CN" dirty="0"/>
          </a:p>
          <a:p>
            <a:pPr marL="171450" indent="-171450">
              <a:buFont typeface="Arial" panose="020B0604020202020204" pitchFamily="34" charset="0"/>
              <a:buChar char="•"/>
            </a:pPr>
            <a:r>
              <a:rPr lang="zh-CN" altLang="en-US" sz="1200" b="0" i="0" kern="1200" dirty="0">
                <a:solidFill>
                  <a:schemeClr val="tx1"/>
                </a:solidFill>
                <a:effectLst/>
                <a:latin typeface="+mn-lt"/>
                <a:ea typeface="+mn-ea"/>
                <a:cs typeface="+mn-cs"/>
              </a:rPr>
              <a:t>就是假设训练集和测试集的每一个样本都是从某一个分布独立抽样得到的。机器学习算法一般都要先做这个假设。</a:t>
            </a:r>
            <a:r>
              <a:rPr lang="zh-CN" altLang="en-US" sz="1200" b="1" i="0" kern="1200" dirty="0">
                <a:solidFill>
                  <a:schemeClr val="tx1"/>
                </a:solidFill>
                <a:effectLst/>
                <a:latin typeface="+mn-lt"/>
                <a:ea typeface="+mn-ea"/>
                <a:cs typeface="+mn-cs"/>
              </a:rPr>
              <a:t>迁移学习</a:t>
            </a:r>
            <a:r>
              <a:rPr lang="zh-CN" altLang="en-US" sz="1200" b="0" i="0" kern="1200" dirty="0">
                <a:solidFill>
                  <a:schemeClr val="tx1"/>
                </a:solidFill>
                <a:effectLst/>
                <a:latin typeface="+mn-lt"/>
                <a:ea typeface="+mn-ea"/>
                <a:cs typeface="+mn-cs"/>
              </a:rPr>
              <a:t>对这个假设做了推广，就是测试集和训练集可以不同分布，但是有某种关联。</a:t>
            </a:r>
            <a:endParaRPr lang="zh-CN"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99</a:t>
            </a:fld>
            <a:endParaRPr lang="zh-CN" altLang="en-US"/>
          </a:p>
        </p:txBody>
      </p:sp>
    </p:spTree>
    <p:extLst>
      <p:ext uri="{BB962C8B-B14F-4D97-AF65-F5344CB8AC3E}">
        <p14:creationId xmlns:p14="http://schemas.microsoft.com/office/powerpoint/2010/main" val="4235675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TW" dirty="0"/>
              <a:t>A</a:t>
            </a:r>
            <a:r>
              <a:rPr lang="zh-TW" altLang="en-US" dirty="0"/>
              <a:t>nomaly </a:t>
            </a:r>
            <a:r>
              <a:rPr lang="en-US" altLang="zh-TW" dirty="0"/>
              <a:t>D</a:t>
            </a:r>
            <a:r>
              <a:rPr lang="zh-TW" altLang="en-US" dirty="0"/>
              <a:t>etection </a:t>
            </a:r>
            <a:r>
              <a:rPr lang="zh-CN" altLang="en-US" dirty="0"/>
              <a:t>异常检测</a:t>
            </a:r>
            <a:endParaRPr lang="en-US" altLang="zh-CN" dirty="0"/>
          </a:p>
          <a:p>
            <a:r>
              <a:rPr lang="en-US" altLang="zh-TW" dirty="0">
                <a:latin typeface="微軟正黑體" panose="020B0604030504040204" pitchFamily="34" charset="-120"/>
                <a:ea typeface="微軟正黑體" panose="020B0604030504040204" pitchFamily="34" charset="-120"/>
              </a:rPr>
              <a:t>Explainable AI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latin typeface="微軟正黑體" panose="020B0604030504040204" pitchFamily="34" charset="-120"/>
                <a:ea typeface="微軟正黑體" panose="020B0604030504040204" pitchFamily="34" charset="-120"/>
              </a:rPr>
              <a:t>Adversarial Attack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Life-long Learning (</a:t>
            </a:r>
            <a:r>
              <a:rPr lang="zh-TW" altLang="en-US" dirty="0">
                <a:latin typeface="微軟正黑體" panose="020B0604030504040204" pitchFamily="34" charset="-120"/>
                <a:ea typeface="微軟正黑體" panose="020B0604030504040204" pitchFamily="34" charset="-120"/>
              </a:rPr>
              <a:t>終身學習 </a:t>
            </a:r>
            <a:r>
              <a:rPr lang="en-US" altLang="zh-TW"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Meta-learning</a:t>
            </a:r>
            <a:r>
              <a:rPr lang="zh-TW" altLang="en-US" dirty="0"/>
              <a:t> </a:t>
            </a:r>
            <a:r>
              <a:rPr lang="en-US" altLang="zh-TW" dirty="0"/>
              <a:t>/</a:t>
            </a:r>
            <a:r>
              <a:rPr lang="zh-TW" altLang="en-US" dirty="0"/>
              <a:t> </a:t>
            </a:r>
            <a:r>
              <a:rPr lang="en-US" altLang="zh-TW" dirty="0"/>
              <a:t>Learn to learn (</a:t>
            </a:r>
            <a:r>
              <a:rPr lang="zh-TW" altLang="en-US" dirty="0"/>
              <a:t>學習如何學習</a:t>
            </a:r>
            <a:r>
              <a:rPr lang="en-US" altLang="zh-TW" dirty="0"/>
              <a:t>)</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latin typeface="微軟正黑體" panose="020B0604030504040204" pitchFamily="34" charset="-120"/>
                <a:ea typeface="微軟正黑體" panose="020B0604030504040204" pitchFamily="34" charset="-120"/>
              </a:rPr>
              <a:t>Network Compression</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神經網路壓縮 </a:t>
            </a:r>
            <a:r>
              <a:rPr lang="en-US" altLang="zh-TW" dirty="0">
                <a:latin typeface="微軟正黑體" panose="020B0604030504040204" pitchFamily="34" charset="-120"/>
                <a:ea typeface="微軟正黑體" panose="020B0604030504040204" pitchFamily="34" charset="-120"/>
              </a:rPr>
              <a:t>)</a:t>
            </a:r>
            <a:endParaRPr lang="en-US" altLang="zh-TW" dirty="0"/>
          </a:p>
          <a:p>
            <a:endParaRPr lang="zh-CN" altLang="en-US" dirty="0"/>
          </a:p>
          <a:p>
            <a:endParaRPr lang="en-US" altLang="zh-TW" dirty="0"/>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a:latin typeface="微軟正黑體" panose="020B0604030504040204" pitchFamily="34" charset="-120"/>
              <a:ea typeface="微軟正黑體" panose="020B0604030504040204" pitchFamily="34" charset="-120"/>
            </a:endParaRPr>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100</a:t>
            </a:fld>
            <a:endParaRPr lang="zh-CN" altLang="en-US"/>
          </a:p>
        </p:txBody>
      </p:sp>
    </p:spTree>
    <p:extLst>
      <p:ext uri="{BB962C8B-B14F-4D97-AF65-F5344CB8AC3E}">
        <p14:creationId xmlns:p14="http://schemas.microsoft.com/office/powerpoint/2010/main" val="2210062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84EBDA0D-C5D1-45CF-B90B-136FA426C9E8}" type="datetime1">
              <a:rPr lang="zh-CN" altLang="en-US" smtClean="0"/>
              <a:t>2023/9/10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73386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2651FB5-6EF8-4151-87CD-A98902C638C5}" type="datetime1">
              <a:rPr lang="zh-CN" altLang="en-US" smtClean="0"/>
              <a:t>2023/9/10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3895370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D5BEE505-189D-4CAC-B0E2-3B024125A913}" type="datetime1">
              <a:rPr lang="zh-CN" altLang="en-US" smtClean="0"/>
              <a:t>2023/9/10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547417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3E2CA53-BBC0-437F-B6AE-C98EBF1FBB8C}" type="datetime1">
              <a:rPr lang="zh-CN" altLang="en-US" smtClean="0"/>
              <a:t>2023/9/10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1419074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4CB19FB-1F93-43BE-8FC3-776F6F68DD67}" type="datetime1">
              <a:rPr lang="zh-CN" altLang="en-US" smtClean="0"/>
              <a:t>2023/9/10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1532878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CDD9F92-F7E9-464B-B015-7933072F66B0}" type="datetime1">
              <a:rPr lang="zh-CN" altLang="en-US" smtClean="0"/>
              <a:t>2023/9/10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3055669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940588-064E-4CF5-AD97-E794700D6FBE}" type="datetime1">
              <a:rPr lang="zh-CN" altLang="en-US" smtClean="0"/>
              <a:t>2023/9/10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4105456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F2159619-750C-4121-A31C-20029D33DCED}" type="datetime1">
              <a:rPr lang="zh-CN" altLang="en-US" smtClean="0"/>
              <a:t>2023/9/10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1445409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A8C8E02F-3A4F-4C15-AE03-61D251F9A4C3}" type="datetime1">
              <a:rPr lang="zh-CN" altLang="en-US" smtClean="0"/>
              <a:t>2023/9/10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1197344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825B1F-252D-4098-8B65-F7C9C7D6C4F6}" type="datetime1">
              <a:rPr lang="zh-CN" altLang="en-US" smtClean="0"/>
              <a:t>2023/9/10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3412806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6087988-1609-4C0A-BB0A-C8DBACA54990}" type="datetime1">
              <a:rPr lang="zh-CN" altLang="en-US" smtClean="0"/>
              <a:t>2023/9/10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2023496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C5F35F-0930-401F-B82E-46EA252D7DC5}" type="datetime1">
              <a:rPr lang="zh-CN" altLang="en-US" smtClean="0"/>
              <a:t>2023/9/10</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22AA65-96F9-424A-92A5-406D9AA4962E}" type="slidenum">
              <a:rPr lang="zh-CN" altLang="en-US" smtClean="0"/>
              <a:t>‹#›</a:t>
            </a:fld>
            <a:endParaRPr lang="zh-CN" altLang="en-US"/>
          </a:p>
        </p:txBody>
      </p:sp>
    </p:spTree>
    <p:extLst>
      <p:ext uri="{BB962C8B-B14F-4D97-AF65-F5344CB8AC3E}">
        <p14:creationId xmlns:p14="http://schemas.microsoft.com/office/powerpoint/2010/main" val="1762407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png"/><Relationship Id="rId7"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openmlsys.github.io/index.html" TargetMode="External"/><Relationship Id="rId5" Type="http://schemas.openxmlformats.org/officeDocument/2006/relationships/hyperlink" Target="https://open.163.com/newview/movie/free?pid=M6SGF6VB4&amp;mid=M6SGHFBMC" TargetMode="External"/><Relationship Id="rId10" Type="http://schemas.openxmlformats.org/officeDocument/2006/relationships/image" Target="../media/image6.png"/><Relationship Id="rId4" Type="http://schemas.microsoft.com/office/2007/relationships/hdphoto" Target="../media/hdphoto1.wdp"/><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s://www.zhihu.com/question/583632940"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3.gif"/></Relationships>
</file>

<file path=ppt/slides/_rels/slide29.xml.rels><?xml version="1.0" encoding="UTF-8" standalone="yes"?>
<Relationships xmlns="http://schemas.openxmlformats.org/package/2006/relationships"><Relationship Id="rId8" Type="http://schemas.openxmlformats.org/officeDocument/2006/relationships/image" Target="../media/image45.png"/><Relationship Id="rId3" Type="http://schemas.microsoft.com/office/2007/relationships/media" Target="../media/media2.mp4"/><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3.jpg"/><Relationship Id="rId5" Type="http://schemas.openxmlformats.org/officeDocument/2006/relationships/image" Target="../media/image62.jpeg"/><Relationship Id="rId4" Type="http://schemas.openxmlformats.org/officeDocument/2006/relationships/image" Target="../media/image61.jpeg"/></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8.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67.png"/><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8" Type="http://schemas.openxmlformats.org/officeDocument/2006/relationships/image" Target="../media/image70.wmf"/><Relationship Id="rId3" Type="http://schemas.openxmlformats.org/officeDocument/2006/relationships/oleObject" Target="../embeddings/oleObject1.bin"/><Relationship Id="rId7" Type="http://schemas.openxmlformats.org/officeDocument/2006/relationships/oleObject" Target="../embeddings/oleObject4.bin"/><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68.jpeg"/><Relationship Id="rId5" Type="http://schemas.openxmlformats.org/officeDocument/2006/relationships/oleObject" Target="../embeddings/oleObject2.bin"/><Relationship Id="rId10" Type="http://schemas.openxmlformats.org/officeDocument/2006/relationships/image" Target="../media/image72.jpeg"/><Relationship Id="rId4" Type="http://schemas.openxmlformats.org/officeDocument/2006/relationships/image" Target="../media/image69.wmf"/><Relationship Id="rId9" Type="http://schemas.openxmlformats.org/officeDocument/2006/relationships/image" Target="../media/image71.jpg"/></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76.wmf"/><Relationship Id="rId3" Type="http://schemas.openxmlformats.org/officeDocument/2006/relationships/oleObject" Target="../embeddings/oleObject5.bin"/><Relationship Id="rId7" Type="http://schemas.openxmlformats.org/officeDocument/2006/relationships/image" Target="../media/image66.png"/><Relationship Id="rId12" Type="http://schemas.openxmlformats.org/officeDocument/2006/relationships/oleObject" Target="../embeddings/oleObject9.bin"/><Relationship Id="rId2" Type="http://schemas.openxmlformats.org/officeDocument/2006/relationships/notesSlide" Target="../notesSlides/notesSlide31.xml"/><Relationship Id="rId16"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4.wmf"/><Relationship Id="rId11" Type="http://schemas.openxmlformats.org/officeDocument/2006/relationships/image" Target="../media/image75.wmf"/><Relationship Id="rId5" Type="http://schemas.openxmlformats.org/officeDocument/2006/relationships/oleObject" Target="../embeddings/oleObject6.bin"/><Relationship Id="rId15" Type="http://schemas.openxmlformats.org/officeDocument/2006/relationships/image" Target="../media/image77.wmf"/><Relationship Id="rId10" Type="http://schemas.openxmlformats.org/officeDocument/2006/relationships/oleObject" Target="../embeddings/oleObject8.bin"/><Relationship Id="rId4" Type="http://schemas.openxmlformats.org/officeDocument/2006/relationships/image" Target="../media/image73.wmf"/><Relationship Id="rId9" Type="http://schemas.openxmlformats.org/officeDocument/2006/relationships/image" Target="../media/image67.png"/><Relationship Id="rId14" Type="http://schemas.openxmlformats.org/officeDocument/2006/relationships/oleObject" Target="../embeddings/oleObject10.bin"/></Relationships>
</file>

<file path=ppt/slides/_rels/slide47.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78.png"/><Relationship Id="rId7" Type="http://schemas.openxmlformats.org/officeDocument/2006/relationships/image" Target="../media/image77.wm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oleObject" Target="../embeddings/oleObject12.bin"/><Relationship Id="rId11" Type="http://schemas.openxmlformats.org/officeDocument/2006/relationships/image" Target="../media/image67.png"/><Relationship Id="rId5" Type="http://schemas.openxmlformats.org/officeDocument/2006/relationships/image" Target="../media/image73.wmf"/><Relationship Id="rId10" Type="http://schemas.openxmlformats.org/officeDocument/2006/relationships/image" Target="../media/image66.png"/><Relationship Id="rId4" Type="http://schemas.openxmlformats.org/officeDocument/2006/relationships/oleObject" Target="../embeddings/oleObject11.bin"/><Relationship Id="rId9" Type="http://schemas.openxmlformats.org/officeDocument/2006/relationships/image" Target="../media/image65.png"/></Relationships>
</file>

<file path=ppt/slides/_rels/slide48.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oleObject" Target="../embeddings/oleObject16.bin"/><Relationship Id="rId3" Type="http://schemas.openxmlformats.org/officeDocument/2006/relationships/oleObject" Target="../embeddings/oleObject13.bin"/><Relationship Id="rId7" Type="http://schemas.openxmlformats.org/officeDocument/2006/relationships/image" Target="../media/image68.jpeg"/><Relationship Id="rId12" Type="http://schemas.openxmlformats.org/officeDocument/2006/relationships/image" Target="../media/image79.wm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77.wmf"/><Relationship Id="rId11" Type="http://schemas.openxmlformats.org/officeDocument/2006/relationships/oleObject" Target="../embeddings/oleObject15.bin"/><Relationship Id="rId5" Type="http://schemas.openxmlformats.org/officeDocument/2006/relationships/oleObject" Target="../embeddings/oleObject14.bin"/><Relationship Id="rId10" Type="http://schemas.openxmlformats.org/officeDocument/2006/relationships/image" Target="../media/image67.png"/><Relationship Id="rId4" Type="http://schemas.openxmlformats.org/officeDocument/2006/relationships/image" Target="../media/image73.wmf"/><Relationship Id="rId9" Type="http://schemas.openxmlformats.org/officeDocument/2006/relationships/image" Target="../media/image66.png"/><Relationship Id="rId14" Type="http://schemas.openxmlformats.org/officeDocument/2006/relationships/image" Target="../media/image80.wmf"/></Relationships>
</file>

<file path=ppt/slides/_rels/slide49.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84.png"/><Relationship Id="rId7" Type="http://schemas.openxmlformats.org/officeDocument/2006/relationships/image" Target="../media/image68.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85.png"/></Relationships>
</file>

<file path=ppt/slides/_rels/slide5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5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89.png"/></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94.wmf"/><Relationship Id="rId13" Type="http://schemas.openxmlformats.org/officeDocument/2006/relationships/oleObject" Target="../embeddings/oleObject22.bin"/><Relationship Id="rId18" Type="http://schemas.openxmlformats.org/officeDocument/2006/relationships/image" Target="../media/image99.wmf"/><Relationship Id="rId26" Type="http://schemas.openxmlformats.org/officeDocument/2006/relationships/image" Target="../media/image103.wmf"/><Relationship Id="rId3" Type="http://schemas.openxmlformats.org/officeDocument/2006/relationships/oleObject" Target="../embeddings/oleObject17.bin"/><Relationship Id="rId21" Type="http://schemas.openxmlformats.org/officeDocument/2006/relationships/oleObject" Target="../embeddings/oleObject26.bin"/><Relationship Id="rId7" Type="http://schemas.openxmlformats.org/officeDocument/2006/relationships/oleObject" Target="../embeddings/oleObject19.bin"/><Relationship Id="rId12" Type="http://schemas.openxmlformats.org/officeDocument/2006/relationships/image" Target="../media/image96.wmf"/><Relationship Id="rId17" Type="http://schemas.openxmlformats.org/officeDocument/2006/relationships/oleObject" Target="../embeddings/oleObject24.bin"/><Relationship Id="rId25" Type="http://schemas.openxmlformats.org/officeDocument/2006/relationships/oleObject" Target="../embeddings/oleObject28.bin"/><Relationship Id="rId2" Type="http://schemas.openxmlformats.org/officeDocument/2006/relationships/notesSlide" Target="../notesSlides/notesSlide46.xml"/><Relationship Id="rId16" Type="http://schemas.openxmlformats.org/officeDocument/2006/relationships/image" Target="../media/image98.wmf"/><Relationship Id="rId20" Type="http://schemas.openxmlformats.org/officeDocument/2006/relationships/image" Target="../media/image100.wmf"/><Relationship Id="rId1" Type="http://schemas.openxmlformats.org/officeDocument/2006/relationships/slideLayout" Target="../slideLayouts/slideLayout2.xml"/><Relationship Id="rId6" Type="http://schemas.openxmlformats.org/officeDocument/2006/relationships/image" Target="../media/image93.wmf"/><Relationship Id="rId11" Type="http://schemas.openxmlformats.org/officeDocument/2006/relationships/oleObject" Target="../embeddings/oleObject21.bin"/><Relationship Id="rId24" Type="http://schemas.openxmlformats.org/officeDocument/2006/relationships/image" Target="../media/image102.wmf"/><Relationship Id="rId5" Type="http://schemas.openxmlformats.org/officeDocument/2006/relationships/oleObject" Target="../embeddings/oleObject18.bin"/><Relationship Id="rId15" Type="http://schemas.openxmlformats.org/officeDocument/2006/relationships/oleObject" Target="../embeddings/oleObject23.bin"/><Relationship Id="rId23" Type="http://schemas.openxmlformats.org/officeDocument/2006/relationships/oleObject" Target="../embeddings/oleObject27.bin"/><Relationship Id="rId10" Type="http://schemas.openxmlformats.org/officeDocument/2006/relationships/image" Target="../media/image95.wmf"/><Relationship Id="rId19" Type="http://schemas.openxmlformats.org/officeDocument/2006/relationships/oleObject" Target="../embeddings/oleObject25.bin"/><Relationship Id="rId4" Type="http://schemas.openxmlformats.org/officeDocument/2006/relationships/image" Target="../media/image92.wmf"/><Relationship Id="rId9" Type="http://schemas.openxmlformats.org/officeDocument/2006/relationships/oleObject" Target="../embeddings/oleObject20.bin"/><Relationship Id="rId14" Type="http://schemas.openxmlformats.org/officeDocument/2006/relationships/image" Target="../media/image97.wmf"/><Relationship Id="rId22" Type="http://schemas.openxmlformats.org/officeDocument/2006/relationships/image" Target="../media/image101.wmf"/></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image" Target="../media/image107.wmf"/><Relationship Id="rId3" Type="http://schemas.openxmlformats.org/officeDocument/2006/relationships/oleObject" Target="../embeddings/oleObject29.bin"/><Relationship Id="rId7" Type="http://schemas.openxmlformats.org/officeDocument/2006/relationships/image" Target="../media/image104.png"/><Relationship Id="rId12" Type="http://schemas.openxmlformats.org/officeDocument/2006/relationships/oleObject" Target="../embeddings/oleObject33.bin"/><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02.wmf"/><Relationship Id="rId11" Type="http://schemas.openxmlformats.org/officeDocument/2006/relationships/image" Target="../media/image106.wmf"/><Relationship Id="rId5" Type="http://schemas.openxmlformats.org/officeDocument/2006/relationships/oleObject" Target="../embeddings/oleObject30.bin"/><Relationship Id="rId10" Type="http://schemas.openxmlformats.org/officeDocument/2006/relationships/oleObject" Target="../embeddings/oleObject32.bin"/><Relationship Id="rId4" Type="http://schemas.openxmlformats.org/officeDocument/2006/relationships/image" Target="../media/image100.wmf"/><Relationship Id="rId9" Type="http://schemas.openxmlformats.org/officeDocument/2006/relationships/image" Target="../media/image105.wmf"/></Relationships>
</file>

<file path=ppt/slides/_rels/slide63.xml.rels><?xml version="1.0" encoding="UTF-8" standalone="yes"?>
<Relationships xmlns="http://schemas.openxmlformats.org/package/2006/relationships"><Relationship Id="rId8" Type="http://schemas.openxmlformats.org/officeDocument/2006/relationships/image" Target="../media/image110.wmf"/><Relationship Id="rId3" Type="http://schemas.openxmlformats.org/officeDocument/2006/relationships/oleObject" Target="../embeddings/oleObject34.bin"/><Relationship Id="rId7" Type="http://schemas.openxmlformats.org/officeDocument/2006/relationships/oleObject" Target="../embeddings/oleObject36.bin"/><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09.wmf"/><Relationship Id="rId5" Type="http://schemas.openxmlformats.org/officeDocument/2006/relationships/oleObject" Target="../embeddings/oleObject35.bin"/><Relationship Id="rId4" Type="http://schemas.openxmlformats.org/officeDocument/2006/relationships/image" Target="../media/image108.wmf"/></Relationships>
</file>

<file path=ppt/slides/_rels/slide64.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image" Target="../media/image104.png"/><Relationship Id="rId7" Type="http://schemas.openxmlformats.org/officeDocument/2006/relationships/image" Target="../media/image106.wmf"/><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oleObject" Target="../embeddings/oleObject38.bin"/><Relationship Id="rId5" Type="http://schemas.openxmlformats.org/officeDocument/2006/relationships/image" Target="../media/image105.wmf"/><Relationship Id="rId4" Type="http://schemas.openxmlformats.org/officeDocument/2006/relationships/oleObject" Target="../embeddings/oleObject37.bin"/><Relationship Id="rId9" Type="http://schemas.openxmlformats.org/officeDocument/2006/relationships/image" Target="../media/image107.wmf"/></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6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image" Target="../media/image112.png"/><Relationship Id="rId7" Type="http://schemas.openxmlformats.org/officeDocument/2006/relationships/image" Target="../media/image109.wmf"/><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oleObject" Target="../embeddings/oleObject41.bin"/><Relationship Id="rId11" Type="http://schemas.openxmlformats.org/officeDocument/2006/relationships/oleObject" Target="../embeddings/oleObject44.bin"/><Relationship Id="rId5" Type="http://schemas.openxmlformats.org/officeDocument/2006/relationships/image" Target="../media/image108.w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113.wmf"/></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7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19.png"/></Relationships>
</file>

<file path=ppt/slides/_rels/slide72.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7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7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microsoft.com/office/2007/relationships/hdphoto" Target="../media/hdphoto2.wdp"/></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25.jpeg"/></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26.png"/></Relationships>
</file>

<file path=ppt/slides/_rels/slide7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6.png"/><Relationship Id="rId7" Type="http://schemas.openxmlformats.org/officeDocument/2006/relationships/image" Target="../media/image130.jpe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129.jpeg"/><Relationship Id="rId5" Type="http://schemas.openxmlformats.org/officeDocument/2006/relationships/image" Target="../media/image125.jpeg"/><Relationship Id="rId4" Type="http://schemas.openxmlformats.org/officeDocument/2006/relationships/image" Target="../media/image128.jpeg"/></Relationships>
</file>

<file path=ppt/slides/_rels/slide79.xml.rels><?xml version="1.0" encoding="UTF-8" standalone="yes"?>
<Relationships xmlns="http://schemas.openxmlformats.org/package/2006/relationships"><Relationship Id="rId8" Type="http://schemas.openxmlformats.org/officeDocument/2006/relationships/image" Target="../media/image134.jpeg"/><Relationship Id="rId3" Type="http://schemas.openxmlformats.org/officeDocument/2006/relationships/image" Target="../media/image66.png"/><Relationship Id="rId7" Type="http://schemas.openxmlformats.org/officeDocument/2006/relationships/image" Target="../media/image133.jpe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32.jpeg"/><Relationship Id="rId5" Type="http://schemas.openxmlformats.org/officeDocument/2006/relationships/image" Target="../media/image131.jpeg"/><Relationship Id="rId4" Type="http://schemas.openxmlformats.org/officeDocument/2006/relationships/image" Target="../media/image125.jpeg"/></Relationships>
</file>

<file path=ppt/slides/_rels/slide8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6.emf"/><Relationship Id="rId4" Type="http://schemas.openxmlformats.org/officeDocument/2006/relationships/image" Target="../media/image135.jpeg"/></Relationships>
</file>

<file path=ppt/slides/_rels/slide8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image" Target="../media/image139.jpeg"/></Relationships>
</file>

<file path=ppt/slides/_rels/slide82.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42.jpeg"/></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1120.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8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microsoft.com/office/2007/relationships/hdphoto" Target="../media/hdphoto1.wdp"/></Relationships>
</file>

<file path=ppt/slides/_rels/slide8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46.jpeg"/></Relationships>
</file>

<file path=ppt/slides/_rels/slide88.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45.png"/></Relationships>
</file>

<file path=ppt/slides/_rels/slide9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9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156.jpeg"/></Relationships>
</file>

<file path=ppt/slides/_rels/slide96.xml.rels><?xml version="1.0" encoding="UTF-8" standalone="yes"?>
<Relationships xmlns="http://schemas.openxmlformats.org/package/2006/relationships"><Relationship Id="rId3" Type="http://schemas.openxmlformats.org/officeDocument/2006/relationships/image" Target="../media/image157.jpeg"/><Relationship Id="rId7" Type="http://schemas.openxmlformats.org/officeDocument/2006/relationships/image" Target="../media/image160.jpe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159.jpeg"/><Relationship Id="rId4" Type="http://schemas.openxmlformats.org/officeDocument/2006/relationships/image" Target="../media/image158.png"/></Relationships>
</file>

<file path=ppt/slides/_rels/slide9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162.jpe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942286"/>
            <a:ext cx="9143999" cy="1817648"/>
          </a:xfrm>
        </p:spPr>
        <p:txBody>
          <a:bodyPr>
            <a:noAutofit/>
          </a:bodyPr>
          <a:lstStyle/>
          <a:p>
            <a:r>
              <a:rPr lang="zh-CN" altLang="en-US" b="1" dirty="0">
                <a:effectLst>
                  <a:outerShdw blurRad="38100" dist="38100" dir="2700000" algn="tl">
                    <a:srgbClr val="000000">
                      <a:alpha val="43137"/>
                    </a:srgbClr>
                  </a:outerShdw>
                </a:effectLst>
                <a:latin typeface="Arial Black" panose="020B0A04020102020204" pitchFamily="34" charset="0"/>
              </a:rPr>
              <a:t>智能软件综合研究</a:t>
            </a:r>
            <a:br>
              <a:rPr lang="en-US" altLang="zh-CN" b="1" dirty="0">
                <a:effectLst>
                  <a:outerShdw blurRad="38100" dist="38100" dir="2700000" algn="tl">
                    <a:srgbClr val="000000">
                      <a:alpha val="43137"/>
                    </a:srgbClr>
                  </a:outerShdw>
                </a:effectLst>
                <a:latin typeface="Arial Black" panose="020B0A04020102020204" pitchFamily="34" charset="0"/>
              </a:rPr>
            </a:br>
            <a:r>
              <a:rPr lang="en-US" altLang="zh-CN" sz="3600" b="1" dirty="0">
                <a:effectLst>
                  <a:outerShdw blurRad="38100" dist="38100" dir="2700000" algn="tl">
                    <a:srgbClr val="000000">
                      <a:alpha val="43137"/>
                    </a:srgbClr>
                  </a:outerShdw>
                </a:effectLst>
                <a:latin typeface="Arial Black" panose="020B0A04020102020204" pitchFamily="34" charset="0"/>
              </a:rPr>
              <a:t>Comprehensive Research on Intelligent Software</a:t>
            </a:r>
            <a:endParaRPr lang="zh-CN" altLang="en-US" sz="3600" b="1" dirty="0">
              <a:effectLst>
                <a:outerShdw blurRad="38100" dist="38100" dir="2700000" algn="tl">
                  <a:srgbClr val="000000">
                    <a:alpha val="43137"/>
                  </a:srgbClr>
                </a:outerShdw>
              </a:effectLst>
              <a:latin typeface="Arial Black" panose="020B0A04020102020204" pitchFamily="34" charset="0"/>
            </a:endParaRPr>
          </a:p>
        </p:txBody>
      </p:sp>
      <p:sp>
        <p:nvSpPr>
          <p:cNvPr id="3" name="副标题 2"/>
          <p:cNvSpPr>
            <a:spLocks noGrp="1"/>
          </p:cNvSpPr>
          <p:nvPr>
            <p:ph type="subTitle" idx="1"/>
          </p:nvPr>
        </p:nvSpPr>
        <p:spPr>
          <a:xfrm>
            <a:off x="1" y="4286251"/>
            <a:ext cx="9143999" cy="1041123"/>
          </a:xfrm>
          <a:solidFill>
            <a:schemeClr val="accent6">
              <a:lumMod val="75000"/>
            </a:schemeClr>
          </a:solidFill>
        </p:spPr>
        <p:txBody>
          <a:bodyPr>
            <a:normAutofit fontScale="32500" lnSpcReduction="20000"/>
          </a:bodyPr>
          <a:lstStyle/>
          <a:p>
            <a:endParaRPr lang="en-US" altLang="zh-CN" dirty="0">
              <a:solidFill>
                <a:schemeClr val="bg1"/>
              </a:solidFill>
              <a:latin typeface="Arial Black" panose="020B0A04020102020204" pitchFamily="34" charset="0"/>
            </a:endParaRPr>
          </a:p>
          <a:p>
            <a:r>
              <a:rPr lang="zh-CN" altLang="en-US" sz="4300" dirty="0">
                <a:solidFill>
                  <a:schemeClr val="bg1"/>
                </a:solidFill>
                <a:latin typeface="Arial Black" panose="020B0A04020102020204" pitchFamily="34" charset="0"/>
              </a:rPr>
              <a:t>马明泽    </a:t>
            </a:r>
            <a:endParaRPr lang="en-US" altLang="zh-CN" sz="4300" dirty="0">
              <a:solidFill>
                <a:schemeClr val="bg1"/>
              </a:solidFill>
              <a:latin typeface="Arial Black" panose="020B0A04020102020204" pitchFamily="34" charset="0"/>
            </a:endParaRPr>
          </a:p>
          <a:p>
            <a:r>
              <a:rPr lang="en-US" altLang="zh-CN" sz="4300" dirty="0">
                <a:solidFill>
                  <a:schemeClr val="bg1"/>
                </a:solidFill>
                <a:latin typeface="Arial Black" panose="020B0A04020102020204" pitchFamily="34" charset="0"/>
              </a:rPr>
              <a:t>mingze.ma@zstu.edu.cn</a:t>
            </a:r>
          </a:p>
          <a:p>
            <a:r>
              <a:rPr lang="en-US" altLang="zh-CN" sz="4300" dirty="0">
                <a:solidFill>
                  <a:schemeClr val="bg1"/>
                </a:solidFill>
                <a:latin typeface="Arial Black" panose="020B0A04020102020204" pitchFamily="34" charset="0"/>
              </a:rPr>
              <a:t>2023-2024-1  </a:t>
            </a:r>
          </a:p>
        </p:txBody>
      </p:sp>
      <p:sp>
        <p:nvSpPr>
          <p:cNvPr id="8" name="灯片编号占位符 7"/>
          <p:cNvSpPr>
            <a:spLocks noGrp="1"/>
          </p:cNvSpPr>
          <p:nvPr>
            <p:ph type="sldNum" sz="quarter" idx="12"/>
          </p:nvPr>
        </p:nvSpPr>
        <p:spPr/>
        <p:txBody>
          <a:bodyPr/>
          <a:lstStyle/>
          <a:p>
            <a:fld id="{B622AA65-96F9-424A-92A5-406D9AA4962E}" type="slidenum">
              <a:rPr lang="zh-CN" altLang="en-US" smtClean="0"/>
              <a:t>1</a:t>
            </a:fld>
            <a:endParaRPr lang="zh-CN" altLang="en-US" dirty="0"/>
          </a:p>
        </p:txBody>
      </p:sp>
      <p:pic>
        <p:nvPicPr>
          <p:cNvPr id="4" name="图片 3"/>
          <p:cNvPicPr>
            <a:picLocks/>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9328"/>
          <a:stretch/>
        </p:blipFill>
        <p:spPr>
          <a:xfrm>
            <a:off x="0" y="11151"/>
            <a:ext cx="4576970" cy="1407323"/>
          </a:xfrm>
          <a:prstGeom prst="rect">
            <a:avLst/>
          </a:prstGeom>
        </p:spPr>
      </p:pic>
      <p:sp>
        <p:nvSpPr>
          <p:cNvPr id="5" name="矩形 4"/>
          <p:cNvSpPr/>
          <p:nvPr/>
        </p:nvSpPr>
        <p:spPr>
          <a:xfrm>
            <a:off x="4576971" y="14278"/>
            <a:ext cx="4563000" cy="14067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等腰三角形 5"/>
          <p:cNvSpPr/>
          <p:nvPr/>
        </p:nvSpPr>
        <p:spPr>
          <a:xfrm rot="10800000">
            <a:off x="4427882" y="4286250"/>
            <a:ext cx="320536" cy="1938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169926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b="1" dirty="0">
                <a:latin typeface="Times New Roman" panose="02020603050405020304" pitchFamily="18" charset="0"/>
                <a:cs typeface="Times New Roman" panose="02020603050405020304" pitchFamily="18" charset="0"/>
              </a:rPr>
              <a:t>智能软件综合研究</a:t>
            </a:r>
          </a:p>
        </p:txBody>
      </p:sp>
      <p:sp>
        <p:nvSpPr>
          <p:cNvPr id="3" name="内容占位符 2"/>
          <p:cNvSpPr>
            <a:spLocks noGrp="1"/>
          </p:cNvSpPr>
          <p:nvPr>
            <p:ph idx="1"/>
          </p:nvPr>
        </p:nvSpPr>
        <p:spPr>
          <a:xfrm>
            <a:off x="232229" y="1107956"/>
            <a:ext cx="8650514" cy="5487662"/>
          </a:xfrm>
        </p:spPr>
        <p:txBody>
          <a:bodyPr>
            <a:normAutofit/>
          </a:bodyPr>
          <a:lstStyle/>
          <a:p>
            <a:r>
              <a:rPr lang="zh-CN" altLang="en-US" sz="2000" dirty="0">
                <a:latin typeface="Times New Roman" panose="02020603050405020304" pitchFamily="18" charset="0"/>
                <a:cs typeface="Times New Roman" panose="02020603050405020304" pitchFamily="18" charset="0"/>
              </a:rPr>
              <a:t>学时</a:t>
            </a:r>
            <a:r>
              <a:rPr lang="en-US" altLang="zh-CN" sz="2000" dirty="0">
                <a:latin typeface="Times New Roman" panose="02020603050405020304" pitchFamily="18" charset="0"/>
                <a:cs typeface="Times New Roman" panose="02020603050405020304" pitchFamily="18" charset="0"/>
              </a:rPr>
              <a:t>: 16</a:t>
            </a:r>
            <a:r>
              <a:rPr lang="zh-CN" altLang="en-US" sz="2000" dirty="0">
                <a:latin typeface="Times New Roman" panose="02020603050405020304" pitchFamily="18" charset="0"/>
                <a:cs typeface="Times New Roman" panose="02020603050405020304" pitchFamily="18" charset="0"/>
              </a:rPr>
              <a:t>课时</a:t>
            </a:r>
            <a:endParaRPr lang="en-US" altLang="zh-CN" sz="2000" dirty="0">
              <a:latin typeface="Times New Roman" panose="02020603050405020304" pitchFamily="18" charset="0"/>
              <a:cs typeface="Times New Roman" panose="02020603050405020304" pitchFamily="18" charset="0"/>
            </a:endParaRPr>
          </a:p>
          <a:p>
            <a:r>
              <a:rPr lang="zh-CN" altLang="en-US" sz="2000" dirty="0">
                <a:latin typeface="Times New Roman" panose="02020603050405020304" pitchFamily="18" charset="0"/>
                <a:cs typeface="Times New Roman" panose="02020603050405020304" pitchFamily="18" charset="0"/>
              </a:rPr>
              <a:t>学分：</a:t>
            </a:r>
            <a:r>
              <a:rPr lang="en-US" altLang="zh-CN" sz="2000" dirty="0">
                <a:latin typeface="Times New Roman" panose="02020603050405020304" pitchFamily="18" charset="0"/>
                <a:cs typeface="Times New Roman" panose="02020603050405020304" pitchFamily="18" charset="0"/>
              </a:rPr>
              <a:t>1</a:t>
            </a:r>
          </a:p>
          <a:p>
            <a:r>
              <a:rPr lang="zh-CN" altLang="en-US" sz="2000" dirty="0">
                <a:latin typeface="Times New Roman" panose="02020603050405020304" pitchFamily="18" charset="0"/>
                <a:cs typeface="Times New Roman" panose="02020603050405020304" pitchFamily="18" charset="0"/>
              </a:rPr>
              <a:t>考核</a:t>
            </a:r>
            <a:r>
              <a:rPr lang="en-US" altLang="zh-CN" sz="2000" dirty="0">
                <a:latin typeface="Times New Roman" panose="02020603050405020304" pitchFamily="18" charset="0"/>
                <a:cs typeface="Times New Roman" panose="02020603050405020304" pitchFamily="18" charset="0"/>
              </a:rPr>
              <a:t>:</a:t>
            </a:r>
          </a:p>
          <a:p>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a:p>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2</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5" name="表格 4"/>
          <p:cNvGraphicFramePr>
            <a:graphicFrameLocks noGrp="1"/>
          </p:cNvGraphicFramePr>
          <p:nvPr>
            <p:extLst>
              <p:ext uri="{D42A27DB-BD31-4B8C-83A1-F6EECF244321}">
                <p14:modId xmlns:p14="http://schemas.microsoft.com/office/powerpoint/2010/main" val="3317611466"/>
              </p:ext>
            </p:extLst>
          </p:nvPr>
        </p:nvGraphicFramePr>
        <p:xfrm>
          <a:off x="413657" y="2413179"/>
          <a:ext cx="8287658" cy="2301240"/>
        </p:xfrm>
        <a:graphic>
          <a:graphicData uri="http://schemas.openxmlformats.org/drawingml/2006/table">
            <a:tbl>
              <a:tblPr firstRow="1" bandRow="1">
                <a:tableStyleId>{5C22544A-7EE6-4342-B048-85BDC9FD1C3A}</a:tableStyleId>
              </a:tblPr>
              <a:tblGrid>
                <a:gridCol w="2733821">
                  <a:extLst>
                    <a:ext uri="{9D8B030D-6E8A-4147-A177-3AD203B41FA5}">
                      <a16:colId xmlns:a16="http://schemas.microsoft.com/office/drawing/2014/main" val="1378771054"/>
                    </a:ext>
                  </a:extLst>
                </a:gridCol>
                <a:gridCol w="3015277">
                  <a:extLst>
                    <a:ext uri="{9D8B030D-6E8A-4147-A177-3AD203B41FA5}">
                      <a16:colId xmlns:a16="http://schemas.microsoft.com/office/drawing/2014/main" val="931846182"/>
                    </a:ext>
                  </a:extLst>
                </a:gridCol>
                <a:gridCol w="2538560">
                  <a:extLst>
                    <a:ext uri="{9D8B030D-6E8A-4147-A177-3AD203B41FA5}">
                      <a16:colId xmlns:a16="http://schemas.microsoft.com/office/drawing/2014/main" val="2748577366"/>
                    </a:ext>
                  </a:extLst>
                </a:gridCol>
              </a:tblGrid>
              <a:tr h="370840">
                <a:tc>
                  <a:txBody>
                    <a:bodyPr/>
                    <a:lstStyle/>
                    <a:p>
                      <a:r>
                        <a:rPr lang="zh-CN" altLang="en-US" dirty="0"/>
                        <a:t>考核方式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t>考核要求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t>考核权重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1602662"/>
                  </a:ext>
                </a:extLst>
              </a:tr>
              <a:tr h="370840">
                <a:tc>
                  <a:txBody>
                    <a:bodyPr/>
                    <a:lstStyle/>
                    <a:p>
                      <a:r>
                        <a:rPr lang="zh-CN" altLang="en-US" dirty="0"/>
                        <a:t>课堂测试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t>到课率及测试成绩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CN" dirty="0"/>
                        <a:t>20%</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1677721"/>
                  </a:ext>
                </a:extLst>
              </a:tr>
              <a:tr h="370840">
                <a:tc>
                  <a:txBody>
                    <a:bodyPr/>
                    <a:lstStyle/>
                    <a:p>
                      <a:r>
                        <a:rPr lang="zh-CN" altLang="en-US" dirty="0"/>
                        <a:t>平时作业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t>设计作品、报告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CN" dirty="0"/>
                        <a:t>30%</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9509576"/>
                  </a:ext>
                </a:extLst>
              </a:tr>
              <a:tr h="370840">
                <a:tc>
                  <a:txBody>
                    <a:bodyPr/>
                    <a:lstStyle/>
                    <a:p>
                      <a:r>
                        <a:rPr lang="zh-CN" altLang="en-US" dirty="0"/>
                        <a:t>期末大作业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t>课堂展示</a:t>
                      </a:r>
                      <a:r>
                        <a:rPr lang="en-US" altLang="zh-CN" dirty="0"/>
                        <a:t>+</a:t>
                      </a:r>
                      <a:r>
                        <a:rPr lang="zh-CN" altLang="en-US" dirty="0"/>
                        <a:t>报告</a:t>
                      </a:r>
                      <a:endParaRPr lang="en-US" altLang="zh-CN" dirty="0"/>
                    </a:p>
                    <a:p>
                      <a:r>
                        <a:rPr lang="en-US" altLang="zh-CN" dirty="0"/>
                        <a:t>PPT</a:t>
                      </a:r>
                      <a:r>
                        <a:rPr lang="zh-CN" altLang="en-US" dirty="0"/>
                        <a:t>、</a:t>
                      </a:r>
                      <a:r>
                        <a:rPr lang="zh-CN" altLang="zh-CN" sz="1800" kern="1200" dirty="0">
                          <a:solidFill>
                            <a:schemeClr val="dk1"/>
                          </a:solidFill>
                          <a:effectLst/>
                          <a:latin typeface="+mn-lt"/>
                          <a:ea typeface="+mn-ea"/>
                          <a:cs typeface="+mn-cs"/>
                        </a:rPr>
                        <a:t>理论基础</a:t>
                      </a:r>
                      <a:r>
                        <a:rPr lang="zh-CN" altLang="en-US" sz="1800" kern="1200" dirty="0">
                          <a:solidFill>
                            <a:schemeClr val="dk1"/>
                          </a:solidFill>
                          <a:effectLst/>
                          <a:latin typeface="+mn-lt"/>
                          <a:ea typeface="+mn-ea"/>
                          <a:cs typeface="+mn-cs"/>
                        </a:rPr>
                        <a:t>、</a:t>
                      </a:r>
                      <a:r>
                        <a:rPr lang="zh-CN" altLang="zh-CN" sz="1800" kern="1200" dirty="0">
                          <a:solidFill>
                            <a:schemeClr val="dk1"/>
                          </a:solidFill>
                          <a:effectLst/>
                          <a:latin typeface="+mn-lt"/>
                          <a:ea typeface="+mn-ea"/>
                          <a:cs typeface="+mn-cs"/>
                        </a:rPr>
                        <a:t>选题及研究方法、分析总结与文档撰写</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CN" dirty="0"/>
                        <a:t>50%</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3007490"/>
                  </a:ext>
                </a:extLst>
              </a:tr>
            </a:tbl>
          </a:graphicData>
        </a:graphic>
      </p:graphicFrame>
    </p:spTree>
    <p:extLst>
      <p:ext uri="{BB962C8B-B14F-4D97-AF65-F5344CB8AC3E}">
        <p14:creationId xmlns:p14="http://schemas.microsoft.com/office/powerpoint/2010/main" val="3223191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b="1" dirty="0">
                <a:latin typeface="Times New Roman" panose="02020603050405020304" pitchFamily="18" charset="0"/>
                <a:cs typeface="Times New Roman" panose="02020603050405020304" pitchFamily="18" charset="0"/>
              </a:rPr>
              <a:t>智能软件综合研究实训</a:t>
            </a:r>
          </a:p>
        </p:txBody>
      </p:sp>
      <p:sp>
        <p:nvSpPr>
          <p:cNvPr id="3" name="内容占位符 2"/>
          <p:cNvSpPr>
            <a:spLocks noGrp="1"/>
          </p:cNvSpPr>
          <p:nvPr>
            <p:ph idx="1"/>
          </p:nvPr>
        </p:nvSpPr>
        <p:spPr>
          <a:xfrm>
            <a:off x="232229" y="1107956"/>
            <a:ext cx="8650514" cy="5487662"/>
          </a:xfrm>
        </p:spPr>
        <p:txBody>
          <a:bodyPr>
            <a:normAutofit/>
          </a:bodyPr>
          <a:lstStyle/>
          <a:p>
            <a:r>
              <a:rPr lang="zh-CN" altLang="en-US" sz="2000" dirty="0">
                <a:latin typeface="Times New Roman" panose="02020603050405020304" pitchFamily="18" charset="0"/>
                <a:cs typeface="Times New Roman" panose="02020603050405020304" pitchFamily="18" charset="0"/>
              </a:rPr>
              <a:t>学时</a:t>
            </a:r>
            <a:r>
              <a:rPr lang="en-US" altLang="zh-CN" sz="2000" dirty="0">
                <a:latin typeface="Times New Roman" panose="02020603050405020304" pitchFamily="18" charset="0"/>
                <a:cs typeface="Times New Roman" panose="02020603050405020304" pitchFamily="18" charset="0"/>
              </a:rPr>
              <a:t>: 60</a:t>
            </a:r>
            <a:r>
              <a:rPr lang="zh-CN" altLang="en-US" sz="2000" dirty="0">
                <a:latin typeface="Times New Roman" panose="02020603050405020304" pitchFamily="18" charset="0"/>
                <a:cs typeface="Times New Roman" panose="02020603050405020304" pitchFamily="18" charset="0"/>
              </a:rPr>
              <a:t>课时</a:t>
            </a:r>
            <a:endParaRPr lang="en-US" altLang="zh-CN" sz="2000" dirty="0">
              <a:latin typeface="Times New Roman" panose="02020603050405020304" pitchFamily="18" charset="0"/>
              <a:cs typeface="Times New Roman" panose="02020603050405020304" pitchFamily="18" charset="0"/>
            </a:endParaRPr>
          </a:p>
          <a:p>
            <a:r>
              <a:rPr lang="zh-CN" altLang="en-US" sz="2000" dirty="0">
                <a:latin typeface="Times New Roman" panose="02020603050405020304" pitchFamily="18" charset="0"/>
                <a:cs typeface="Times New Roman" panose="02020603050405020304" pitchFamily="18" charset="0"/>
              </a:rPr>
              <a:t>学分：</a:t>
            </a:r>
            <a:r>
              <a:rPr lang="en-US" altLang="zh-CN" sz="2000" dirty="0">
                <a:latin typeface="Times New Roman" panose="02020603050405020304" pitchFamily="18" charset="0"/>
                <a:cs typeface="Times New Roman" panose="02020603050405020304" pitchFamily="18" charset="0"/>
              </a:rPr>
              <a:t>3</a:t>
            </a:r>
          </a:p>
          <a:p>
            <a:r>
              <a:rPr lang="zh-CN" altLang="en-US" sz="2000" dirty="0">
                <a:latin typeface="Times New Roman" panose="02020603050405020304" pitchFamily="18" charset="0"/>
                <a:cs typeface="Times New Roman" panose="02020603050405020304" pitchFamily="18" charset="0"/>
              </a:rPr>
              <a:t>考核</a:t>
            </a:r>
            <a:r>
              <a:rPr lang="en-US" altLang="zh-CN" sz="2000" dirty="0">
                <a:latin typeface="Times New Roman" panose="02020603050405020304" pitchFamily="18" charset="0"/>
                <a:cs typeface="Times New Roman" panose="02020603050405020304" pitchFamily="18" charset="0"/>
              </a:rPr>
              <a:t>:</a:t>
            </a:r>
          </a:p>
          <a:p>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a:p>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3</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5" name="表格 4"/>
          <p:cNvGraphicFramePr>
            <a:graphicFrameLocks noGrp="1"/>
          </p:cNvGraphicFramePr>
          <p:nvPr>
            <p:extLst>
              <p:ext uri="{D42A27DB-BD31-4B8C-83A1-F6EECF244321}">
                <p14:modId xmlns:p14="http://schemas.microsoft.com/office/powerpoint/2010/main" val="755307549"/>
              </p:ext>
            </p:extLst>
          </p:nvPr>
        </p:nvGraphicFramePr>
        <p:xfrm>
          <a:off x="467926" y="2264347"/>
          <a:ext cx="8287659" cy="4119880"/>
        </p:xfrm>
        <a:graphic>
          <a:graphicData uri="http://schemas.openxmlformats.org/drawingml/2006/table">
            <a:tbl>
              <a:tblPr firstRow="1" bandRow="1">
                <a:tableStyleId>{5C22544A-7EE6-4342-B048-85BDC9FD1C3A}</a:tableStyleId>
              </a:tblPr>
              <a:tblGrid>
                <a:gridCol w="1366911">
                  <a:extLst>
                    <a:ext uri="{9D8B030D-6E8A-4147-A177-3AD203B41FA5}">
                      <a16:colId xmlns:a16="http://schemas.microsoft.com/office/drawing/2014/main" val="1378771054"/>
                    </a:ext>
                  </a:extLst>
                </a:gridCol>
                <a:gridCol w="1366911">
                  <a:extLst>
                    <a:ext uri="{9D8B030D-6E8A-4147-A177-3AD203B41FA5}">
                      <a16:colId xmlns:a16="http://schemas.microsoft.com/office/drawing/2014/main" val="1367640706"/>
                    </a:ext>
                  </a:extLst>
                </a:gridCol>
                <a:gridCol w="3015277">
                  <a:extLst>
                    <a:ext uri="{9D8B030D-6E8A-4147-A177-3AD203B41FA5}">
                      <a16:colId xmlns:a16="http://schemas.microsoft.com/office/drawing/2014/main" val="931846182"/>
                    </a:ext>
                  </a:extLst>
                </a:gridCol>
                <a:gridCol w="2538560">
                  <a:extLst>
                    <a:ext uri="{9D8B030D-6E8A-4147-A177-3AD203B41FA5}">
                      <a16:colId xmlns:a16="http://schemas.microsoft.com/office/drawing/2014/main" val="2748577366"/>
                    </a:ext>
                  </a:extLst>
                </a:gridCol>
              </a:tblGrid>
              <a:tr h="370840">
                <a:tc gridSpan="2">
                  <a:txBody>
                    <a:bodyPr/>
                    <a:lstStyle/>
                    <a:p>
                      <a:r>
                        <a:rPr lang="zh-CN" altLang="en-US" dirty="0"/>
                        <a:t>考核方式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tc>
                  <a:txBody>
                    <a:bodyPr/>
                    <a:lstStyle/>
                    <a:p>
                      <a:r>
                        <a:rPr lang="zh-CN" altLang="en-US" dirty="0"/>
                        <a:t>考核要求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t>考核权重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1602662"/>
                  </a:ext>
                </a:extLst>
              </a:tr>
              <a:tr h="370840">
                <a:tc gridSpan="2">
                  <a:txBody>
                    <a:bodyPr/>
                    <a:lstStyle/>
                    <a:p>
                      <a:r>
                        <a:rPr lang="zh-CN" altLang="en-US" dirty="0"/>
                        <a:t>实验一（单人）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tc>
                  <a:txBody>
                    <a:bodyPr/>
                    <a:lstStyle/>
                    <a:p>
                      <a:r>
                        <a:rPr lang="zh-CN" altLang="en-US" sz="1800" kern="1200" dirty="0">
                          <a:solidFill>
                            <a:schemeClr val="dk1"/>
                          </a:solidFill>
                          <a:effectLst/>
                          <a:latin typeface="+mn-lt"/>
                          <a:ea typeface="+mn-ea"/>
                          <a:cs typeface="+mn-cs"/>
                        </a:rPr>
                        <a:t>实验完成情况及报告书写质量</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CN" dirty="0"/>
                        <a:t>15%</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1677721"/>
                  </a:ext>
                </a:extLst>
              </a:tr>
              <a:tr h="370840">
                <a:tc gridSpan="2">
                  <a:txBody>
                    <a:bodyPr/>
                    <a:lstStyle/>
                    <a:p>
                      <a:r>
                        <a:rPr lang="zh-CN" altLang="zh-CN" sz="1800" kern="1200" dirty="0">
                          <a:solidFill>
                            <a:schemeClr val="dk1"/>
                          </a:solidFill>
                          <a:effectLst/>
                          <a:latin typeface="+mn-lt"/>
                          <a:ea typeface="+mn-ea"/>
                          <a:cs typeface="+mn-cs"/>
                        </a:rPr>
                        <a:t>实验</a:t>
                      </a:r>
                      <a:r>
                        <a:rPr lang="zh-CN" altLang="en-US" sz="1800" kern="1200" dirty="0">
                          <a:solidFill>
                            <a:schemeClr val="dk1"/>
                          </a:solidFill>
                          <a:effectLst/>
                          <a:latin typeface="+mn-lt"/>
                          <a:ea typeface="+mn-ea"/>
                          <a:cs typeface="+mn-cs"/>
                        </a:rPr>
                        <a:t>二</a:t>
                      </a:r>
                      <a:r>
                        <a:rPr lang="zh-CN" altLang="en-US" dirty="0"/>
                        <a:t>（单人）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tc>
                  <a:txBody>
                    <a:bodyPr/>
                    <a:lstStyle/>
                    <a:p>
                      <a:r>
                        <a:rPr lang="zh-CN" altLang="en-US" sz="1800" kern="1200" dirty="0">
                          <a:solidFill>
                            <a:schemeClr val="dk1"/>
                          </a:solidFill>
                          <a:effectLst/>
                          <a:latin typeface="+mn-lt"/>
                          <a:ea typeface="+mn-ea"/>
                          <a:cs typeface="+mn-cs"/>
                        </a:rPr>
                        <a:t>实验完成情况及报告书写质量</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CN" dirty="0"/>
                        <a:t>15%</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9509576"/>
                  </a:ext>
                </a:extLst>
              </a:tr>
              <a:tr h="304800">
                <a:tc rowSpan="3">
                  <a:txBody>
                    <a:bodyPr/>
                    <a:lstStyle/>
                    <a:p>
                      <a:r>
                        <a:rPr lang="zh-CN" altLang="zh-CN" sz="1800" kern="1200" dirty="0">
                          <a:solidFill>
                            <a:schemeClr val="dk1"/>
                          </a:solidFill>
                          <a:effectLst/>
                          <a:latin typeface="+mn-lt"/>
                          <a:ea typeface="+mn-ea"/>
                          <a:cs typeface="+mn-cs"/>
                        </a:rPr>
                        <a:t>实验</a:t>
                      </a:r>
                      <a:r>
                        <a:rPr lang="zh-CN" altLang="en-US" sz="1800" kern="1200" dirty="0">
                          <a:solidFill>
                            <a:schemeClr val="dk1"/>
                          </a:solidFill>
                          <a:effectLst/>
                          <a:latin typeface="+mn-lt"/>
                          <a:ea typeface="+mn-ea"/>
                          <a:cs typeface="+mn-cs"/>
                        </a:rPr>
                        <a:t>三</a:t>
                      </a:r>
                      <a:r>
                        <a:rPr lang="zh-CN" altLang="en-US" dirty="0"/>
                        <a:t>（组队）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zh-CN" sz="1800" kern="1200" dirty="0">
                          <a:solidFill>
                            <a:schemeClr val="dk1"/>
                          </a:solidFill>
                          <a:effectLst/>
                          <a:latin typeface="+mn-lt"/>
                          <a:ea typeface="+mn-ea"/>
                          <a:cs typeface="+mn-cs"/>
                        </a:rPr>
                        <a:t>设计报告</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zh-CN" sz="1800" kern="1200" dirty="0">
                          <a:solidFill>
                            <a:schemeClr val="dk1"/>
                          </a:solidFill>
                          <a:effectLst/>
                          <a:latin typeface="+mn-lt"/>
                          <a:ea typeface="+mn-ea"/>
                          <a:cs typeface="+mn-cs"/>
                        </a:rPr>
                        <a:t>根据报告撰写格式、问题分析及方案设计质量、内容完整性酌情给分。</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r>
                        <a:rPr lang="en-US" altLang="zh-CN" dirty="0"/>
                        <a:t>70%</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3007490"/>
                  </a:ext>
                </a:extLst>
              </a:tr>
              <a:tr h="304800">
                <a:tc vMerge="1">
                  <a:txBody>
                    <a:bodyPr/>
                    <a:lstStyle/>
                    <a:p>
                      <a:endParaRPr lang="zh-CN" altLang="en-US"/>
                    </a:p>
                  </a:txBody>
                  <a:tcPr/>
                </a:tc>
                <a:tc>
                  <a:txBody>
                    <a:bodyPr/>
                    <a:lstStyle/>
                    <a:p>
                      <a:r>
                        <a:rPr lang="zh-CN" altLang="zh-CN" sz="1800" kern="1200" dirty="0">
                          <a:solidFill>
                            <a:schemeClr val="dk1"/>
                          </a:solidFill>
                          <a:effectLst/>
                          <a:latin typeface="+mn-lt"/>
                          <a:ea typeface="+mn-ea"/>
                          <a:cs typeface="+mn-cs"/>
                        </a:rPr>
                        <a:t>答辩测试</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zh-CN" sz="1800" kern="1200" dirty="0">
                          <a:solidFill>
                            <a:schemeClr val="dk1"/>
                          </a:solidFill>
                          <a:effectLst/>
                          <a:latin typeface="+mn-lt"/>
                          <a:ea typeface="+mn-ea"/>
                          <a:cs typeface="+mn-cs"/>
                        </a:rPr>
                        <a:t>根据内容汇报、问题回答、团队表现情况酌情给分</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zh-CN" altLang="en-US"/>
                    </a:p>
                  </a:txBody>
                  <a:tcPr/>
                </a:tc>
                <a:extLst>
                  <a:ext uri="{0D108BD9-81ED-4DB2-BD59-A6C34878D82A}">
                    <a16:rowId xmlns:a16="http://schemas.microsoft.com/office/drawing/2014/main" val="2818833836"/>
                  </a:ext>
                </a:extLst>
              </a:tr>
              <a:tr h="304800">
                <a:tc vMerge="1">
                  <a:txBody>
                    <a:bodyPr/>
                    <a:lstStyle/>
                    <a:p>
                      <a:endParaRPr lang="zh-CN" altLang="en-US"/>
                    </a:p>
                  </a:txBody>
                  <a:tcPr/>
                </a:tc>
                <a:tc>
                  <a:txBody>
                    <a:bodyPr/>
                    <a:lstStyle/>
                    <a:p>
                      <a:r>
                        <a:rPr lang="zh-CN" altLang="zh-CN" sz="1800" kern="1200" dirty="0">
                          <a:solidFill>
                            <a:schemeClr val="dk1"/>
                          </a:solidFill>
                          <a:effectLst/>
                          <a:latin typeface="+mn-lt"/>
                          <a:ea typeface="+mn-ea"/>
                          <a:cs typeface="+mn-cs"/>
                        </a:rPr>
                        <a:t>项目成果</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zh-CN" sz="1800" kern="1200" dirty="0">
                          <a:solidFill>
                            <a:schemeClr val="dk1"/>
                          </a:solidFill>
                          <a:effectLst/>
                          <a:latin typeface="+mn-lt"/>
                          <a:ea typeface="+mn-ea"/>
                          <a:cs typeface="+mn-cs"/>
                        </a:rPr>
                        <a:t>根据项目演示效果、功能完整性、性能指标等情况酌情给分</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zh-CN" altLang="en-US"/>
                    </a:p>
                  </a:txBody>
                  <a:tcPr/>
                </a:tc>
                <a:extLst>
                  <a:ext uri="{0D108BD9-81ED-4DB2-BD59-A6C34878D82A}">
                    <a16:rowId xmlns:a16="http://schemas.microsoft.com/office/drawing/2014/main" val="1717714838"/>
                  </a:ext>
                </a:extLst>
              </a:tr>
            </a:tbl>
          </a:graphicData>
        </a:graphic>
      </p:graphicFrame>
    </p:spTree>
    <p:extLst>
      <p:ext uri="{BB962C8B-B14F-4D97-AF65-F5344CB8AC3E}">
        <p14:creationId xmlns:p14="http://schemas.microsoft.com/office/powerpoint/2010/main" val="1370712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b="1" dirty="0">
                <a:latin typeface="Times New Roman" panose="02020603050405020304" pitchFamily="18" charset="0"/>
                <a:cs typeface="Times New Roman" panose="02020603050405020304" pitchFamily="18" charset="0"/>
              </a:rPr>
              <a:t>智能软件综合研究</a:t>
            </a:r>
            <a:endParaRPr lang="zh-CN" altLang="en-US" sz="4000" dirty="0">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232229" y="1058284"/>
            <a:ext cx="8650514" cy="3333177"/>
          </a:xfrm>
        </p:spPr>
        <p:txBody>
          <a:bodyPr>
            <a:normAutofit lnSpcReduction="10000"/>
          </a:bodyPr>
          <a:lstStyle/>
          <a:p>
            <a:r>
              <a:rPr lang="zh-CN" altLang="en-US" sz="1800" dirty="0">
                <a:latin typeface="Times New Roman" panose="02020603050405020304" pitchFamily="18" charset="0"/>
                <a:cs typeface="Times New Roman" panose="02020603050405020304" pitchFamily="18" charset="0"/>
              </a:rPr>
              <a:t>参考书</a:t>
            </a:r>
            <a:r>
              <a:rPr lang="en-US" altLang="zh-CN" sz="1800" dirty="0">
                <a:latin typeface="Times New Roman" panose="02020603050405020304" pitchFamily="18" charset="0"/>
                <a:cs typeface="Times New Roman" panose="02020603050405020304" pitchFamily="18" charset="0"/>
              </a:rPr>
              <a:t>:</a:t>
            </a:r>
          </a:p>
          <a:p>
            <a:pPr marL="0" indent="0">
              <a:buNone/>
            </a:pPr>
            <a:r>
              <a:rPr lang="en-US" altLang="zh-CN" sz="1800" dirty="0">
                <a:latin typeface="Times New Roman" panose="02020603050405020304" pitchFamily="18" charset="0"/>
                <a:cs typeface="Times New Roman" panose="02020603050405020304" pitchFamily="18" charset="0"/>
              </a:rPr>
              <a:t>[1]</a:t>
            </a:r>
            <a:r>
              <a:rPr lang="zh-CN" altLang="en-US" sz="1800" dirty="0">
                <a:latin typeface="Times New Roman" panose="02020603050405020304" pitchFamily="18" charset="0"/>
                <a:cs typeface="Times New Roman" panose="02020603050405020304" pitchFamily="18" charset="0"/>
              </a:rPr>
              <a:t>周志华，</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机器学习</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，清华大学出版社，</a:t>
            </a:r>
            <a:r>
              <a:rPr lang="en-US" altLang="zh-CN" sz="1800" dirty="0">
                <a:latin typeface="Times New Roman" panose="02020603050405020304" pitchFamily="18" charset="0"/>
                <a:cs typeface="Times New Roman" panose="02020603050405020304" pitchFamily="18" charset="0"/>
              </a:rPr>
              <a:t>2016</a:t>
            </a:r>
            <a:r>
              <a:rPr lang="zh-CN" altLang="en-US" sz="1800" dirty="0">
                <a:latin typeface="Times New Roman" panose="02020603050405020304" pitchFamily="18" charset="0"/>
                <a:cs typeface="Times New Roman" panose="02020603050405020304" pitchFamily="18" charset="0"/>
              </a:rPr>
              <a:t>。</a:t>
            </a:r>
            <a:endParaRPr lang="en-US" altLang="zh-CN" sz="1800" dirty="0">
              <a:latin typeface="Times New Roman" panose="02020603050405020304" pitchFamily="18" charset="0"/>
              <a:cs typeface="Times New Roman" panose="02020603050405020304" pitchFamily="18" charset="0"/>
            </a:endParaRPr>
          </a:p>
          <a:p>
            <a:pPr marL="0" indent="0">
              <a:buNone/>
            </a:pPr>
            <a:r>
              <a:rPr lang="en-US" altLang="zh-CN" sz="1800" dirty="0">
                <a:latin typeface="Times New Roman" panose="02020603050405020304" pitchFamily="18" charset="0"/>
                <a:cs typeface="Times New Roman" panose="02020603050405020304" pitchFamily="18" charset="0"/>
              </a:rPr>
              <a:t>[2] </a:t>
            </a:r>
            <a:r>
              <a:rPr lang="zh-CN" altLang="en-US" sz="1800" dirty="0">
                <a:latin typeface="Times New Roman" panose="02020603050405020304" pitchFamily="18" charset="0"/>
                <a:cs typeface="Times New Roman" panose="02020603050405020304" pitchFamily="18" charset="0"/>
              </a:rPr>
              <a:t>吴恩达，</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机器学习</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斯坦福大学公开课。</a:t>
            </a:r>
            <a:r>
              <a:rPr lang="en-US" altLang="zh-CN" sz="1800" dirty="0">
                <a:latin typeface="Times New Roman" panose="02020603050405020304" pitchFamily="18" charset="0"/>
                <a:cs typeface="Times New Roman" panose="02020603050405020304" pitchFamily="18" charset="0"/>
                <a:hlinkClick r:id="rId5"/>
              </a:rPr>
              <a:t>https://open.163.com/newview/movie/free?pid=M6SGF6VB4&amp;mid=M6SGHFBMC</a:t>
            </a:r>
            <a:endParaRPr lang="en-US" altLang="zh-CN" sz="1800" dirty="0">
              <a:latin typeface="Times New Roman" panose="02020603050405020304" pitchFamily="18" charset="0"/>
              <a:cs typeface="Times New Roman" panose="02020603050405020304" pitchFamily="18" charset="0"/>
            </a:endParaRPr>
          </a:p>
          <a:p>
            <a:pPr marL="0" indent="0">
              <a:buNone/>
            </a:pPr>
            <a:r>
              <a:rPr lang="en-US" altLang="zh-CN" sz="1800" dirty="0">
                <a:latin typeface="Times New Roman" panose="02020603050405020304" pitchFamily="18" charset="0"/>
                <a:cs typeface="Times New Roman" panose="02020603050405020304" pitchFamily="18" charset="0"/>
              </a:rPr>
              <a:t>[3] </a:t>
            </a:r>
            <a:r>
              <a:rPr lang="zh-CN" altLang="en-US" sz="1800" dirty="0">
                <a:latin typeface="Times New Roman" panose="02020603050405020304" pitchFamily="18" charset="0"/>
                <a:cs typeface="Times New Roman" panose="02020603050405020304" pitchFamily="18" charset="0"/>
              </a:rPr>
              <a:t>雷明</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机器学习与应用</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，清华大学出版社，</a:t>
            </a:r>
            <a:r>
              <a:rPr lang="en-US" altLang="zh-CN" sz="1800" dirty="0">
                <a:latin typeface="Times New Roman" panose="02020603050405020304" pitchFamily="18" charset="0"/>
                <a:cs typeface="Times New Roman" panose="02020603050405020304" pitchFamily="18" charset="0"/>
              </a:rPr>
              <a:t>2018</a:t>
            </a:r>
            <a:r>
              <a:rPr lang="zh-CN" altLang="en-US" sz="1800" dirty="0">
                <a:latin typeface="Times New Roman" panose="02020603050405020304" pitchFamily="18" charset="0"/>
                <a:cs typeface="Times New Roman" panose="02020603050405020304" pitchFamily="18" charset="0"/>
              </a:rPr>
              <a:t>。</a:t>
            </a:r>
            <a:endParaRPr lang="en-US" altLang="zh-CN" sz="1800" dirty="0">
              <a:latin typeface="Times New Roman" panose="02020603050405020304" pitchFamily="18" charset="0"/>
              <a:cs typeface="Times New Roman" panose="02020603050405020304" pitchFamily="18" charset="0"/>
            </a:endParaRPr>
          </a:p>
          <a:p>
            <a:pPr marL="0" indent="0">
              <a:buNone/>
            </a:pPr>
            <a:r>
              <a:rPr lang="en-US" altLang="zh-CN" sz="1800" dirty="0">
                <a:latin typeface="Times New Roman" panose="02020603050405020304" pitchFamily="18" charset="0"/>
                <a:cs typeface="Times New Roman" panose="02020603050405020304" pitchFamily="18" charset="0"/>
              </a:rPr>
              <a:t>[4] </a:t>
            </a:r>
            <a:r>
              <a:rPr lang="zh-CN" altLang="en-US" sz="1800" dirty="0">
                <a:latin typeface="Times New Roman" panose="02020603050405020304" pitchFamily="18" charset="0"/>
                <a:cs typeface="Times New Roman" panose="02020603050405020304" pitchFamily="18" charset="0"/>
              </a:rPr>
              <a:t>麦络等，</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机器学习系统：设计和实现</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a:t>
            </a:r>
            <a:endParaRPr lang="en-US" altLang="zh-CN" sz="1800" dirty="0">
              <a:latin typeface="Times New Roman" panose="02020603050405020304" pitchFamily="18" charset="0"/>
              <a:cs typeface="Times New Roman" panose="02020603050405020304" pitchFamily="18" charset="0"/>
            </a:endParaRPr>
          </a:p>
          <a:p>
            <a:pPr marL="0" indent="0">
              <a:buNone/>
            </a:pPr>
            <a:r>
              <a:rPr lang="en-US" altLang="zh-CN" sz="1800" dirty="0">
                <a:latin typeface="Times New Roman" panose="02020603050405020304" pitchFamily="18" charset="0"/>
                <a:cs typeface="Times New Roman" panose="02020603050405020304" pitchFamily="18" charset="0"/>
                <a:hlinkClick r:id="rId6"/>
              </a:rPr>
              <a:t>https://openmlsys.github.io/index.html</a:t>
            </a:r>
            <a:endParaRPr lang="en-US" altLang="zh-CN" sz="1800" dirty="0">
              <a:latin typeface="Times New Roman" panose="02020603050405020304" pitchFamily="18" charset="0"/>
              <a:cs typeface="Times New Roman" panose="02020603050405020304" pitchFamily="18" charset="0"/>
            </a:endParaRPr>
          </a:p>
          <a:p>
            <a:pPr marL="0" indent="0">
              <a:buNone/>
            </a:pPr>
            <a:r>
              <a:rPr lang="en-US" altLang="zh-CN" sz="1800" dirty="0">
                <a:latin typeface="Times New Roman" panose="02020603050405020304" pitchFamily="18" charset="0"/>
                <a:cs typeface="Times New Roman" panose="02020603050405020304" pitchFamily="18" charset="0"/>
              </a:rPr>
              <a:t>[5] </a:t>
            </a:r>
            <a:r>
              <a:rPr lang="zh-CN" altLang="en-US" sz="1800" dirty="0">
                <a:latin typeface="Times New Roman" panose="02020603050405020304" pitchFamily="18" charset="0"/>
                <a:cs typeface="Times New Roman" panose="02020603050405020304" pitchFamily="18" charset="0"/>
              </a:rPr>
              <a:t>杰夫史密斯，</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机器学习系统</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，清华大学出版社，</a:t>
            </a:r>
            <a:r>
              <a:rPr lang="en-US" altLang="zh-CN" sz="1800" dirty="0">
                <a:latin typeface="Times New Roman" panose="02020603050405020304" pitchFamily="18" charset="0"/>
                <a:cs typeface="Times New Roman" panose="02020603050405020304" pitchFamily="18" charset="0"/>
              </a:rPr>
              <a:t>2019.</a:t>
            </a:r>
          </a:p>
          <a:p>
            <a:pPr marL="0" indent="0">
              <a:buNone/>
            </a:pPr>
            <a:r>
              <a:rPr lang="en-US" altLang="zh-CN" sz="1800" dirty="0">
                <a:latin typeface="Times New Roman" panose="02020603050405020304" pitchFamily="18" charset="0"/>
                <a:cs typeface="Times New Roman" panose="02020603050405020304" pitchFamily="18" charset="0"/>
              </a:rPr>
              <a:t>[6] </a:t>
            </a:r>
            <a:r>
              <a:rPr lang="zh-CN" altLang="en-US" sz="1800" dirty="0">
                <a:latin typeface="Times New Roman" panose="02020603050405020304" pitchFamily="18" charset="0"/>
                <a:cs typeface="Times New Roman" panose="02020603050405020304" pitchFamily="18" charset="0"/>
              </a:rPr>
              <a:t>赫德林</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德</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庞特维斯</a:t>
            </a:r>
            <a:r>
              <a:rPr lang="en-US" altLang="zh-CN" sz="1800" dirty="0">
                <a:latin typeface="Times New Roman" panose="02020603050405020304" pitchFamily="18" charset="0"/>
                <a:cs typeface="Times New Roman" panose="02020603050405020304" pitchFamily="18" charset="0"/>
              </a:rPr>
              <a:t>, 《AI</a:t>
            </a:r>
            <a:r>
              <a:rPr lang="zh-CN" altLang="en-US" sz="1800" dirty="0">
                <a:latin typeface="Times New Roman" panose="02020603050405020304" pitchFamily="18" charset="0"/>
                <a:cs typeface="Times New Roman" panose="02020603050405020304" pitchFamily="18" charset="0"/>
              </a:rPr>
              <a:t>速成课</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从</a:t>
            </a:r>
            <a:r>
              <a:rPr lang="en-US" altLang="zh-CN" sz="1800" dirty="0">
                <a:latin typeface="Times New Roman" panose="02020603050405020304" pitchFamily="18" charset="0"/>
                <a:cs typeface="Times New Roman" panose="02020603050405020304" pitchFamily="18" charset="0"/>
              </a:rPr>
              <a:t>AI</a:t>
            </a:r>
            <a:r>
              <a:rPr lang="zh-CN" altLang="en-US" sz="1800" dirty="0">
                <a:latin typeface="Times New Roman" panose="02020603050405020304" pitchFamily="18" charset="0"/>
                <a:cs typeface="Times New Roman" panose="02020603050405020304" pitchFamily="18" charset="0"/>
              </a:rPr>
              <a:t>编程到构建智能软件</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，机械工业出版社，</a:t>
            </a:r>
            <a:r>
              <a:rPr lang="en-US" altLang="zh-CN" sz="1800" dirty="0">
                <a:latin typeface="Times New Roman" panose="02020603050405020304" pitchFamily="18" charset="0"/>
                <a:cs typeface="Times New Roman" panose="02020603050405020304" pitchFamily="18" charset="0"/>
              </a:rPr>
              <a:t>2020</a:t>
            </a:r>
            <a:r>
              <a:rPr lang="zh-CN" altLang="en-US" sz="1800" dirty="0">
                <a:latin typeface="Times New Roman" panose="02020603050405020304" pitchFamily="18" charset="0"/>
                <a:cs typeface="Times New Roman" panose="02020603050405020304" pitchFamily="18" charset="0"/>
              </a:rPr>
              <a:t>。</a:t>
            </a:r>
            <a:endParaRPr lang="en-US" altLang="zh-CN" sz="1800"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4" name="图片 13"/>
          <p:cNvPicPr>
            <a:picLocks noChangeAspect="1"/>
          </p:cNvPicPr>
          <p:nvPr/>
        </p:nvPicPr>
        <p:blipFill rotWithShape="1">
          <a:blip r:embed="rId7" cstate="print">
            <a:extLst>
              <a:ext uri="{28A0092B-C50C-407E-A947-70E740481C1C}">
                <a14:useLocalDpi xmlns:a14="http://schemas.microsoft.com/office/drawing/2010/main" val="0"/>
              </a:ext>
            </a:extLst>
          </a:blip>
          <a:srcRect l="11952" t="11708" r="10162" b="10081"/>
          <a:stretch/>
        </p:blipFill>
        <p:spPr>
          <a:xfrm>
            <a:off x="116455" y="4445630"/>
            <a:ext cx="2373965" cy="2383871"/>
          </a:xfrm>
          <a:prstGeom prst="rect">
            <a:avLst/>
          </a:prstGeom>
        </p:spPr>
      </p:pic>
      <p:pic>
        <p:nvPicPr>
          <p:cNvPr id="31746" name="Picture 2" descr="机器学习与应用&#10;全面系统地讲述机器学习算法与理论，论证推导详细，深入浅出。并配以算法使用实验代码，知名库源代码分析，以及实际应用介绍"/>
          <p:cNvPicPr>
            <a:picLocks noChangeAspect="1" noChangeArrowheads="1"/>
          </p:cNvPicPr>
          <p:nvPr/>
        </p:nvPicPr>
        <p:blipFill rotWithShape="1">
          <a:blip r:embed="rId8">
            <a:extLst>
              <a:ext uri="{28A0092B-C50C-407E-A947-70E740481C1C}">
                <a14:useLocalDpi xmlns:a14="http://schemas.microsoft.com/office/drawing/2010/main" val="0"/>
              </a:ext>
            </a:extLst>
          </a:blip>
          <a:srcRect l="15638" t="2297" r="11956" b="9618"/>
          <a:stretch/>
        </p:blipFill>
        <p:spPr bwMode="auto">
          <a:xfrm>
            <a:off x="2301584" y="4412680"/>
            <a:ext cx="1931068" cy="234922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openmlsys.github.io/_images/logo.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12133" y="4443408"/>
            <a:ext cx="2287773" cy="2287773"/>
          </a:xfrm>
          <a:prstGeom prst="rect">
            <a:avLst/>
          </a:prstGeom>
          <a:solidFill>
            <a:schemeClr val="bg1"/>
          </a:solidFill>
        </p:spPr>
      </p:pic>
      <p:pic>
        <p:nvPicPr>
          <p:cNvPr id="5" name="图片 4"/>
          <p:cNvPicPr>
            <a:picLocks noChangeAspect="1"/>
          </p:cNvPicPr>
          <p:nvPr/>
        </p:nvPicPr>
        <p:blipFill>
          <a:blip r:embed="rId10"/>
          <a:stretch>
            <a:fillRect/>
          </a:stretch>
        </p:blipFill>
        <p:spPr>
          <a:xfrm>
            <a:off x="6707131" y="4328668"/>
            <a:ext cx="1916430" cy="2434590"/>
          </a:xfrm>
          <a:prstGeom prst="rect">
            <a:avLst/>
          </a:prstGeom>
        </p:spPr>
      </p:pic>
    </p:spTree>
    <p:extLst>
      <p:ext uri="{BB962C8B-B14F-4D97-AF65-F5344CB8AC3E}">
        <p14:creationId xmlns:p14="http://schemas.microsoft.com/office/powerpoint/2010/main" val="119786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b="1" dirty="0">
                <a:latin typeface="Times New Roman" panose="02020603050405020304" pitchFamily="18" charset="0"/>
                <a:cs typeface="Times New Roman" panose="02020603050405020304" pitchFamily="18" charset="0"/>
              </a:rPr>
              <a:t>智能软件综合研究</a:t>
            </a:r>
            <a:endParaRPr lang="zh-CN" altLang="en-US" sz="4000" dirty="0">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232229" y="1232452"/>
            <a:ext cx="8650514" cy="4257521"/>
          </a:xfrm>
        </p:spPr>
        <p:txBody>
          <a:bodyPr>
            <a:normAutofit/>
          </a:bodyPr>
          <a:lstStyle/>
          <a:p>
            <a:pPr marL="0" indent="0">
              <a:buNone/>
            </a:pPr>
            <a:r>
              <a:rPr lang="en-US" altLang="zh-CN" sz="2400" dirty="0">
                <a:latin typeface="Times New Roman" panose="02020603050405020304" pitchFamily="18" charset="0"/>
                <a:cs typeface="Times New Roman" panose="02020603050405020304" pitchFamily="18" charset="0"/>
              </a:rPr>
              <a:t>Literature Search</a:t>
            </a:r>
          </a:p>
          <a:p>
            <a:r>
              <a:rPr lang="en-US" altLang="zh-CN" sz="2400" dirty="0">
                <a:latin typeface="Times New Roman" panose="02020603050405020304" pitchFamily="18" charset="0"/>
                <a:cs typeface="Times New Roman" panose="02020603050405020304" pitchFamily="18" charset="0"/>
              </a:rPr>
              <a:t>Top Researcher, Conference, Journal in Pattern Recognition area……</a:t>
            </a:r>
          </a:p>
          <a:p>
            <a:r>
              <a:rPr lang="en-US" altLang="zh-CN" sz="2400" dirty="0">
                <a:latin typeface="Times New Roman" panose="02020603050405020304" pitchFamily="18" charset="0"/>
                <a:cs typeface="Times New Roman" panose="02020603050405020304" pitchFamily="18" charset="0"/>
              </a:rPr>
              <a:t>CCF recommended list for AI</a:t>
            </a:r>
          </a:p>
          <a:p>
            <a:pPr lvl="1">
              <a:buFont typeface="Wingdings" panose="05000000000000000000" pitchFamily="2" charset="2"/>
              <a:buChar char="Ø"/>
            </a:pPr>
            <a:r>
              <a:rPr lang="en-US" altLang="zh-CN" sz="1800" dirty="0">
                <a:latin typeface="Times New Roman" panose="02020603050405020304" pitchFamily="18" charset="0"/>
                <a:cs typeface="Times New Roman" panose="02020603050405020304" pitchFamily="18" charset="0"/>
              </a:rPr>
              <a:t>Journal: AI, TPAMI, IJCV, JMLR </a:t>
            </a:r>
            <a:r>
              <a:rPr lang="en-US" altLang="zh-CN" sz="1800" i="1" dirty="0">
                <a:latin typeface="Times New Roman" panose="02020603050405020304" pitchFamily="18" charset="0"/>
                <a:cs typeface="Times New Roman" panose="02020603050405020304" pitchFamily="18" charset="0"/>
              </a:rPr>
              <a:t>et al.</a:t>
            </a:r>
          </a:p>
          <a:p>
            <a:pPr lvl="1">
              <a:buFont typeface="Wingdings" panose="05000000000000000000" pitchFamily="2" charset="2"/>
              <a:buChar char="Ø"/>
            </a:pPr>
            <a:r>
              <a:rPr lang="en-US" altLang="zh-CN" sz="1800" dirty="0">
                <a:latin typeface="Times New Roman" panose="02020603050405020304" pitchFamily="18" charset="0"/>
                <a:cs typeface="Times New Roman" panose="02020603050405020304" pitchFamily="18" charset="0"/>
              </a:rPr>
              <a:t>Conference: AAAI, </a:t>
            </a:r>
            <a:r>
              <a:rPr lang="en-US" altLang="zh-CN" sz="1800" dirty="0" err="1">
                <a:latin typeface="Times New Roman" panose="02020603050405020304" pitchFamily="18" charset="0"/>
                <a:cs typeface="Times New Roman" panose="02020603050405020304" pitchFamily="18" charset="0"/>
              </a:rPr>
              <a:t>NeurIPS</a:t>
            </a:r>
            <a:r>
              <a:rPr lang="en-US" altLang="zh-CN" sz="1800" dirty="0">
                <a:latin typeface="Times New Roman" panose="02020603050405020304" pitchFamily="18" charset="0"/>
                <a:cs typeface="Times New Roman" panose="02020603050405020304" pitchFamily="18" charset="0"/>
              </a:rPr>
              <a:t>, CVPR, ICCV, ICML, IJCAI </a:t>
            </a:r>
            <a:r>
              <a:rPr lang="en-US" altLang="zh-CN" sz="1800" i="1" dirty="0">
                <a:latin typeface="Times New Roman" panose="02020603050405020304" pitchFamily="18" charset="0"/>
                <a:cs typeface="Times New Roman" panose="02020603050405020304" pitchFamily="18" charset="0"/>
              </a:rPr>
              <a:t>et al.</a:t>
            </a:r>
          </a:p>
          <a:p>
            <a:pPr marL="0" indent="0">
              <a:buNone/>
            </a:pPr>
            <a:endParaRPr lang="zh-CN" altLang="en-US" sz="2400"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3" name="图片 12"/>
          <p:cNvPicPr>
            <a:picLocks noChangeAspect="1"/>
          </p:cNvPicPr>
          <p:nvPr/>
        </p:nvPicPr>
        <p:blipFill>
          <a:blip r:embed="rId5"/>
          <a:stretch>
            <a:fillRect/>
          </a:stretch>
        </p:blipFill>
        <p:spPr>
          <a:xfrm>
            <a:off x="3891491" y="4930948"/>
            <a:ext cx="1874520" cy="792480"/>
          </a:xfrm>
          <a:prstGeom prst="rect">
            <a:avLst/>
          </a:prstGeom>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5693" y="5029374"/>
            <a:ext cx="1428750" cy="590550"/>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9058" y="4783794"/>
            <a:ext cx="2692913" cy="836678"/>
          </a:xfrm>
          <a:prstGeom prst="rect">
            <a:avLst/>
          </a:prstGeom>
        </p:spPr>
      </p:pic>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48554" y="3764137"/>
            <a:ext cx="3507581" cy="892969"/>
          </a:xfrm>
          <a:prstGeom prst="rect">
            <a:avLst/>
          </a:prstGeom>
          <a:solidFill>
            <a:schemeClr val="accent1">
              <a:lumMod val="50000"/>
            </a:schemeClr>
          </a:solidFill>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7867" y="3893783"/>
            <a:ext cx="3848100" cy="609600"/>
          </a:xfrm>
          <a:prstGeom prst="rect">
            <a:avLst/>
          </a:prstGeom>
        </p:spPr>
      </p:pic>
    </p:spTree>
    <p:extLst>
      <p:ext uri="{BB962C8B-B14F-4D97-AF65-F5344CB8AC3E}">
        <p14:creationId xmlns:p14="http://schemas.microsoft.com/office/powerpoint/2010/main" val="2354825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b="1" dirty="0">
                <a:latin typeface="Times New Roman" panose="02020603050405020304" pitchFamily="18" charset="0"/>
                <a:cs typeface="Times New Roman" panose="02020603050405020304" pitchFamily="18" charset="0"/>
              </a:rPr>
              <a:t>智能软件综合研究</a:t>
            </a:r>
            <a:endParaRPr lang="zh-CN" altLang="en-US" sz="4000" dirty="0">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232229" y="1232452"/>
            <a:ext cx="8650514" cy="4257521"/>
          </a:xfrm>
        </p:spPr>
        <p:txBody>
          <a:bodyPr>
            <a:normAutofit/>
          </a:bodyPr>
          <a:lstStyle/>
          <a:p>
            <a:r>
              <a:rPr lang="en-US" altLang="zh-CN" sz="2400" dirty="0">
                <a:latin typeface="Times New Roman" panose="02020603050405020304" pitchFamily="18" charset="0"/>
                <a:cs typeface="Times New Roman" panose="02020603050405020304" pitchFamily="18" charset="0"/>
              </a:rPr>
              <a:t>QQ</a:t>
            </a:r>
            <a:r>
              <a:rPr lang="zh-CN" altLang="en-US" sz="2400" dirty="0">
                <a:latin typeface="Times New Roman" panose="02020603050405020304" pitchFamily="18" charset="0"/>
                <a:cs typeface="Times New Roman" panose="02020603050405020304" pitchFamily="18" charset="0"/>
              </a:rPr>
              <a:t>群和超星学习通群</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文本框 4"/>
          <p:cNvSpPr txBox="1"/>
          <p:nvPr/>
        </p:nvSpPr>
        <p:spPr>
          <a:xfrm>
            <a:off x="1554053" y="1818202"/>
            <a:ext cx="1930082" cy="369332"/>
          </a:xfrm>
          <a:prstGeom prst="rect">
            <a:avLst/>
          </a:prstGeom>
          <a:noFill/>
        </p:spPr>
        <p:txBody>
          <a:bodyPr wrap="square" rtlCol="0">
            <a:spAutoFit/>
          </a:bodyPr>
          <a:lstStyle/>
          <a:p>
            <a:r>
              <a:rPr lang="zh-CN" altLang="en-US" b="1" dirty="0"/>
              <a:t>超星学习通班级</a:t>
            </a:r>
          </a:p>
        </p:txBody>
      </p:sp>
      <p:sp>
        <p:nvSpPr>
          <p:cNvPr id="11" name="文本框 10"/>
          <p:cNvSpPr txBox="1"/>
          <p:nvPr/>
        </p:nvSpPr>
        <p:spPr>
          <a:xfrm>
            <a:off x="6240967" y="1780480"/>
            <a:ext cx="1371599" cy="369332"/>
          </a:xfrm>
          <a:prstGeom prst="rect">
            <a:avLst/>
          </a:prstGeom>
          <a:noFill/>
        </p:spPr>
        <p:txBody>
          <a:bodyPr wrap="square" rtlCol="0">
            <a:spAutoFit/>
          </a:bodyPr>
          <a:lstStyle/>
          <a:p>
            <a:r>
              <a:rPr lang="en-US" altLang="zh-CN" b="1" dirty="0"/>
              <a:t>QQ</a:t>
            </a:r>
            <a:r>
              <a:rPr lang="zh-CN" altLang="en-US" b="1" dirty="0"/>
              <a:t>群</a:t>
            </a:r>
          </a:p>
        </p:txBody>
      </p:sp>
      <p:pic>
        <p:nvPicPr>
          <p:cNvPr id="12" name="图片 11">
            <a:extLst>
              <a:ext uri="{FF2B5EF4-FFF2-40B4-BE49-F238E27FC236}">
                <a16:creationId xmlns:a16="http://schemas.microsoft.com/office/drawing/2014/main" id="{91369542-CDFC-285D-F8FF-5A271CE278B0}"/>
              </a:ext>
            </a:extLst>
          </p:cNvPr>
          <p:cNvPicPr>
            <a:picLocks noChangeAspect="1"/>
          </p:cNvPicPr>
          <p:nvPr/>
        </p:nvPicPr>
        <p:blipFill>
          <a:blip r:embed="rId5"/>
          <a:stretch>
            <a:fillRect/>
          </a:stretch>
        </p:blipFill>
        <p:spPr>
          <a:xfrm>
            <a:off x="1007641" y="2187534"/>
            <a:ext cx="2958962" cy="3671573"/>
          </a:xfrm>
          <a:prstGeom prst="rect">
            <a:avLst/>
          </a:prstGeom>
        </p:spPr>
      </p:pic>
      <p:pic>
        <p:nvPicPr>
          <p:cNvPr id="15" name="图片 14">
            <a:extLst>
              <a:ext uri="{FF2B5EF4-FFF2-40B4-BE49-F238E27FC236}">
                <a16:creationId xmlns:a16="http://schemas.microsoft.com/office/drawing/2014/main" id="{61B7696C-8DF8-6B46-FEA9-C6B4E96732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1748" y="2224741"/>
            <a:ext cx="3461814" cy="3636066"/>
          </a:xfrm>
          <a:prstGeom prst="rect">
            <a:avLst/>
          </a:prstGeom>
        </p:spPr>
      </p:pic>
    </p:spTree>
    <p:extLst>
      <p:ext uri="{BB962C8B-B14F-4D97-AF65-F5344CB8AC3E}">
        <p14:creationId xmlns:p14="http://schemas.microsoft.com/office/powerpoint/2010/main" val="3814117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b="1" dirty="0">
                <a:latin typeface="Times New Roman" panose="02020603050405020304" pitchFamily="18" charset="0"/>
                <a:cs typeface="Times New Roman" panose="02020603050405020304" pitchFamily="18" charset="0"/>
              </a:rPr>
              <a:t>智能软件综合研究</a:t>
            </a:r>
          </a:p>
        </p:txBody>
      </p:sp>
      <p:sp>
        <p:nvSpPr>
          <p:cNvPr id="3" name="内容占位符 2"/>
          <p:cNvSpPr>
            <a:spLocks noGrp="1"/>
          </p:cNvSpPr>
          <p:nvPr>
            <p:ph idx="1"/>
          </p:nvPr>
        </p:nvSpPr>
        <p:spPr>
          <a:xfrm>
            <a:off x="232229" y="1107956"/>
            <a:ext cx="8650514" cy="5487662"/>
          </a:xfrm>
        </p:spPr>
        <p:txBody>
          <a:bodyPr>
            <a:normAutofit/>
          </a:bodyPr>
          <a:lstStyle/>
          <a:p>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a:p>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10" name="表格 9"/>
          <p:cNvGraphicFramePr>
            <a:graphicFrameLocks noGrp="1"/>
          </p:cNvGraphicFramePr>
          <p:nvPr>
            <p:extLst>
              <p:ext uri="{D42A27DB-BD31-4B8C-83A1-F6EECF244321}">
                <p14:modId xmlns:p14="http://schemas.microsoft.com/office/powerpoint/2010/main" val="1398964993"/>
              </p:ext>
            </p:extLst>
          </p:nvPr>
        </p:nvGraphicFramePr>
        <p:xfrm>
          <a:off x="1050012" y="2049949"/>
          <a:ext cx="6899174" cy="3337560"/>
        </p:xfrm>
        <a:graphic>
          <a:graphicData uri="http://schemas.openxmlformats.org/drawingml/2006/table">
            <a:tbl>
              <a:tblPr firstRow="1" bandRow="1">
                <a:tableStyleId>{5C22544A-7EE6-4342-B048-85BDC9FD1C3A}</a:tableStyleId>
              </a:tblPr>
              <a:tblGrid>
                <a:gridCol w="788751">
                  <a:extLst>
                    <a:ext uri="{9D8B030D-6E8A-4147-A177-3AD203B41FA5}">
                      <a16:colId xmlns:a16="http://schemas.microsoft.com/office/drawing/2014/main" val="1069744378"/>
                    </a:ext>
                  </a:extLst>
                </a:gridCol>
                <a:gridCol w="1532116">
                  <a:extLst>
                    <a:ext uri="{9D8B030D-6E8A-4147-A177-3AD203B41FA5}">
                      <a16:colId xmlns:a16="http://schemas.microsoft.com/office/drawing/2014/main" val="2385589353"/>
                    </a:ext>
                  </a:extLst>
                </a:gridCol>
                <a:gridCol w="2140099">
                  <a:extLst>
                    <a:ext uri="{9D8B030D-6E8A-4147-A177-3AD203B41FA5}">
                      <a16:colId xmlns:a16="http://schemas.microsoft.com/office/drawing/2014/main" val="2802898021"/>
                    </a:ext>
                  </a:extLst>
                </a:gridCol>
                <a:gridCol w="2438208">
                  <a:extLst>
                    <a:ext uri="{9D8B030D-6E8A-4147-A177-3AD203B41FA5}">
                      <a16:colId xmlns:a16="http://schemas.microsoft.com/office/drawing/2014/main" val="1120330186"/>
                    </a:ext>
                  </a:extLst>
                </a:gridCol>
              </a:tblGrid>
              <a:tr h="370840">
                <a:tc>
                  <a:txBody>
                    <a:bodyPr/>
                    <a:lstStyle/>
                    <a:p>
                      <a:r>
                        <a:rPr lang="zh-CN" altLang="en-US" dirty="0">
                          <a:solidFill>
                            <a:schemeClr val="tx1"/>
                          </a:solidFill>
                        </a:rPr>
                        <a:t>周次</a:t>
                      </a:r>
                    </a:p>
                  </a:txBody>
                  <a:tcPr/>
                </a:tc>
                <a:tc>
                  <a:txBody>
                    <a:bodyPr/>
                    <a:lstStyle/>
                    <a:p>
                      <a:r>
                        <a:rPr lang="zh-CN" altLang="en-US" dirty="0">
                          <a:solidFill>
                            <a:schemeClr val="tx1"/>
                          </a:solidFill>
                        </a:rPr>
                        <a:t>日期</a:t>
                      </a:r>
                    </a:p>
                  </a:txBody>
                  <a:tcPr/>
                </a:tc>
                <a:tc>
                  <a:txBody>
                    <a:bodyPr/>
                    <a:lstStyle/>
                    <a:p>
                      <a:r>
                        <a:rPr lang="zh-CN" altLang="en-US" dirty="0">
                          <a:solidFill>
                            <a:schemeClr val="tx1"/>
                          </a:solidFill>
                        </a:rPr>
                        <a:t>安排</a:t>
                      </a:r>
                    </a:p>
                  </a:txBody>
                  <a:tcPr/>
                </a:tc>
                <a:tc>
                  <a:txBody>
                    <a:bodyPr/>
                    <a:lstStyle/>
                    <a:p>
                      <a:r>
                        <a:rPr lang="zh-CN" altLang="en-US" dirty="0">
                          <a:solidFill>
                            <a:schemeClr val="tx1"/>
                          </a:solidFill>
                        </a:rPr>
                        <a:t>授课教师</a:t>
                      </a:r>
                    </a:p>
                  </a:txBody>
                  <a:tcPr/>
                </a:tc>
                <a:extLst>
                  <a:ext uri="{0D108BD9-81ED-4DB2-BD59-A6C34878D82A}">
                    <a16:rowId xmlns:a16="http://schemas.microsoft.com/office/drawing/2014/main" val="1334615549"/>
                  </a:ext>
                </a:extLst>
              </a:tr>
              <a:tr h="370840">
                <a:tc>
                  <a:txBody>
                    <a:bodyPr/>
                    <a:lstStyle/>
                    <a:p>
                      <a:r>
                        <a:rPr lang="en-US" altLang="zh-CN" dirty="0">
                          <a:solidFill>
                            <a:schemeClr val="tx1"/>
                          </a:solidFill>
                        </a:rPr>
                        <a:t>1</a:t>
                      </a:r>
                      <a:endParaRPr lang="zh-CN" altLang="en-US" dirty="0">
                        <a:solidFill>
                          <a:schemeClr val="tx1"/>
                        </a:solidFill>
                      </a:endParaRPr>
                    </a:p>
                  </a:txBody>
                  <a:tcPr/>
                </a:tc>
                <a:tc>
                  <a:txBody>
                    <a:bodyPr/>
                    <a:lstStyle/>
                    <a:p>
                      <a:r>
                        <a:rPr lang="en-US" altLang="zh-CN" dirty="0">
                          <a:solidFill>
                            <a:schemeClr val="tx1"/>
                          </a:solidFill>
                        </a:rPr>
                        <a:t>2023-09-11</a:t>
                      </a:r>
                      <a:endParaRPr lang="zh-CN" altLang="en-US" dirty="0">
                        <a:solidFill>
                          <a:schemeClr val="tx1"/>
                        </a:solidFill>
                      </a:endParaRPr>
                    </a:p>
                  </a:txBody>
                  <a:tcPr/>
                </a:tc>
                <a:tc>
                  <a:txBody>
                    <a:bodyPr/>
                    <a:lstStyle/>
                    <a:p>
                      <a:r>
                        <a:rPr lang="zh-CN" altLang="en-US" dirty="0">
                          <a:solidFill>
                            <a:schemeClr val="tx1"/>
                          </a:solidFill>
                        </a:rPr>
                        <a:t>绪论</a:t>
                      </a:r>
                    </a:p>
                  </a:txBody>
                  <a:tcPr/>
                </a:tc>
                <a:tc rowSpan="3">
                  <a:txBody>
                    <a:bodyPr/>
                    <a:lstStyle/>
                    <a:p>
                      <a:pPr algn="ctr"/>
                      <a:r>
                        <a:rPr lang="zh-CN" altLang="en-US" dirty="0">
                          <a:solidFill>
                            <a:schemeClr val="tx1"/>
                          </a:solidFill>
                        </a:rPr>
                        <a:t>马明泽</a:t>
                      </a:r>
                    </a:p>
                  </a:txBody>
                  <a:tcPr anchor="ctr"/>
                </a:tc>
                <a:extLst>
                  <a:ext uri="{0D108BD9-81ED-4DB2-BD59-A6C34878D82A}">
                    <a16:rowId xmlns:a16="http://schemas.microsoft.com/office/drawing/2014/main" val="336661697"/>
                  </a:ext>
                </a:extLst>
              </a:tr>
              <a:tr h="370840">
                <a:tc>
                  <a:txBody>
                    <a:bodyPr/>
                    <a:lstStyle/>
                    <a:p>
                      <a:r>
                        <a:rPr lang="en-US" altLang="zh-CN" dirty="0">
                          <a:solidFill>
                            <a:schemeClr val="tx1"/>
                          </a:solidFill>
                        </a:rPr>
                        <a:t>2</a:t>
                      </a:r>
                      <a:endParaRPr lang="zh-CN" altLang="en-US" dirty="0">
                        <a:solidFill>
                          <a:schemeClr val="tx1"/>
                        </a:solidFill>
                      </a:endParaRPr>
                    </a:p>
                  </a:txBody>
                  <a:tcPr/>
                </a:tc>
                <a:tc>
                  <a:txBody>
                    <a:bodyPr/>
                    <a:lstStyle/>
                    <a:p>
                      <a:r>
                        <a:rPr lang="en-US" altLang="zh-CN" dirty="0">
                          <a:solidFill>
                            <a:schemeClr val="tx1"/>
                          </a:solidFill>
                        </a:rPr>
                        <a:t>2023-09-18</a:t>
                      </a:r>
                      <a:endParaRPr lang="zh-CN" altLang="en-US" dirty="0">
                        <a:solidFill>
                          <a:schemeClr val="tx1"/>
                        </a:solidFill>
                      </a:endParaRPr>
                    </a:p>
                  </a:txBody>
                  <a:tcPr/>
                </a:tc>
                <a:tc>
                  <a:txBody>
                    <a:bodyPr/>
                    <a:lstStyle/>
                    <a:p>
                      <a:r>
                        <a:rPr lang="zh-CN" altLang="en-US" dirty="0">
                          <a:solidFill>
                            <a:schemeClr val="tx1"/>
                          </a:solidFill>
                        </a:rPr>
                        <a:t>机器学习框架</a:t>
                      </a:r>
                    </a:p>
                  </a:txBody>
                  <a:tcPr>
                    <a:solidFill>
                      <a:srgbClr val="D2DEEF"/>
                    </a:solidFill>
                  </a:tcPr>
                </a:tc>
                <a:tc vMerge="1">
                  <a:txBody>
                    <a:bodyPr/>
                    <a:lstStyle/>
                    <a:p>
                      <a:endParaRPr lang="zh-CN" altLang="en-US" dirty="0">
                        <a:solidFill>
                          <a:schemeClr val="tx1"/>
                        </a:solidFill>
                      </a:endParaRPr>
                    </a:p>
                  </a:txBody>
                  <a:tcPr>
                    <a:solidFill>
                      <a:srgbClr val="D2DEEF"/>
                    </a:solidFill>
                  </a:tcPr>
                </a:tc>
                <a:extLst>
                  <a:ext uri="{0D108BD9-81ED-4DB2-BD59-A6C34878D82A}">
                    <a16:rowId xmlns:a16="http://schemas.microsoft.com/office/drawing/2014/main" val="3991052610"/>
                  </a:ext>
                </a:extLst>
              </a:tr>
              <a:tr h="370840">
                <a:tc>
                  <a:txBody>
                    <a:bodyPr/>
                    <a:lstStyle/>
                    <a:p>
                      <a:r>
                        <a:rPr lang="en-US" altLang="zh-CN" dirty="0">
                          <a:solidFill>
                            <a:schemeClr val="tx1"/>
                          </a:solidFill>
                        </a:rPr>
                        <a:t>3</a:t>
                      </a:r>
                      <a:endParaRPr lang="zh-CN" altLang="en-US" dirty="0">
                        <a:solidFill>
                          <a:schemeClr val="tx1"/>
                        </a:solidFill>
                      </a:endParaRPr>
                    </a:p>
                  </a:txBody>
                  <a:tcPr/>
                </a:tc>
                <a:tc>
                  <a:txBody>
                    <a:bodyPr/>
                    <a:lstStyle/>
                    <a:p>
                      <a:r>
                        <a:rPr lang="en-US" altLang="zh-CN" dirty="0">
                          <a:solidFill>
                            <a:schemeClr val="tx1"/>
                          </a:solidFill>
                        </a:rPr>
                        <a:t>2023-09-25</a:t>
                      </a:r>
                      <a:endParaRPr lang="zh-CN" altLang="en-US" dirty="0">
                        <a:solidFill>
                          <a:schemeClr val="tx1"/>
                        </a:solidFill>
                      </a:endParaRPr>
                    </a:p>
                  </a:txBody>
                  <a:tcPr/>
                </a:tc>
                <a:tc>
                  <a:txBody>
                    <a:bodyPr/>
                    <a:lstStyle/>
                    <a:p>
                      <a:r>
                        <a:rPr lang="zh-CN" altLang="en-US" dirty="0">
                          <a:solidFill>
                            <a:schemeClr val="tx1"/>
                          </a:solidFill>
                        </a:rPr>
                        <a:t>智能软件开发</a:t>
                      </a:r>
                    </a:p>
                  </a:txBody>
                  <a:tcPr/>
                </a:tc>
                <a:tc vMerge="1">
                  <a:txBody>
                    <a:bodyPr/>
                    <a:lstStyle/>
                    <a:p>
                      <a:endParaRPr lang="zh-CN" altLang="en-US" dirty="0">
                        <a:solidFill>
                          <a:schemeClr val="tx1"/>
                        </a:solidFill>
                      </a:endParaRPr>
                    </a:p>
                  </a:txBody>
                  <a:tcPr/>
                </a:tc>
                <a:extLst>
                  <a:ext uri="{0D108BD9-81ED-4DB2-BD59-A6C34878D82A}">
                    <a16:rowId xmlns:a16="http://schemas.microsoft.com/office/drawing/2014/main" val="2412462091"/>
                  </a:ext>
                </a:extLst>
              </a:tr>
              <a:tr h="370840">
                <a:tc>
                  <a:txBody>
                    <a:bodyPr/>
                    <a:lstStyle/>
                    <a:p>
                      <a:r>
                        <a:rPr lang="en-US" altLang="zh-CN" dirty="0">
                          <a:solidFill>
                            <a:schemeClr val="tx1"/>
                          </a:solidFill>
                        </a:rPr>
                        <a:t>4</a:t>
                      </a:r>
                      <a:endParaRPr lang="zh-CN" altLang="en-US" dirty="0">
                        <a:solidFill>
                          <a:schemeClr val="tx1"/>
                        </a:solidFill>
                      </a:endParaRPr>
                    </a:p>
                  </a:txBody>
                  <a:tcPr>
                    <a:solidFill>
                      <a:srgbClr val="FFC000"/>
                    </a:solidFill>
                  </a:tcPr>
                </a:tc>
                <a:tc>
                  <a:txBody>
                    <a:bodyPr/>
                    <a:lstStyle/>
                    <a:p>
                      <a:r>
                        <a:rPr lang="en-US" altLang="zh-CN" dirty="0">
                          <a:solidFill>
                            <a:schemeClr val="tx1"/>
                          </a:solidFill>
                        </a:rPr>
                        <a:t>2023-10-02</a:t>
                      </a:r>
                      <a:endParaRPr lang="zh-CN" altLang="en-US" dirty="0">
                        <a:solidFill>
                          <a:schemeClr val="tx1"/>
                        </a:solidFill>
                      </a:endParaRPr>
                    </a:p>
                  </a:txBody>
                  <a:tcPr>
                    <a:solidFill>
                      <a:srgbClr val="FFC000"/>
                    </a:solidFill>
                  </a:tcPr>
                </a:tc>
                <a:tc>
                  <a:txBody>
                    <a:bodyPr/>
                    <a:lstStyle/>
                    <a:p>
                      <a:r>
                        <a:rPr lang="zh-CN" altLang="en-US" dirty="0">
                          <a:solidFill>
                            <a:schemeClr val="tx1"/>
                          </a:solidFill>
                        </a:rPr>
                        <a:t>国庆节</a:t>
                      </a:r>
                    </a:p>
                  </a:txBody>
                  <a:tcPr>
                    <a:solidFill>
                      <a:srgbClr val="FFC000"/>
                    </a:solidFill>
                  </a:tcPr>
                </a:tc>
                <a:tc>
                  <a:txBody>
                    <a:bodyPr/>
                    <a:lstStyle/>
                    <a:p>
                      <a:endParaRPr lang="zh-CN" altLang="en-US" dirty="0">
                        <a:solidFill>
                          <a:schemeClr val="tx1"/>
                        </a:solidFill>
                      </a:endParaRPr>
                    </a:p>
                  </a:txBody>
                  <a:tcPr>
                    <a:solidFill>
                      <a:srgbClr val="FFC000"/>
                    </a:solidFill>
                  </a:tcPr>
                </a:tc>
                <a:extLst>
                  <a:ext uri="{0D108BD9-81ED-4DB2-BD59-A6C34878D82A}">
                    <a16:rowId xmlns:a16="http://schemas.microsoft.com/office/drawing/2014/main" val="3243094778"/>
                  </a:ext>
                </a:extLst>
              </a:tr>
              <a:tr h="370840">
                <a:tc>
                  <a:txBody>
                    <a:bodyPr/>
                    <a:lstStyle/>
                    <a:p>
                      <a:r>
                        <a:rPr lang="en-US" altLang="zh-CN" dirty="0">
                          <a:solidFill>
                            <a:schemeClr val="tx1"/>
                          </a:solidFill>
                        </a:rPr>
                        <a:t>5</a:t>
                      </a:r>
                      <a:endParaRPr lang="zh-CN" altLang="en-US" dirty="0">
                        <a:solidFill>
                          <a:schemeClr val="tx1"/>
                        </a:solidFill>
                      </a:endParaRPr>
                    </a:p>
                  </a:txBody>
                  <a:tcPr/>
                </a:tc>
                <a:tc>
                  <a:txBody>
                    <a:bodyPr/>
                    <a:lstStyle/>
                    <a:p>
                      <a:r>
                        <a:rPr lang="en-US" altLang="zh-CN" dirty="0">
                          <a:solidFill>
                            <a:schemeClr val="tx1"/>
                          </a:solidFill>
                        </a:rPr>
                        <a:t>2023-10-09</a:t>
                      </a:r>
                      <a:endParaRPr lang="zh-CN" altLang="en-US" dirty="0">
                        <a:solidFill>
                          <a:schemeClr val="tx1"/>
                        </a:solidFill>
                      </a:endParaRPr>
                    </a:p>
                  </a:txBody>
                  <a:tcPr/>
                </a:tc>
                <a:tc>
                  <a:txBody>
                    <a:bodyPr/>
                    <a:lstStyle/>
                    <a:p>
                      <a:r>
                        <a:rPr lang="zh-CN" altLang="en-US" dirty="0">
                          <a:solidFill>
                            <a:schemeClr val="tx1"/>
                          </a:solidFill>
                        </a:rPr>
                        <a:t>机器学习算法</a:t>
                      </a:r>
                    </a:p>
                  </a:txBody>
                  <a:tcPr>
                    <a:solidFill>
                      <a:srgbClr val="D2DEEF"/>
                    </a:solidFill>
                  </a:tcPr>
                </a:tc>
                <a:tc rowSpan="3">
                  <a:txBody>
                    <a:bodyPr/>
                    <a:lstStyle/>
                    <a:p>
                      <a:pPr algn="ctr"/>
                      <a:r>
                        <a:rPr lang="zh-CN" altLang="en-US">
                          <a:solidFill>
                            <a:schemeClr val="tx1"/>
                          </a:solidFill>
                        </a:rPr>
                        <a:t>吴婷婷</a:t>
                      </a:r>
                      <a:endParaRPr lang="zh-CN" altLang="en-US" dirty="0">
                        <a:solidFill>
                          <a:schemeClr val="tx1"/>
                        </a:solidFill>
                      </a:endParaRPr>
                    </a:p>
                  </a:txBody>
                  <a:tcPr anchor="ctr">
                    <a:solidFill>
                      <a:srgbClr val="D2DEEF"/>
                    </a:solidFill>
                  </a:tcPr>
                </a:tc>
                <a:extLst>
                  <a:ext uri="{0D108BD9-81ED-4DB2-BD59-A6C34878D82A}">
                    <a16:rowId xmlns:a16="http://schemas.microsoft.com/office/drawing/2014/main" val="4175105361"/>
                  </a:ext>
                </a:extLst>
              </a:tr>
              <a:tr h="370840">
                <a:tc>
                  <a:txBody>
                    <a:bodyPr/>
                    <a:lstStyle/>
                    <a:p>
                      <a:r>
                        <a:rPr lang="en-US" altLang="zh-CN" dirty="0">
                          <a:solidFill>
                            <a:schemeClr val="tx1"/>
                          </a:solidFill>
                        </a:rPr>
                        <a:t>6</a:t>
                      </a:r>
                      <a:endParaRPr lang="zh-CN" altLang="en-US" dirty="0">
                        <a:solidFill>
                          <a:schemeClr val="tx1"/>
                        </a:solidFill>
                      </a:endParaRPr>
                    </a:p>
                  </a:txBody>
                  <a:tcPr/>
                </a:tc>
                <a:tc>
                  <a:txBody>
                    <a:bodyPr/>
                    <a:lstStyle/>
                    <a:p>
                      <a:r>
                        <a:rPr lang="en-US" altLang="zh-CN" dirty="0">
                          <a:solidFill>
                            <a:schemeClr val="tx1"/>
                          </a:solidFill>
                        </a:rPr>
                        <a:t>2023-10-16</a:t>
                      </a:r>
                      <a:endParaRPr lang="zh-CN" altLang="en-US" dirty="0">
                        <a:solidFill>
                          <a:schemeClr val="tx1"/>
                        </a:solidFill>
                      </a:endParaRPr>
                    </a:p>
                  </a:txBody>
                  <a:tcPr/>
                </a:tc>
                <a:tc>
                  <a:txBody>
                    <a:bodyPr/>
                    <a:lstStyle/>
                    <a:p>
                      <a:r>
                        <a:rPr lang="zh-CN" altLang="en-US">
                          <a:solidFill>
                            <a:schemeClr val="tx1"/>
                          </a:solidFill>
                        </a:rPr>
                        <a:t>机器学习可解释性</a:t>
                      </a:r>
                      <a:endParaRPr lang="zh-CN" altLang="en-US" dirty="0">
                        <a:solidFill>
                          <a:schemeClr val="tx1"/>
                        </a:solidFill>
                      </a:endParaRPr>
                    </a:p>
                  </a:txBody>
                  <a:tcPr>
                    <a:solidFill>
                      <a:srgbClr val="D2DEEF"/>
                    </a:solidFill>
                  </a:tcPr>
                </a:tc>
                <a:tc vMerge="1">
                  <a:txBody>
                    <a:bodyPr/>
                    <a:lstStyle/>
                    <a:p>
                      <a:pPr algn="ctr"/>
                      <a:endParaRPr lang="zh-CN" altLang="en-US" dirty="0">
                        <a:solidFill>
                          <a:schemeClr val="tx1"/>
                        </a:solidFill>
                      </a:endParaRPr>
                    </a:p>
                  </a:txBody>
                  <a:tcPr anchor="ctr">
                    <a:solidFill>
                      <a:srgbClr val="D2DEEF"/>
                    </a:solidFill>
                  </a:tcPr>
                </a:tc>
                <a:extLst>
                  <a:ext uri="{0D108BD9-81ED-4DB2-BD59-A6C34878D82A}">
                    <a16:rowId xmlns:a16="http://schemas.microsoft.com/office/drawing/2014/main" val="1486672435"/>
                  </a:ext>
                </a:extLst>
              </a:tr>
              <a:tr h="370840">
                <a:tc>
                  <a:txBody>
                    <a:bodyPr/>
                    <a:lstStyle/>
                    <a:p>
                      <a:r>
                        <a:rPr lang="en-US" altLang="zh-CN" dirty="0">
                          <a:solidFill>
                            <a:schemeClr val="tx1"/>
                          </a:solidFill>
                        </a:rPr>
                        <a:t>7</a:t>
                      </a:r>
                      <a:endParaRPr lang="zh-CN" altLang="en-US" dirty="0">
                        <a:solidFill>
                          <a:schemeClr val="tx1"/>
                        </a:solidFill>
                      </a:endParaRPr>
                    </a:p>
                  </a:txBody>
                  <a:tcPr/>
                </a:tc>
                <a:tc>
                  <a:txBody>
                    <a:bodyPr/>
                    <a:lstStyle/>
                    <a:p>
                      <a:r>
                        <a:rPr lang="en-US" altLang="zh-CN" dirty="0">
                          <a:solidFill>
                            <a:schemeClr val="tx1"/>
                          </a:solidFill>
                        </a:rPr>
                        <a:t>2023-10-23</a:t>
                      </a:r>
                      <a:endParaRPr lang="zh-CN" altLang="en-US" dirty="0">
                        <a:solidFill>
                          <a:schemeClr val="tx1"/>
                        </a:solidFill>
                      </a:endParaRPr>
                    </a:p>
                  </a:txBody>
                  <a:tcPr/>
                </a:tc>
                <a:tc>
                  <a:txBody>
                    <a:bodyPr/>
                    <a:lstStyle/>
                    <a:p>
                      <a:r>
                        <a:rPr lang="zh-CN" altLang="en-US" dirty="0">
                          <a:solidFill>
                            <a:schemeClr val="tx1"/>
                          </a:solidFill>
                        </a:rPr>
                        <a:t>智能软件工程</a:t>
                      </a:r>
                    </a:p>
                  </a:txBody>
                  <a:tcPr/>
                </a:tc>
                <a:tc vMerge="1">
                  <a:txBody>
                    <a:bodyPr/>
                    <a:lstStyle/>
                    <a:p>
                      <a:pPr algn="ctr"/>
                      <a:endParaRPr lang="zh-CN" altLang="en-US" dirty="0">
                        <a:solidFill>
                          <a:schemeClr val="tx1"/>
                        </a:solidFill>
                      </a:endParaRPr>
                    </a:p>
                  </a:txBody>
                  <a:tcPr anchor="ctr"/>
                </a:tc>
                <a:extLst>
                  <a:ext uri="{0D108BD9-81ED-4DB2-BD59-A6C34878D82A}">
                    <a16:rowId xmlns:a16="http://schemas.microsoft.com/office/drawing/2014/main" val="1984993301"/>
                  </a:ext>
                </a:extLst>
              </a:tr>
              <a:tr h="370840">
                <a:tc>
                  <a:txBody>
                    <a:bodyPr/>
                    <a:lstStyle/>
                    <a:p>
                      <a:r>
                        <a:rPr lang="en-US" altLang="zh-CN" dirty="0">
                          <a:solidFill>
                            <a:schemeClr val="tx1"/>
                          </a:solidFill>
                        </a:rPr>
                        <a:t>8</a:t>
                      </a:r>
                      <a:endParaRPr lang="zh-CN" altLang="en-US" dirty="0">
                        <a:solidFill>
                          <a:schemeClr val="tx1"/>
                        </a:solidFill>
                      </a:endParaRPr>
                    </a:p>
                  </a:txBody>
                  <a:tcPr>
                    <a:solidFill>
                      <a:srgbClr val="92D050"/>
                    </a:solidFill>
                  </a:tcPr>
                </a:tc>
                <a:tc>
                  <a:txBody>
                    <a:bodyPr/>
                    <a:lstStyle/>
                    <a:p>
                      <a:r>
                        <a:rPr lang="en-US" altLang="zh-CN" dirty="0">
                          <a:solidFill>
                            <a:schemeClr val="tx1"/>
                          </a:solidFill>
                        </a:rPr>
                        <a:t>2023-10-30</a:t>
                      </a:r>
                      <a:endParaRPr lang="zh-CN" altLang="en-US" dirty="0">
                        <a:solidFill>
                          <a:schemeClr val="tx1"/>
                        </a:solidFill>
                      </a:endParaRPr>
                    </a:p>
                  </a:txBody>
                  <a:tcPr>
                    <a:solidFill>
                      <a:srgbClr val="92D050"/>
                    </a:solidFill>
                  </a:tcPr>
                </a:tc>
                <a:tc>
                  <a:txBody>
                    <a:bodyPr/>
                    <a:lstStyle/>
                    <a:p>
                      <a:r>
                        <a:rPr lang="en-US" altLang="zh-CN" dirty="0">
                          <a:solidFill>
                            <a:schemeClr val="tx1"/>
                          </a:solidFill>
                        </a:rPr>
                        <a:t>Presentation</a:t>
                      </a:r>
                      <a:endParaRPr lang="zh-CN" altLang="en-US" dirty="0">
                        <a:solidFill>
                          <a:schemeClr val="tx1"/>
                        </a:solidFill>
                      </a:endParaRPr>
                    </a:p>
                  </a:txBody>
                  <a:tcPr>
                    <a:solidFill>
                      <a:srgbClr val="92D050"/>
                    </a:solidFill>
                  </a:tcPr>
                </a:tc>
                <a:tc>
                  <a:txBody>
                    <a:bodyPr/>
                    <a:lstStyle/>
                    <a:p>
                      <a:endParaRPr lang="zh-CN" altLang="en-US" dirty="0">
                        <a:solidFill>
                          <a:schemeClr val="tx1"/>
                        </a:solidFill>
                      </a:endParaRPr>
                    </a:p>
                  </a:txBody>
                  <a:tcPr>
                    <a:solidFill>
                      <a:srgbClr val="92D050"/>
                    </a:solidFill>
                  </a:tcPr>
                </a:tc>
                <a:extLst>
                  <a:ext uri="{0D108BD9-81ED-4DB2-BD59-A6C34878D82A}">
                    <a16:rowId xmlns:a16="http://schemas.microsoft.com/office/drawing/2014/main" val="652970835"/>
                  </a:ext>
                </a:extLst>
              </a:tr>
            </a:tbl>
          </a:graphicData>
        </a:graphic>
      </p:graphicFrame>
    </p:spTree>
    <p:extLst>
      <p:ext uri="{BB962C8B-B14F-4D97-AF65-F5344CB8AC3E}">
        <p14:creationId xmlns:p14="http://schemas.microsoft.com/office/powerpoint/2010/main" val="4198356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dirty="0">
                <a:latin typeface="Times New Roman" panose="02020603050405020304" pitchFamily="18" charset="0"/>
                <a:cs typeface="Times New Roman" panose="02020603050405020304" pitchFamily="18" charset="0"/>
              </a:rPr>
              <a:t>第</a:t>
            </a:r>
            <a:r>
              <a:rPr lang="en-US" altLang="zh-CN" sz="4000" dirty="0">
                <a:latin typeface="Times New Roman" panose="02020603050405020304" pitchFamily="18" charset="0"/>
                <a:cs typeface="Times New Roman" panose="02020603050405020304" pitchFamily="18" charset="0"/>
              </a:rPr>
              <a:t>1</a:t>
            </a:r>
            <a:r>
              <a:rPr lang="zh-CN" altLang="en-US" sz="4000" dirty="0">
                <a:latin typeface="Times New Roman" panose="02020603050405020304" pitchFamily="18" charset="0"/>
                <a:cs typeface="Times New Roman" panose="02020603050405020304" pitchFamily="18" charset="0"/>
              </a:rPr>
              <a:t>章  绪论</a:t>
            </a:r>
          </a:p>
        </p:txBody>
      </p:sp>
      <p:sp>
        <p:nvSpPr>
          <p:cNvPr id="3" name="内容占位符 2"/>
          <p:cNvSpPr>
            <a:spLocks noGrp="1"/>
          </p:cNvSpPr>
          <p:nvPr>
            <p:ph idx="1"/>
          </p:nvPr>
        </p:nvSpPr>
        <p:spPr>
          <a:xfrm>
            <a:off x="628650" y="1232452"/>
            <a:ext cx="7886700" cy="4257521"/>
          </a:xfrm>
        </p:spPr>
        <p:txBody>
          <a:bodyPr/>
          <a:lstStyle/>
          <a:p>
            <a:r>
              <a:rPr lang="en-US" altLang="zh-CN" dirty="0">
                <a:latin typeface="Times New Roman" panose="02020603050405020304" pitchFamily="18" charset="0"/>
                <a:cs typeface="Times New Roman" panose="02020603050405020304" pitchFamily="18" charset="0"/>
              </a:rPr>
              <a:t>1.1 </a:t>
            </a:r>
            <a:r>
              <a:rPr lang="zh-CN" altLang="en-US" dirty="0">
                <a:latin typeface="Times New Roman" panose="02020603050405020304" pitchFamily="18" charset="0"/>
                <a:cs typeface="Times New Roman" panose="02020603050405020304" pitchFamily="18" charset="0"/>
              </a:rPr>
              <a:t>引言</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1.2 </a:t>
            </a:r>
            <a:r>
              <a:rPr lang="zh-CN" altLang="en-US" dirty="0">
                <a:latin typeface="Times New Roman" panose="02020603050405020304" pitchFamily="18" charset="0"/>
                <a:cs typeface="Times New Roman" panose="02020603050405020304" pitchFamily="18" charset="0"/>
              </a:rPr>
              <a:t>智能软件与机器学习</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1.3 </a:t>
            </a:r>
            <a:r>
              <a:rPr lang="zh-CN" altLang="en-US" dirty="0">
                <a:latin typeface="Times New Roman" panose="02020603050405020304" pitchFamily="18" charset="0"/>
                <a:cs typeface="Times New Roman" panose="02020603050405020304" pitchFamily="18" charset="0"/>
              </a:rPr>
              <a:t>机器学习主要流程</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1.4 </a:t>
            </a:r>
            <a:r>
              <a:rPr lang="zh-CN" altLang="en-US" dirty="0">
                <a:latin typeface="Times New Roman" panose="02020603050405020304" pitchFamily="18" charset="0"/>
                <a:cs typeface="Times New Roman" panose="02020603050405020304" pitchFamily="18" charset="0"/>
              </a:rPr>
              <a:t>机器学习未来和挑战</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1291928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dirty="0">
                <a:latin typeface="Times New Roman" panose="02020603050405020304" pitchFamily="18" charset="0"/>
                <a:cs typeface="Times New Roman" panose="02020603050405020304" pitchFamily="18" charset="0"/>
              </a:rPr>
              <a:t>第</a:t>
            </a:r>
            <a:r>
              <a:rPr lang="en-US" altLang="zh-CN" sz="4000" dirty="0">
                <a:latin typeface="Times New Roman" panose="02020603050405020304" pitchFamily="18" charset="0"/>
                <a:cs typeface="Times New Roman" panose="02020603050405020304" pitchFamily="18" charset="0"/>
              </a:rPr>
              <a:t>1</a:t>
            </a:r>
            <a:r>
              <a:rPr lang="zh-CN" altLang="en-US" sz="4000" dirty="0">
                <a:latin typeface="Times New Roman" panose="02020603050405020304" pitchFamily="18" charset="0"/>
                <a:cs typeface="Times New Roman" panose="02020603050405020304" pitchFamily="18" charset="0"/>
              </a:rPr>
              <a:t>章  绪论</a:t>
            </a:r>
          </a:p>
        </p:txBody>
      </p:sp>
      <p:sp>
        <p:nvSpPr>
          <p:cNvPr id="3" name="内容占位符 2"/>
          <p:cNvSpPr>
            <a:spLocks noGrp="1"/>
          </p:cNvSpPr>
          <p:nvPr>
            <p:ph idx="1"/>
          </p:nvPr>
        </p:nvSpPr>
        <p:spPr>
          <a:xfrm>
            <a:off x="628650" y="1232452"/>
            <a:ext cx="7886700" cy="4257521"/>
          </a:xfrm>
        </p:spPr>
        <p:txBody>
          <a:bodyPr/>
          <a:lstStyle/>
          <a:p>
            <a:r>
              <a:rPr lang="en-US" altLang="zh-CN" u="sng" dirty="0">
                <a:solidFill>
                  <a:schemeClr val="accent6">
                    <a:lumMod val="75000"/>
                  </a:schemeClr>
                </a:solidFill>
                <a:latin typeface="Times New Roman" panose="02020603050405020304" pitchFamily="18" charset="0"/>
                <a:cs typeface="Times New Roman" panose="02020603050405020304" pitchFamily="18" charset="0"/>
              </a:rPr>
              <a:t>1.1 </a:t>
            </a:r>
            <a:r>
              <a:rPr lang="zh-CN" altLang="en-US" u="sng" dirty="0">
                <a:solidFill>
                  <a:schemeClr val="accent6">
                    <a:lumMod val="75000"/>
                  </a:schemeClr>
                </a:solidFill>
                <a:latin typeface="Times New Roman" panose="02020603050405020304" pitchFamily="18" charset="0"/>
                <a:cs typeface="Times New Roman" panose="02020603050405020304" pitchFamily="18" charset="0"/>
              </a:rPr>
              <a:t>引言</a:t>
            </a:r>
            <a:endParaRPr lang="en-US" altLang="zh-CN" u="sng" dirty="0">
              <a:solidFill>
                <a:schemeClr val="accent6">
                  <a:lumMod val="75000"/>
                </a:schemeClr>
              </a:solidFill>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1.2 </a:t>
            </a:r>
            <a:r>
              <a:rPr lang="zh-CN" altLang="en-US" dirty="0">
                <a:latin typeface="Times New Roman" panose="02020603050405020304" pitchFamily="18" charset="0"/>
                <a:cs typeface="Times New Roman" panose="02020603050405020304" pitchFamily="18" charset="0"/>
              </a:rPr>
              <a:t>智能软件与机器学习</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1.3 </a:t>
            </a:r>
            <a:r>
              <a:rPr lang="zh-CN" altLang="en-US" dirty="0">
                <a:latin typeface="Times New Roman" panose="02020603050405020304" pitchFamily="18" charset="0"/>
                <a:cs typeface="Times New Roman" panose="02020603050405020304" pitchFamily="18" charset="0"/>
              </a:rPr>
              <a:t>机器学习主要流程</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1.4 </a:t>
            </a:r>
            <a:r>
              <a:rPr lang="zh-CN" altLang="en-US" dirty="0">
                <a:latin typeface="Times New Roman" panose="02020603050405020304" pitchFamily="18" charset="0"/>
                <a:cs typeface="Times New Roman" panose="02020603050405020304" pitchFamily="18" charset="0"/>
              </a:rPr>
              <a:t>机器学习未来和挑战</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497932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人工智能已成为国家重大战略</a:t>
            </a:r>
          </a:p>
        </p:txBody>
      </p:sp>
      <p:sp>
        <p:nvSpPr>
          <p:cNvPr id="19" name="矩形 18"/>
          <p:cNvSpPr/>
          <p:nvPr/>
        </p:nvSpPr>
        <p:spPr>
          <a:xfrm>
            <a:off x="3463600" y="2979884"/>
            <a:ext cx="5475740" cy="1402628"/>
          </a:xfrm>
          <a:prstGeom prst="rect">
            <a:avLst/>
          </a:prstGeom>
          <a:solidFill>
            <a:srgbClr val="FFFFFF"/>
          </a:solidFill>
          <a:ln>
            <a:noFill/>
          </a:ln>
        </p:spPr>
        <p:txBody>
          <a:bodyPr>
            <a:spAutoFit/>
          </a:bodyPr>
          <a:lstStyle/>
          <a:p>
            <a:pPr algn="ctr" eaLnBrk="1" fontAlgn="auto" hangingPunct="1">
              <a:spcBef>
                <a:spcPts val="0"/>
              </a:spcBef>
              <a:spcAft>
                <a:spcPts val="0"/>
              </a:spcAft>
              <a:defRPr/>
            </a:pPr>
            <a:r>
              <a:rPr lang="zh-CN" altLang="en-US" sz="1600" b="1" kern="0" dirty="0">
                <a:solidFill>
                  <a:srgbClr val="000000"/>
                </a:solidFill>
                <a:latin typeface="Arial" panose="020B0604020202020204"/>
                <a:ea typeface="微软雅黑" panose="020B0503020204020204" charset="-122"/>
              </a:rPr>
              <a:t>习近平关于实施人工智能国家战略的重要讲话</a:t>
            </a:r>
            <a:r>
              <a:rPr lang="zh-CN" altLang="en-US" sz="1400" kern="0" dirty="0">
                <a:solidFill>
                  <a:srgbClr val="000000"/>
                </a:solidFill>
                <a:latin typeface="Arial" panose="020B0604020202020204"/>
                <a:ea typeface="微软雅黑" panose="020B0503020204020204" charset="-122"/>
              </a:rPr>
              <a:t>（</a:t>
            </a:r>
            <a:r>
              <a:rPr lang="en-US" altLang="zh-CN" sz="1400" kern="0" dirty="0">
                <a:solidFill>
                  <a:srgbClr val="000000"/>
                </a:solidFill>
                <a:latin typeface="Arial" panose="020B0604020202020204"/>
                <a:ea typeface="微软雅黑" panose="020B0503020204020204" charset="-122"/>
              </a:rPr>
              <a:t>2019.10.31</a:t>
            </a:r>
            <a:r>
              <a:rPr lang="zh-CN" altLang="en-US" sz="1400" kern="0" dirty="0">
                <a:solidFill>
                  <a:srgbClr val="000000"/>
                </a:solidFill>
                <a:latin typeface="Arial" panose="020B0604020202020204"/>
                <a:ea typeface="微软雅黑" panose="020B0503020204020204" charset="-122"/>
              </a:rPr>
              <a:t>）</a:t>
            </a:r>
          </a:p>
          <a:p>
            <a:pPr eaLnBrk="1" fontAlgn="auto" hangingPunct="1">
              <a:lnSpc>
                <a:spcPct val="150000"/>
              </a:lnSpc>
              <a:spcBef>
                <a:spcPts val="0"/>
              </a:spcBef>
              <a:spcAft>
                <a:spcPts val="0"/>
              </a:spcAft>
              <a:defRPr/>
            </a:pPr>
            <a:r>
              <a:rPr lang="en-US" altLang="zh-CN" sz="1600" kern="0" dirty="0">
                <a:solidFill>
                  <a:srgbClr val="FF0000"/>
                </a:solidFill>
                <a:latin typeface="Arial" panose="020B0604020202020204"/>
                <a:ea typeface="微软雅黑" panose="020B0503020204020204" charset="-122"/>
              </a:rPr>
              <a:t>“</a:t>
            </a:r>
            <a:r>
              <a:rPr lang="zh-CN" altLang="en-US" sz="1600" kern="0" dirty="0">
                <a:solidFill>
                  <a:srgbClr val="FF0000"/>
                </a:solidFill>
                <a:latin typeface="Arial" panose="020B0604020202020204"/>
                <a:ea typeface="微软雅黑" panose="020B0503020204020204" charset="-122"/>
              </a:rPr>
              <a:t>人工智能是新一轮科技革命和产业变革的重要驱动力量，</a:t>
            </a:r>
            <a:r>
              <a:rPr lang="zh-CN" altLang="en-US" sz="1600" kern="0" dirty="0">
                <a:solidFill>
                  <a:srgbClr val="FF0000"/>
                </a:solidFill>
                <a:highlight>
                  <a:srgbClr val="FFFF00"/>
                </a:highlight>
                <a:latin typeface="Arial" panose="020B0604020202020204"/>
                <a:ea typeface="微软雅黑" panose="020B0503020204020204" charset="-122"/>
              </a:rPr>
              <a:t>加快发展新一代人工智能是事关我国能否抓住新一轮科技革命和产业变革机遇的战略问题</a:t>
            </a:r>
            <a:r>
              <a:rPr lang="zh-CN" altLang="en-US" sz="1600" kern="0" dirty="0">
                <a:solidFill>
                  <a:srgbClr val="FF0000"/>
                </a:solidFill>
                <a:latin typeface="Arial" panose="020B0604020202020204"/>
                <a:ea typeface="微软雅黑" panose="020B0503020204020204" charset="-122"/>
              </a:rPr>
              <a:t>。</a:t>
            </a:r>
            <a:r>
              <a:rPr lang="en-US" altLang="zh-CN" sz="1600" kern="0" dirty="0">
                <a:solidFill>
                  <a:srgbClr val="FF0000"/>
                </a:solidFill>
                <a:latin typeface="Arial" panose="020B0604020202020204"/>
                <a:ea typeface="微软雅黑" panose="020B0503020204020204" charset="-122"/>
              </a:rPr>
              <a:t>”</a:t>
            </a:r>
          </a:p>
        </p:txBody>
      </p:sp>
      <p:pic>
        <p:nvPicPr>
          <p:cNvPr id="2" name="图片 1"/>
          <p:cNvPicPr>
            <a:picLocks noChangeAspect="1"/>
          </p:cNvPicPr>
          <p:nvPr/>
        </p:nvPicPr>
        <p:blipFill>
          <a:blip r:embed="rId2"/>
          <a:stretch>
            <a:fillRect/>
          </a:stretch>
        </p:blipFill>
        <p:spPr>
          <a:xfrm>
            <a:off x="650588" y="1158837"/>
            <a:ext cx="2641663" cy="1418828"/>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2" name="矩形 21"/>
          <p:cNvSpPr/>
          <p:nvPr/>
        </p:nvSpPr>
        <p:spPr>
          <a:xfrm>
            <a:off x="3448970" y="1191237"/>
            <a:ext cx="5475740" cy="1402628"/>
          </a:xfrm>
          <a:prstGeom prst="rect">
            <a:avLst/>
          </a:prstGeom>
          <a:solidFill>
            <a:srgbClr val="FFFFFF"/>
          </a:solidFill>
          <a:ln>
            <a:noFill/>
          </a:ln>
        </p:spPr>
        <p:txBody>
          <a:bodyPr>
            <a:spAutoFit/>
          </a:bodyPr>
          <a:lstStyle/>
          <a:p>
            <a:pPr algn="ctr" eaLnBrk="1" fontAlgn="auto" hangingPunct="1">
              <a:spcBef>
                <a:spcPts val="0"/>
              </a:spcBef>
              <a:spcAft>
                <a:spcPts val="0"/>
              </a:spcAft>
              <a:defRPr/>
            </a:pPr>
            <a:r>
              <a:rPr lang="zh-CN" altLang="en-US" sz="1600" b="1" kern="0" dirty="0">
                <a:solidFill>
                  <a:srgbClr val="000000"/>
                </a:solidFill>
                <a:latin typeface="Arial" panose="020B0604020202020204"/>
                <a:ea typeface="微软雅黑" panose="020B0503020204020204" charset="-122"/>
              </a:rPr>
              <a:t>国务院印发</a:t>
            </a:r>
            <a:r>
              <a:rPr lang="en-US" altLang="zh-CN" sz="1600" b="1" kern="0" dirty="0">
                <a:solidFill>
                  <a:srgbClr val="000000"/>
                </a:solidFill>
                <a:latin typeface="Arial" panose="020B0604020202020204"/>
                <a:ea typeface="微软雅黑" panose="020B0503020204020204" charset="-122"/>
              </a:rPr>
              <a:t>《</a:t>
            </a:r>
            <a:r>
              <a:rPr lang="zh-CN" altLang="en-US" sz="1600" b="1" kern="0" dirty="0">
                <a:solidFill>
                  <a:srgbClr val="000000"/>
                </a:solidFill>
                <a:latin typeface="Arial" panose="020B0604020202020204"/>
                <a:ea typeface="微软雅黑" panose="020B0503020204020204" charset="-122"/>
              </a:rPr>
              <a:t>新一代人工智能发展规划</a:t>
            </a:r>
            <a:r>
              <a:rPr lang="en-US" altLang="zh-CN" sz="1600" b="1" kern="0" dirty="0">
                <a:solidFill>
                  <a:srgbClr val="000000"/>
                </a:solidFill>
                <a:latin typeface="Arial" panose="020B0604020202020204"/>
                <a:ea typeface="微软雅黑" panose="020B0503020204020204" charset="-122"/>
              </a:rPr>
              <a:t>》</a:t>
            </a:r>
            <a:r>
              <a:rPr lang="zh-CN" altLang="en-US" sz="1600" b="1" kern="0" dirty="0">
                <a:solidFill>
                  <a:srgbClr val="000000"/>
                </a:solidFill>
                <a:latin typeface="Arial" panose="020B0604020202020204"/>
                <a:ea typeface="微软雅黑" panose="020B0503020204020204" charset="-122"/>
              </a:rPr>
              <a:t>（</a:t>
            </a:r>
            <a:r>
              <a:rPr lang="en-US" altLang="zh-CN" sz="1600" b="1" kern="0" dirty="0">
                <a:solidFill>
                  <a:srgbClr val="000000"/>
                </a:solidFill>
                <a:latin typeface="Arial" panose="020B0604020202020204"/>
                <a:ea typeface="微软雅黑" panose="020B0503020204020204" charset="-122"/>
              </a:rPr>
              <a:t>2017.7.8</a:t>
            </a:r>
            <a:r>
              <a:rPr lang="zh-CN" altLang="en-US" sz="1600" b="1" kern="0" dirty="0">
                <a:solidFill>
                  <a:srgbClr val="000000"/>
                </a:solidFill>
                <a:latin typeface="Arial" panose="020B0604020202020204"/>
                <a:ea typeface="微软雅黑" panose="020B0503020204020204" charset="-122"/>
              </a:rPr>
              <a:t>）</a:t>
            </a:r>
          </a:p>
          <a:p>
            <a:pPr eaLnBrk="1" fontAlgn="auto" hangingPunct="1">
              <a:lnSpc>
                <a:spcPct val="150000"/>
              </a:lnSpc>
              <a:spcBef>
                <a:spcPts val="0"/>
              </a:spcBef>
              <a:spcAft>
                <a:spcPts val="0"/>
              </a:spcAft>
              <a:defRPr/>
            </a:pPr>
            <a:r>
              <a:rPr lang="en-US" altLang="zh-CN" sz="1600" kern="0" dirty="0">
                <a:solidFill>
                  <a:srgbClr val="FF0000"/>
                </a:solidFill>
                <a:highlight>
                  <a:srgbClr val="FFFF00"/>
                </a:highlight>
                <a:latin typeface="Arial" panose="020B0604020202020204"/>
                <a:ea typeface="微软雅黑" panose="020B0503020204020204" charset="-122"/>
              </a:rPr>
              <a:t>“</a:t>
            </a:r>
            <a:r>
              <a:rPr lang="zh-CN" altLang="en-US" sz="1600" kern="0" dirty="0">
                <a:solidFill>
                  <a:srgbClr val="FF0000"/>
                </a:solidFill>
                <a:highlight>
                  <a:srgbClr val="FFFF00"/>
                </a:highlight>
                <a:latin typeface="Arial" panose="020B0604020202020204"/>
                <a:ea typeface="微软雅黑" panose="020B0503020204020204" charset="-122"/>
              </a:rPr>
              <a:t>明确了我国新一代人工智能发展的战略目标</a:t>
            </a:r>
            <a:r>
              <a:rPr lang="zh-CN" altLang="en-US" sz="1600" kern="0" dirty="0">
                <a:solidFill>
                  <a:srgbClr val="FF0000"/>
                </a:solidFill>
                <a:latin typeface="Arial" panose="020B0604020202020204"/>
                <a:ea typeface="微软雅黑" panose="020B0503020204020204" charset="-122"/>
              </a:rPr>
              <a:t>，到</a:t>
            </a:r>
            <a:r>
              <a:rPr lang="en-US" altLang="zh-CN" sz="1600" kern="0" dirty="0">
                <a:solidFill>
                  <a:srgbClr val="FF0000"/>
                </a:solidFill>
                <a:latin typeface="Arial" panose="020B0604020202020204"/>
                <a:ea typeface="微软雅黑" panose="020B0503020204020204" charset="-122"/>
              </a:rPr>
              <a:t>2030</a:t>
            </a:r>
            <a:r>
              <a:rPr lang="zh-CN" altLang="en-US" sz="1600" kern="0" dirty="0">
                <a:solidFill>
                  <a:srgbClr val="FF0000"/>
                </a:solidFill>
                <a:latin typeface="Arial" panose="020B0604020202020204"/>
                <a:ea typeface="微软雅黑" panose="020B0503020204020204" charset="-122"/>
              </a:rPr>
              <a:t>年，人工智能理论、技术与应用总体达到世界领先水平，成为世界主要人工智能创新中心。</a:t>
            </a:r>
            <a:r>
              <a:rPr lang="en-US" altLang="zh-CN" sz="1600" kern="0" dirty="0">
                <a:solidFill>
                  <a:srgbClr val="FF0000"/>
                </a:solidFill>
                <a:latin typeface="Arial" panose="020B0604020202020204"/>
                <a:ea typeface="微软雅黑" panose="020B0503020204020204" charset="-122"/>
              </a:rPr>
              <a:t> ”</a:t>
            </a:r>
          </a:p>
        </p:txBody>
      </p:sp>
      <p:sp>
        <p:nvSpPr>
          <p:cNvPr id="25" name="矩形 24"/>
          <p:cNvSpPr/>
          <p:nvPr/>
        </p:nvSpPr>
        <p:spPr>
          <a:xfrm>
            <a:off x="3510413" y="5055426"/>
            <a:ext cx="5352853" cy="1154162"/>
          </a:xfrm>
          <a:prstGeom prst="rect">
            <a:avLst/>
          </a:prstGeom>
          <a:solidFill>
            <a:srgbClr val="FFFFFF"/>
          </a:solidFill>
          <a:ln>
            <a:noFill/>
          </a:ln>
        </p:spPr>
        <p:txBody>
          <a:bodyPr>
            <a:spAutoFit/>
          </a:bodyPr>
          <a:lstStyle/>
          <a:p>
            <a:pPr algn="just" eaLnBrk="1" fontAlgn="auto" hangingPunct="1">
              <a:lnSpc>
                <a:spcPct val="150000"/>
              </a:lnSpc>
              <a:spcBef>
                <a:spcPts val="0"/>
              </a:spcBef>
              <a:spcAft>
                <a:spcPts val="0"/>
              </a:spcAft>
              <a:defRPr/>
            </a:pPr>
            <a:r>
              <a:rPr lang="zh-CN" altLang="zh-CN" sz="1600" b="1" kern="0" dirty="0">
                <a:solidFill>
                  <a:srgbClr val="000000"/>
                </a:solidFill>
                <a:latin typeface="Arial" panose="020B0604020202020204"/>
                <a:ea typeface="微软雅黑" panose="020B0503020204020204" charset="-122"/>
              </a:rPr>
              <a:t>国务院副总理刘鹤</a:t>
            </a:r>
            <a:r>
              <a:rPr lang="en-US" altLang="zh-CN" sz="1600" kern="0" dirty="0">
                <a:solidFill>
                  <a:srgbClr val="000000"/>
                </a:solidFill>
                <a:latin typeface="Arial" panose="020B0604020202020204"/>
                <a:ea typeface="微软雅黑" panose="020B0503020204020204" charset="-122"/>
              </a:rPr>
              <a:t>: </a:t>
            </a:r>
            <a:r>
              <a:rPr lang="en-US" altLang="zh-CN" sz="1600" kern="0" dirty="0">
                <a:solidFill>
                  <a:srgbClr val="FF0000"/>
                </a:solidFill>
                <a:latin typeface="Arial" panose="020B0604020202020204"/>
                <a:ea typeface="微软雅黑" panose="020B0503020204020204" charset="-122"/>
              </a:rPr>
              <a:t>“ 2018</a:t>
            </a:r>
            <a:r>
              <a:rPr lang="zh-CN" altLang="zh-CN" sz="1600" kern="0" dirty="0">
                <a:solidFill>
                  <a:srgbClr val="FF0000"/>
                </a:solidFill>
                <a:latin typeface="Arial" panose="020B0604020202020204"/>
                <a:ea typeface="微软雅黑" panose="020B0503020204020204" charset="-122"/>
              </a:rPr>
              <a:t>年与人工智能相关的产业规模可能已经超过</a:t>
            </a:r>
            <a:r>
              <a:rPr lang="en-US" altLang="zh-CN" sz="1600" kern="0" dirty="0">
                <a:solidFill>
                  <a:srgbClr val="FF0000"/>
                </a:solidFill>
                <a:latin typeface="Arial" panose="020B0604020202020204"/>
                <a:ea typeface="微软雅黑" panose="020B0503020204020204" charset="-122"/>
              </a:rPr>
              <a:t>5000</a:t>
            </a:r>
            <a:r>
              <a:rPr lang="zh-CN" altLang="zh-CN" sz="1600" kern="0" dirty="0">
                <a:solidFill>
                  <a:srgbClr val="FF0000"/>
                </a:solidFill>
                <a:latin typeface="Arial" panose="020B0604020202020204"/>
                <a:ea typeface="微软雅黑" panose="020B0503020204020204" charset="-122"/>
              </a:rPr>
              <a:t>亿元人民币，</a:t>
            </a:r>
            <a:r>
              <a:rPr lang="zh-CN" altLang="zh-CN" sz="1600" kern="0" dirty="0">
                <a:solidFill>
                  <a:srgbClr val="FF0000"/>
                </a:solidFill>
                <a:highlight>
                  <a:srgbClr val="FFFF00"/>
                </a:highlight>
                <a:latin typeface="Arial" panose="020B0604020202020204"/>
                <a:ea typeface="微软雅黑" panose="020B0503020204020204" charset="-122"/>
              </a:rPr>
              <a:t>正在成为我国重要的新经济增长点</a:t>
            </a:r>
            <a:r>
              <a:rPr lang="zh-CN" altLang="zh-CN" sz="1600" kern="0" dirty="0">
                <a:solidFill>
                  <a:srgbClr val="FF0000"/>
                </a:solidFill>
                <a:latin typeface="Arial" panose="020B0604020202020204"/>
                <a:ea typeface="微软雅黑" panose="020B0503020204020204" charset="-122"/>
              </a:rPr>
              <a:t>。</a:t>
            </a:r>
            <a:r>
              <a:rPr lang="en-US" altLang="zh-CN" sz="1600" kern="0" dirty="0">
                <a:solidFill>
                  <a:srgbClr val="FF0000"/>
                </a:solidFill>
                <a:latin typeface="Arial" panose="020B0604020202020204"/>
                <a:ea typeface="微软雅黑" panose="020B0503020204020204" charset="-122"/>
              </a:rPr>
              <a:t>”</a:t>
            </a:r>
            <a:r>
              <a:rPr lang="en-US" altLang="zh-CN" sz="1600" kern="0" dirty="0">
                <a:solidFill>
                  <a:srgbClr val="000000"/>
                </a:solidFill>
                <a:latin typeface="Arial" panose="020B0604020202020204"/>
                <a:ea typeface="微软雅黑" panose="020B0503020204020204" charset="-122"/>
              </a:rPr>
              <a:t> (2019</a:t>
            </a:r>
            <a:r>
              <a:rPr lang="zh-CN" altLang="zh-CN" sz="1600" kern="0" dirty="0">
                <a:solidFill>
                  <a:srgbClr val="000000"/>
                </a:solidFill>
                <a:latin typeface="Arial" panose="020B0604020202020204"/>
                <a:ea typeface="微软雅黑" panose="020B0503020204020204" charset="-122"/>
              </a:rPr>
              <a:t>年“首届中国国际智能产业博览会”</a:t>
            </a:r>
            <a:r>
              <a:rPr lang="en-US" altLang="zh-CN" sz="1600" kern="0" dirty="0">
                <a:solidFill>
                  <a:srgbClr val="000000"/>
                </a:solidFill>
                <a:latin typeface="Arial" panose="020B0604020202020204"/>
                <a:ea typeface="微软雅黑" panose="020B0503020204020204" charset="-122"/>
              </a:rPr>
              <a:t>)</a:t>
            </a:r>
            <a:endParaRPr lang="zh-CN" altLang="zh-CN" sz="1600"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p:txBody>
      </p:sp>
      <p:pic>
        <p:nvPicPr>
          <p:cNvPr id="6151"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70" y="2759604"/>
            <a:ext cx="2620962"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图片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745" y="5050366"/>
            <a:ext cx="2693987" cy="339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思考问题</a:t>
            </a:r>
          </a:p>
        </p:txBody>
      </p:sp>
      <p:sp>
        <p:nvSpPr>
          <p:cNvPr id="2" name="矩形 1"/>
          <p:cNvSpPr/>
          <p:nvPr/>
        </p:nvSpPr>
        <p:spPr>
          <a:xfrm>
            <a:off x="1736725" y="2033588"/>
            <a:ext cx="5984875" cy="2160587"/>
          </a:xfrm>
          <a:prstGeom prst="rect">
            <a:avLst/>
          </a:prstGeom>
          <a:solidFill>
            <a:schemeClr val="accent3">
              <a:lumMod val="95000"/>
            </a:schemeClr>
          </a:solidFill>
          <a:ln w="12700">
            <a:solidFill>
              <a:schemeClr val="tx1"/>
            </a:solidFill>
          </a:ln>
        </p:spPr>
        <p:txBody>
          <a:bodyPr/>
          <a:lstStyle/>
          <a:p>
            <a:pPr algn="ctr">
              <a:defRPr/>
            </a:pPr>
            <a:endParaRPr lang="en-US" altLang="zh-CN" b="1" dirty="0">
              <a:solidFill>
                <a:srgbClr val="FF0000"/>
              </a:solidFill>
            </a:endParaRPr>
          </a:p>
          <a:p>
            <a:pPr algn="ctr">
              <a:defRPr/>
            </a:pPr>
            <a:endParaRPr lang="en-US" altLang="zh-CN" sz="3200" b="1" dirty="0">
              <a:solidFill>
                <a:srgbClr val="FF0000"/>
              </a:solidFill>
              <a:latin typeface="微软雅黑" panose="020B0503020204020204" charset="-122"/>
              <a:ea typeface="微软雅黑" panose="020B0503020204020204" charset="-122"/>
            </a:endParaRPr>
          </a:p>
          <a:p>
            <a:pPr algn="ctr">
              <a:defRPr/>
            </a:pPr>
            <a:r>
              <a:rPr lang="zh-CN" altLang="en-US" sz="3200" b="1" dirty="0">
                <a:solidFill>
                  <a:srgbClr val="FF0000"/>
                </a:solidFill>
                <a:latin typeface="微软雅黑" panose="020B0503020204020204" charset="-122"/>
                <a:ea typeface="微软雅黑" panose="020B0503020204020204" charset="-122"/>
              </a:rPr>
              <a:t>什 么 是 人 工 智 能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图灵测试</a:t>
            </a:r>
          </a:p>
        </p:txBody>
      </p:sp>
      <p:sp>
        <p:nvSpPr>
          <p:cNvPr id="4" name="矩形 3"/>
          <p:cNvSpPr/>
          <p:nvPr/>
        </p:nvSpPr>
        <p:spPr>
          <a:xfrm>
            <a:off x="341313" y="908050"/>
            <a:ext cx="6686550" cy="461963"/>
          </a:xfrm>
          <a:prstGeom prst="rect">
            <a:avLst/>
          </a:prstGeom>
        </p:spPr>
        <p:txBody>
          <a:bodyPr wrap="none">
            <a:spAutoFit/>
          </a:bodyPr>
          <a:lstStyle/>
          <a:p>
            <a:pPr marL="342900" indent="-342900">
              <a:buFont typeface="Arial" panose="020B0604020202020204" pitchFamily="34" charset="0"/>
              <a:buChar char="•"/>
              <a:defRPr/>
            </a:pPr>
            <a:r>
              <a:rPr lang="zh-CN" altLang="en-US" sz="2400" b="1" kern="0" dirty="0">
                <a:solidFill>
                  <a:srgbClr val="0000FF"/>
                </a:solidFill>
                <a:latin typeface="微软雅黑" panose="020B0503020204020204" charset="-122"/>
                <a:ea typeface="微软雅黑" panose="020B0503020204020204" charset="-122"/>
              </a:rPr>
              <a:t>图灵测试：判断机器是否像人类一样具有智能</a:t>
            </a:r>
            <a:endParaRPr lang="zh-CN" altLang="en-US" dirty="0">
              <a:solidFill>
                <a:srgbClr val="0000FF"/>
              </a:solidFill>
            </a:endParaRPr>
          </a:p>
        </p:txBody>
      </p:sp>
      <p:pic>
        <p:nvPicPr>
          <p:cNvPr id="8196" name="图片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1900" y="1854200"/>
            <a:ext cx="31496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8012113" y="2843213"/>
            <a:ext cx="1108075" cy="369887"/>
          </a:xfrm>
          <a:prstGeom prst="rect">
            <a:avLst/>
          </a:prstGeom>
        </p:spPr>
        <p:txBody>
          <a:bodyPr wrap="none">
            <a:spAutoFit/>
          </a:bodyPr>
          <a:lstStyle/>
          <a:p>
            <a:pPr>
              <a:defRPr/>
            </a:pPr>
            <a:r>
              <a:rPr lang="zh-CN" altLang="en-US" b="1" kern="0" dirty="0">
                <a:solidFill>
                  <a:srgbClr val="FF0000"/>
                </a:solidFill>
                <a:latin typeface="微软雅黑" panose="020B0503020204020204" charset="-122"/>
                <a:ea typeface="微软雅黑" panose="020B0503020204020204" charset="-122"/>
              </a:rPr>
              <a:t>被测试者</a:t>
            </a:r>
            <a:endParaRPr lang="zh-CN" altLang="en-US" dirty="0">
              <a:solidFill>
                <a:srgbClr val="FF0000"/>
              </a:solidFill>
            </a:endParaRPr>
          </a:p>
        </p:txBody>
      </p:sp>
      <p:sp>
        <p:nvSpPr>
          <p:cNvPr id="8" name="矩形 7"/>
          <p:cNvSpPr/>
          <p:nvPr/>
        </p:nvSpPr>
        <p:spPr>
          <a:xfrm>
            <a:off x="8128000" y="4778375"/>
            <a:ext cx="876300" cy="369888"/>
          </a:xfrm>
          <a:prstGeom prst="rect">
            <a:avLst/>
          </a:prstGeom>
        </p:spPr>
        <p:txBody>
          <a:bodyPr wrap="none">
            <a:spAutoFit/>
          </a:bodyPr>
          <a:lstStyle/>
          <a:p>
            <a:pPr>
              <a:defRPr/>
            </a:pPr>
            <a:r>
              <a:rPr lang="zh-CN" altLang="en-US" b="1" kern="0" dirty="0">
                <a:solidFill>
                  <a:srgbClr val="FF0000"/>
                </a:solidFill>
                <a:latin typeface="微软雅黑" panose="020B0503020204020204" charset="-122"/>
                <a:ea typeface="微软雅黑" panose="020B0503020204020204" charset="-122"/>
              </a:rPr>
              <a:t>测试者</a:t>
            </a:r>
          </a:p>
        </p:txBody>
      </p:sp>
      <p:sp>
        <p:nvSpPr>
          <p:cNvPr id="8199" name="矩形 6"/>
          <p:cNvSpPr>
            <a:spLocks noChangeArrowheads="1"/>
          </p:cNvSpPr>
          <p:nvPr/>
        </p:nvSpPr>
        <p:spPr bwMode="auto">
          <a:xfrm>
            <a:off x="457200" y="1493838"/>
            <a:ext cx="4545013" cy="510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just">
              <a:lnSpc>
                <a:spcPct val="100000"/>
              </a:lnSpc>
              <a:spcBef>
                <a:spcPts val="1200"/>
              </a:spcBef>
            </a:pPr>
            <a:r>
              <a:rPr lang="zh-CN" altLang="en-US" sz="1800" b="0" dirty="0">
                <a:latin typeface="微软雅黑" panose="020B0503020204020204" charset="-122"/>
                <a:ea typeface="微软雅黑" panose="020B0503020204020204" charset="-122"/>
              </a:rPr>
              <a:t>图灵测试是由现代计算机科学之父英国人</a:t>
            </a:r>
            <a:r>
              <a:rPr lang="zh-CN" altLang="en-US" sz="1800" b="0" dirty="0">
                <a:solidFill>
                  <a:srgbClr val="FF0000"/>
                </a:solidFill>
                <a:latin typeface="微软雅黑" panose="020B0503020204020204" charset="-122"/>
                <a:ea typeface="微软雅黑" panose="020B0503020204020204" charset="-122"/>
              </a:rPr>
              <a:t>阿兰</a:t>
            </a:r>
            <a:r>
              <a:rPr lang="en-US" altLang="zh-CN" sz="1800" b="0" dirty="0">
                <a:solidFill>
                  <a:srgbClr val="FF0000"/>
                </a:solidFill>
                <a:latin typeface="微软雅黑" panose="020B0503020204020204" charset="-122"/>
                <a:ea typeface="微软雅黑" panose="020B0503020204020204" charset="-122"/>
              </a:rPr>
              <a:t>•</a:t>
            </a:r>
            <a:r>
              <a:rPr lang="zh-CN" altLang="en-US" sz="1800" b="0" dirty="0">
                <a:solidFill>
                  <a:srgbClr val="FF0000"/>
                </a:solidFill>
                <a:latin typeface="微软雅黑" panose="020B0503020204020204" charset="-122"/>
                <a:ea typeface="微软雅黑" panose="020B0503020204020204" charset="-122"/>
              </a:rPr>
              <a:t>图灵 </a:t>
            </a:r>
            <a:r>
              <a:rPr lang="en-US" altLang="zh-CN" sz="1800" b="0" dirty="0">
                <a:solidFill>
                  <a:srgbClr val="FF0000"/>
                </a:solidFill>
                <a:latin typeface="微软雅黑" panose="020B0503020204020204" charset="-122"/>
                <a:ea typeface="微软雅黑" panose="020B0503020204020204" charset="-122"/>
              </a:rPr>
              <a:t>1950 </a:t>
            </a:r>
            <a:r>
              <a:rPr lang="zh-CN" altLang="en-US" sz="1800" b="0" dirty="0">
                <a:solidFill>
                  <a:srgbClr val="FF0000"/>
                </a:solidFill>
                <a:latin typeface="微软雅黑" panose="020B0503020204020204" charset="-122"/>
                <a:ea typeface="微软雅黑" panose="020B0503020204020204" charset="-122"/>
              </a:rPr>
              <a:t>年在</a:t>
            </a:r>
            <a:r>
              <a:rPr lang="en-US" altLang="zh-CN" sz="1800" b="0" dirty="0">
                <a:solidFill>
                  <a:srgbClr val="FF0000"/>
                </a:solidFill>
                <a:latin typeface="微软雅黑" panose="020B0503020204020204" charset="-122"/>
                <a:ea typeface="微软雅黑" panose="020B0503020204020204" charset="-122"/>
              </a:rPr>
              <a:t>《</a:t>
            </a:r>
            <a:r>
              <a:rPr lang="zh-CN" altLang="en-US" sz="1800" b="0" dirty="0">
                <a:solidFill>
                  <a:srgbClr val="FF0000"/>
                </a:solidFill>
                <a:latin typeface="微软雅黑" panose="020B0503020204020204" charset="-122"/>
                <a:ea typeface="微软雅黑" panose="020B0503020204020204" charset="-122"/>
              </a:rPr>
              <a:t>计算机器与智能</a:t>
            </a:r>
            <a:r>
              <a:rPr lang="en-US" altLang="zh-CN" sz="1800" b="0" dirty="0">
                <a:solidFill>
                  <a:srgbClr val="FF0000"/>
                </a:solidFill>
                <a:latin typeface="微软雅黑" panose="020B0503020204020204" charset="-122"/>
                <a:ea typeface="微软雅黑" panose="020B0503020204020204" charset="-122"/>
              </a:rPr>
              <a:t>》</a:t>
            </a:r>
            <a:r>
              <a:rPr lang="zh-CN" altLang="en-US" sz="1800" b="0" dirty="0">
                <a:latin typeface="微软雅黑" panose="020B0503020204020204" charset="-122"/>
                <a:ea typeface="微软雅黑" panose="020B0503020204020204" charset="-122"/>
              </a:rPr>
              <a:t>提出的一种测试机器是不是具备人类智能的方法，</a:t>
            </a:r>
            <a:r>
              <a:rPr lang="zh-CN" altLang="en-US" sz="1800" b="0" dirty="0">
                <a:solidFill>
                  <a:srgbClr val="FF0000"/>
                </a:solidFill>
                <a:latin typeface="微软雅黑" panose="020B0503020204020204" charset="-122"/>
                <a:ea typeface="微软雅黑" panose="020B0503020204020204" charset="-122"/>
              </a:rPr>
              <a:t>使得对机器智能的探索从哲学层面上升到科学研究层面</a:t>
            </a:r>
            <a:endParaRPr lang="en-US" altLang="zh-CN" sz="1800" b="0" dirty="0">
              <a:solidFill>
                <a:srgbClr val="FF0000"/>
              </a:solidFill>
              <a:latin typeface="微软雅黑" panose="020B0503020204020204" charset="-122"/>
              <a:ea typeface="微软雅黑" panose="020B0503020204020204" charset="-122"/>
            </a:endParaRPr>
          </a:p>
          <a:p>
            <a:pPr algn="just">
              <a:lnSpc>
                <a:spcPct val="100000"/>
              </a:lnSpc>
              <a:spcBef>
                <a:spcPts val="1200"/>
              </a:spcBef>
            </a:pPr>
            <a:r>
              <a:rPr lang="zh-CN" altLang="en-US" sz="1800" b="0" dirty="0">
                <a:solidFill>
                  <a:srgbClr val="FF0000"/>
                </a:solidFill>
                <a:latin typeface="微软雅黑" panose="020B0503020204020204" charset="-122"/>
                <a:ea typeface="微软雅黑" panose="020B0503020204020204" charset="-122"/>
              </a:rPr>
              <a:t>图灵测试会在测试者在与被测试者 </a:t>
            </a:r>
            <a:r>
              <a:rPr lang="en-US" altLang="zh-CN" sz="1800" b="0" dirty="0">
                <a:solidFill>
                  <a:srgbClr val="FF0000"/>
                </a:solidFill>
                <a:latin typeface="微软雅黑" panose="020B0503020204020204" charset="-122"/>
                <a:ea typeface="微软雅黑" panose="020B0503020204020204" charset="-122"/>
              </a:rPr>
              <a:t>(</a:t>
            </a:r>
            <a:r>
              <a:rPr lang="zh-CN" altLang="en-US" sz="1800" b="0" dirty="0">
                <a:solidFill>
                  <a:srgbClr val="FF0000"/>
                </a:solidFill>
                <a:latin typeface="微软雅黑" panose="020B0503020204020204" charset="-122"/>
                <a:ea typeface="微软雅黑" panose="020B0503020204020204" charset="-122"/>
              </a:rPr>
              <a:t>一个人和一台机器</a:t>
            </a:r>
            <a:r>
              <a:rPr lang="en-US" altLang="zh-CN" sz="1800" b="0" dirty="0">
                <a:solidFill>
                  <a:srgbClr val="FF0000"/>
                </a:solidFill>
                <a:latin typeface="微软雅黑" panose="020B0503020204020204" charset="-122"/>
                <a:ea typeface="微软雅黑" panose="020B0503020204020204" charset="-122"/>
              </a:rPr>
              <a:t>) </a:t>
            </a:r>
            <a:r>
              <a:rPr lang="zh-CN" altLang="en-US" sz="1800" b="0" dirty="0">
                <a:solidFill>
                  <a:srgbClr val="FF0000"/>
                </a:solidFill>
                <a:latin typeface="微软雅黑" panose="020B0503020204020204" charset="-122"/>
                <a:ea typeface="微软雅黑" panose="020B0503020204020204" charset="-122"/>
              </a:rPr>
              <a:t>隔开的情况下，通过一些装置（如键盘）向被测试者随意提问。进行多次测试后，</a:t>
            </a:r>
            <a:r>
              <a:rPr lang="zh-CN" altLang="en-US" sz="1800" dirty="0">
                <a:solidFill>
                  <a:srgbClr val="FF0000"/>
                </a:solidFill>
                <a:latin typeface="微软雅黑" panose="020B0503020204020204" charset="-122"/>
                <a:ea typeface="微软雅黑" panose="020B0503020204020204" charset="-122"/>
              </a:rPr>
              <a:t>如果机器让平均每个测试者做出超过</a:t>
            </a:r>
            <a:r>
              <a:rPr lang="en-US" altLang="zh-CN" sz="1800" dirty="0">
                <a:solidFill>
                  <a:srgbClr val="FF0000"/>
                </a:solidFill>
                <a:latin typeface="微软雅黑" panose="020B0503020204020204" charset="-122"/>
                <a:ea typeface="微软雅黑" panose="020B0503020204020204" charset="-122"/>
              </a:rPr>
              <a:t>30%</a:t>
            </a:r>
            <a:r>
              <a:rPr lang="zh-CN" altLang="en-US" sz="1800" dirty="0">
                <a:solidFill>
                  <a:srgbClr val="FF0000"/>
                </a:solidFill>
                <a:latin typeface="微软雅黑" panose="020B0503020204020204" charset="-122"/>
                <a:ea typeface="微软雅黑" panose="020B0503020204020204" charset="-122"/>
              </a:rPr>
              <a:t>的误判</a:t>
            </a:r>
            <a:r>
              <a:rPr lang="zh-CN" altLang="en-US" sz="1800" b="0" dirty="0">
                <a:solidFill>
                  <a:srgbClr val="FF0000"/>
                </a:solidFill>
                <a:latin typeface="微软雅黑" panose="020B0503020204020204" charset="-122"/>
                <a:ea typeface="微软雅黑" panose="020B0503020204020204" charset="-122"/>
              </a:rPr>
              <a:t>，那么这台机器就通过了测试，并被认为具有人类智能</a:t>
            </a:r>
            <a:endParaRPr lang="en-US" altLang="zh-CN" sz="1800" b="0" dirty="0">
              <a:solidFill>
                <a:srgbClr val="FF0000"/>
              </a:solidFill>
              <a:latin typeface="微软雅黑" panose="020B0503020204020204" charset="-122"/>
              <a:ea typeface="微软雅黑" panose="020B0503020204020204" charset="-122"/>
            </a:endParaRPr>
          </a:p>
          <a:p>
            <a:pPr algn="just">
              <a:lnSpc>
                <a:spcPct val="100000"/>
              </a:lnSpc>
              <a:spcBef>
                <a:spcPts val="1200"/>
              </a:spcBef>
            </a:pPr>
            <a:r>
              <a:rPr lang="zh-CN" altLang="en-US" sz="1800" b="0" dirty="0">
                <a:latin typeface="微软雅黑" panose="020B0503020204020204" charset="-122"/>
                <a:ea typeface="微软雅黑" panose="020B0503020204020204" charset="-122"/>
              </a:rPr>
              <a:t>超过</a:t>
            </a:r>
            <a:r>
              <a:rPr lang="en-US" altLang="zh-CN" sz="1800" b="0" dirty="0">
                <a:latin typeface="微软雅黑" panose="020B0503020204020204" charset="-122"/>
                <a:ea typeface="微软雅黑" panose="020B0503020204020204" charset="-122"/>
              </a:rPr>
              <a:t>30%</a:t>
            </a:r>
            <a:r>
              <a:rPr lang="zh-CN" altLang="en-US" sz="1800" b="0" dirty="0">
                <a:latin typeface="微软雅黑" panose="020B0503020204020204" charset="-122"/>
                <a:ea typeface="微软雅黑" panose="020B0503020204020204" charset="-122"/>
              </a:rPr>
              <a:t>的标准是阿兰</a:t>
            </a:r>
            <a:r>
              <a:rPr lang="en-US" altLang="zh-CN" sz="1800" b="0" dirty="0">
                <a:latin typeface="微软雅黑" panose="020B0503020204020204" charset="-122"/>
                <a:ea typeface="微软雅黑" panose="020B0503020204020204" charset="-122"/>
              </a:rPr>
              <a:t>•</a:t>
            </a:r>
            <a:r>
              <a:rPr lang="zh-CN" altLang="en-US" sz="1800" b="0" dirty="0">
                <a:latin typeface="微软雅黑" panose="020B0503020204020204" charset="-122"/>
                <a:ea typeface="微软雅黑" panose="020B0503020204020204" charset="-122"/>
              </a:rPr>
              <a:t>图灵对</a:t>
            </a:r>
            <a:r>
              <a:rPr lang="en-US" altLang="zh-CN" sz="1800" b="0" dirty="0">
                <a:latin typeface="微软雅黑" panose="020B0503020204020204" charset="-122"/>
                <a:ea typeface="微软雅黑" panose="020B0503020204020204" charset="-122"/>
              </a:rPr>
              <a:t>2000</a:t>
            </a:r>
            <a:r>
              <a:rPr lang="zh-CN" altLang="en-US" sz="1800" b="0" dirty="0">
                <a:latin typeface="微软雅黑" panose="020B0503020204020204" charset="-122"/>
                <a:ea typeface="微软雅黑" panose="020B0503020204020204" charset="-122"/>
              </a:rPr>
              <a:t>年时的机器思考能力的一个预测（</a:t>
            </a:r>
            <a:r>
              <a:rPr lang="en-US" altLang="zh-CN" sz="1800" b="0" dirty="0">
                <a:latin typeface="微软雅黑" panose="020B0503020204020204" charset="-122"/>
                <a:ea typeface="微软雅黑" panose="020B0503020204020204" charset="-122"/>
              </a:rPr>
              <a:t>10GB</a:t>
            </a:r>
            <a:r>
              <a:rPr lang="zh-CN" altLang="en-US" sz="1800" b="0" dirty="0">
                <a:latin typeface="微软雅黑" panose="020B0503020204020204" charset="-122"/>
                <a:ea typeface="微软雅黑" panose="020B0503020204020204" charset="-122"/>
              </a:rPr>
              <a:t>存储、</a:t>
            </a:r>
            <a:r>
              <a:rPr lang="en-US" altLang="zh-CN" sz="1800" b="0" dirty="0">
                <a:latin typeface="微软雅黑" panose="020B0503020204020204" charset="-122"/>
                <a:ea typeface="微软雅黑" panose="020B0503020204020204" charset="-122"/>
              </a:rPr>
              <a:t>5</a:t>
            </a:r>
            <a:r>
              <a:rPr lang="zh-CN" altLang="en-US" sz="1800" b="0" dirty="0">
                <a:latin typeface="微软雅黑" panose="020B0503020204020204" charset="-122"/>
                <a:ea typeface="微软雅黑" panose="020B0503020204020204" charset="-122"/>
              </a:rPr>
              <a:t>分钟对话）。</a:t>
            </a:r>
            <a:r>
              <a:rPr lang="zh-CN" altLang="en-US" sz="1800" b="0" dirty="0">
                <a:solidFill>
                  <a:srgbClr val="FF0000"/>
                </a:solidFill>
                <a:latin typeface="微软雅黑" panose="020B0503020204020204" charset="-122"/>
                <a:ea typeface="微软雅黑" panose="020B0503020204020204" charset="-122"/>
              </a:rPr>
              <a:t>然而，现在的机器智能仍难以达到图灵测试</a:t>
            </a:r>
            <a:r>
              <a:rPr lang="en-US" altLang="zh-CN" sz="1800" b="0" dirty="0">
                <a:solidFill>
                  <a:srgbClr val="FF0000"/>
                </a:solidFill>
                <a:latin typeface="微软雅黑" panose="020B0503020204020204" charset="-122"/>
                <a:ea typeface="微软雅黑" panose="020B0503020204020204" charset="-122"/>
              </a:rPr>
              <a:t>2000</a:t>
            </a:r>
            <a:r>
              <a:rPr lang="zh-CN" altLang="en-US" sz="1800" b="0" dirty="0">
                <a:solidFill>
                  <a:srgbClr val="FF0000"/>
                </a:solidFill>
                <a:latin typeface="微软雅黑" panose="020B0503020204020204" charset="-122"/>
                <a:ea typeface="微软雅黑" panose="020B0503020204020204" charset="-122"/>
              </a:rPr>
              <a:t>年的标准（有争议）</a:t>
            </a:r>
          </a:p>
        </p:txBody>
      </p:sp>
      <p:pic>
        <p:nvPicPr>
          <p:cNvPr id="3" name="图片 2">
            <a:extLst>
              <a:ext uri="{FF2B5EF4-FFF2-40B4-BE49-F238E27FC236}">
                <a16:creationId xmlns:a16="http://schemas.microsoft.com/office/drawing/2014/main" id="{08175D1A-4F98-4285-CC9D-4194CA14C0F9}"/>
              </a:ext>
            </a:extLst>
          </p:cNvPr>
          <p:cNvPicPr>
            <a:picLocks noChangeAspect="1"/>
          </p:cNvPicPr>
          <p:nvPr/>
        </p:nvPicPr>
        <p:blipFill>
          <a:blip r:embed="rId3"/>
          <a:stretch>
            <a:fillRect/>
          </a:stretch>
        </p:blipFill>
        <p:spPr>
          <a:xfrm>
            <a:off x="2410482" y="2910301"/>
            <a:ext cx="4978016" cy="2630019"/>
          </a:xfrm>
          <a:prstGeom prst="rect">
            <a:avLst/>
          </a:prstGeom>
        </p:spPr>
      </p:pic>
      <p:sp>
        <p:nvSpPr>
          <p:cNvPr id="7" name="文本框 6">
            <a:extLst>
              <a:ext uri="{FF2B5EF4-FFF2-40B4-BE49-F238E27FC236}">
                <a16:creationId xmlns:a16="http://schemas.microsoft.com/office/drawing/2014/main" id="{551D991E-EA6B-6769-0667-25D43797FE42}"/>
              </a:ext>
            </a:extLst>
          </p:cNvPr>
          <p:cNvSpPr txBox="1"/>
          <p:nvPr/>
        </p:nvSpPr>
        <p:spPr>
          <a:xfrm>
            <a:off x="5191586" y="5932378"/>
            <a:ext cx="4581458" cy="646331"/>
          </a:xfrm>
          <a:prstGeom prst="rect">
            <a:avLst/>
          </a:prstGeom>
          <a:noFill/>
        </p:spPr>
        <p:txBody>
          <a:bodyPr wrap="square">
            <a:spAutoFit/>
          </a:bodyPr>
          <a:lstStyle/>
          <a:p>
            <a:r>
              <a:rPr lang="en-US" altLang="zh-CN" dirty="0">
                <a:hlinkClick r:id="rId4"/>
              </a:rPr>
              <a:t>ChatGPT</a:t>
            </a:r>
            <a:r>
              <a:rPr lang="zh-CN" altLang="en-US" dirty="0">
                <a:hlinkClick r:id="rId4"/>
              </a:rPr>
              <a:t>是否能通过图灵测试？ </a:t>
            </a:r>
            <a:r>
              <a:rPr lang="en-US" altLang="zh-CN" dirty="0">
                <a:hlinkClick r:id="rId4"/>
              </a:rPr>
              <a:t>- </a:t>
            </a:r>
            <a:r>
              <a:rPr lang="zh-CN" altLang="en-US" dirty="0">
                <a:hlinkClick r:id="rId4"/>
              </a:rPr>
              <a:t>知乎 </a:t>
            </a:r>
            <a:r>
              <a:rPr lang="en-US" altLang="zh-CN" dirty="0">
                <a:hlinkClick r:id="rId4"/>
              </a:rPr>
              <a:t>(zhihu.com)</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图灵测试</a:t>
            </a:r>
          </a:p>
        </p:txBody>
      </p:sp>
      <p:sp>
        <p:nvSpPr>
          <p:cNvPr id="4" name="矩形 3"/>
          <p:cNvSpPr/>
          <p:nvPr/>
        </p:nvSpPr>
        <p:spPr>
          <a:xfrm>
            <a:off x="161510" y="5138738"/>
            <a:ext cx="8733253" cy="1261884"/>
          </a:xfrm>
          <a:prstGeom prst="rect">
            <a:avLst/>
          </a:prstGeom>
        </p:spPr>
        <p:txBody>
          <a:bodyPr wrap="square">
            <a:spAutoFit/>
          </a:bodyPr>
          <a:lstStyle/>
          <a:p>
            <a:pPr marL="342900" indent="-342900">
              <a:buFont typeface="Arial" panose="020B0604020202020204" pitchFamily="34" charset="0"/>
              <a:buChar char="•"/>
              <a:defRPr/>
            </a:pPr>
            <a:r>
              <a:rPr lang="zh-CN" altLang="en-US" sz="1600" b="1" kern="0" dirty="0">
                <a:solidFill>
                  <a:srgbClr val="0000FF"/>
                </a:solidFill>
                <a:latin typeface="微软雅黑" panose="020B0503020204020204" charset="-122"/>
                <a:ea typeface="微软雅黑" panose="020B0503020204020204" charset="-122"/>
              </a:rPr>
              <a:t>聊天机器人尤金</a:t>
            </a:r>
            <a:r>
              <a:rPr lang="en-US" altLang="zh-CN" sz="1600" b="1" kern="0" dirty="0">
                <a:solidFill>
                  <a:srgbClr val="0000FF"/>
                </a:solidFill>
                <a:latin typeface="微软雅黑" panose="020B0503020204020204" charset="-122"/>
                <a:ea typeface="微软雅黑" panose="020B0503020204020204" charset="-122"/>
              </a:rPr>
              <a:t>·</a:t>
            </a:r>
            <a:r>
              <a:rPr lang="zh-CN" altLang="en-US" sz="1600" b="1" kern="0" dirty="0">
                <a:solidFill>
                  <a:srgbClr val="0000FF"/>
                </a:solidFill>
                <a:latin typeface="微软雅黑" panose="020B0503020204020204" charset="-122"/>
                <a:ea typeface="微软雅黑" panose="020B0503020204020204" charset="-122"/>
              </a:rPr>
              <a:t>古斯特</a:t>
            </a:r>
            <a:r>
              <a:rPr lang="zh-CN" altLang="en-US" sz="1600" b="1" kern="0" dirty="0">
                <a:solidFill>
                  <a:srgbClr val="FF0000"/>
                </a:solidFill>
                <a:latin typeface="微软雅黑" panose="020B0503020204020204" charset="-122"/>
                <a:ea typeface="微软雅黑" panose="020B0503020204020204" charset="-122"/>
              </a:rPr>
              <a:t>号称</a:t>
            </a:r>
            <a:r>
              <a:rPr lang="zh-CN" altLang="en-US" sz="1600" b="1" kern="0" dirty="0">
                <a:solidFill>
                  <a:srgbClr val="0000FF"/>
                </a:solidFill>
                <a:latin typeface="微软雅黑" panose="020B0503020204020204" charset="-122"/>
                <a:ea typeface="微软雅黑" panose="020B0503020204020204" charset="-122"/>
              </a:rPr>
              <a:t>史上第一个通过图灵测试的智能机器人（测试通过率为</a:t>
            </a:r>
            <a:r>
              <a:rPr lang="en-US" altLang="zh-CN" sz="1600" b="1" kern="0" dirty="0">
                <a:solidFill>
                  <a:srgbClr val="0000FF"/>
                </a:solidFill>
                <a:latin typeface="微软雅黑" panose="020B0503020204020204" charset="-122"/>
                <a:ea typeface="微软雅黑" panose="020B0503020204020204" charset="-122"/>
              </a:rPr>
              <a:t>33%</a:t>
            </a:r>
            <a:r>
              <a:rPr lang="zh-CN" altLang="en-US" sz="1600" b="1" kern="0" dirty="0">
                <a:solidFill>
                  <a:srgbClr val="0000FF"/>
                </a:solidFill>
                <a:latin typeface="微软雅黑" panose="020B0503020204020204" charset="-122"/>
                <a:ea typeface="微软雅黑" panose="020B0503020204020204" charset="-122"/>
              </a:rPr>
              <a:t>）</a:t>
            </a:r>
            <a:endParaRPr lang="en-US" altLang="zh-CN" sz="1600" b="1" kern="0" dirty="0">
              <a:solidFill>
                <a:srgbClr val="0000FF"/>
              </a:solidFill>
              <a:latin typeface="微软雅黑" panose="020B0503020204020204" charset="-122"/>
              <a:ea typeface="微软雅黑" panose="020B0503020204020204" charset="-122"/>
            </a:endParaRPr>
          </a:p>
          <a:p>
            <a:pPr marL="342900" indent="-342900">
              <a:buFont typeface="Arial" panose="020B0604020202020204" pitchFamily="34" charset="0"/>
              <a:buChar char="•"/>
              <a:defRPr/>
            </a:pPr>
            <a:r>
              <a:rPr lang="zh-CN" altLang="en-US" sz="1600" b="1" kern="0" dirty="0">
                <a:latin typeface="微软雅黑" panose="020B0503020204020204" charset="-122"/>
                <a:ea typeface="微软雅黑" panose="020B0503020204020204" charset="-122"/>
              </a:rPr>
              <a:t>尤金的设计是尽可能地利用规则漏洞，在 </a:t>
            </a:r>
            <a:r>
              <a:rPr lang="en-US" altLang="zh-CN" sz="1600" b="1" kern="0" dirty="0">
                <a:latin typeface="微软雅黑" panose="020B0503020204020204" charset="-122"/>
                <a:ea typeface="微软雅黑" panose="020B0503020204020204" charset="-122"/>
              </a:rPr>
              <a:t>5 </a:t>
            </a:r>
            <a:r>
              <a:rPr lang="zh-CN" altLang="en-US" sz="1600" b="1" kern="0" dirty="0">
                <a:latin typeface="微软雅黑" panose="020B0503020204020204" charset="-122"/>
                <a:ea typeface="微软雅黑" panose="020B0503020204020204" charset="-122"/>
              </a:rPr>
              <a:t>分钟时长内骗过评委。该程序冒充的是一个来自乌克兰、英语非母语的</a:t>
            </a:r>
            <a:r>
              <a:rPr lang="en-US" altLang="zh-CN" sz="1600" b="1" kern="0" dirty="0">
                <a:latin typeface="微软雅黑" panose="020B0503020204020204" charset="-122"/>
                <a:ea typeface="微软雅黑" panose="020B0503020204020204" charset="-122"/>
              </a:rPr>
              <a:t>13</a:t>
            </a:r>
            <a:r>
              <a:rPr lang="zh-CN" altLang="en-US" sz="1600" b="1" kern="0" dirty="0">
                <a:latin typeface="微软雅黑" panose="020B0503020204020204" charset="-122"/>
                <a:ea typeface="微软雅黑" panose="020B0503020204020204" charset="-122"/>
              </a:rPr>
              <a:t>岁小孩，这实际上不完全公平</a:t>
            </a:r>
            <a:endParaRPr lang="en-US" altLang="zh-CN" sz="1600" b="1" kern="0" dirty="0">
              <a:latin typeface="微软雅黑" panose="020B0503020204020204" charset="-122"/>
              <a:ea typeface="微软雅黑" panose="020B0503020204020204" charset="-122"/>
            </a:endParaRPr>
          </a:p>
          <a:p>
            <a:pPr marL="342900" indent="-342900">
              <a:buFont typeface="Arial" panose="020B0604020202020204" pitchFamily="34" charset="0"/>
              <a:buChar char="•"/>
              <a:defRPr/>
            </a:pPr>
            <a:r>
              <a:rPr lang="zh-CN" altLang="en-US" sz="1600" b="1" kern="0" dirty="0">
                <a:latin typeface="微软雅黑" panose="020B0503020204020204" charset="-122"/>
                <a:ea typeface="微软雅黑" panose="020B0503020204020204" charset="-122"/>
              </a:rPr>
              <a:t>程序实际上是一套人类对话的模拟脚本，远未达到人类认知和思考的水平</a:t>
            </a:r>
            <a:endParaRPr lang="en-US" altLang="zh-CN" sz="1200" b="1" kern="0" dirty="0">
              <a:solidFill>
                <a:srgbClr val="0000FF"/>
              </a:solidFill>
              <a:latin typeface="微软雅黑" panose="020B0503020204020204" charset="-122"/>
              <a:ea typeface="微软雅黑" panose="020B0503020204020204" charset="-122"/>
            </a:endParaRPr>
          </a:p>
          <a:p>
            <a:pPr>
              <a:defRPr/>
            </a:pPr>
            <a:endParaRPr lang="zh-CN" altLang="en-US" sz="1200" dirty="0">
              <a:solidFill>
                <a:srgbClr val="0000FF"/>
              </a:solidFill>
            </a:endParaRPr>
          </a:p>
        </p:txBody>
      </p:sp>
      <p:sp>
        <p:nvSpPr>
          <p:cNvPr id="9220" name="矩形 2"/>
          <p:cNvSpPr>
            <a:spLocks noChangeArrowheads="1"/>
          </p:cNvSpPr>
          <p:nvPr/>
        </p:nvSpPr>
        <p:spPr bwMode="auto">
          <a:xfrm>
            <a:off x="612775" y="838200"/>
            <a:ext cx="82819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009242"/>
                </a:solidFill>
                <a:latin typeface="微软雅黑" panose="020B0503020204020204" charset="-122"/>
                <a:ea typeface="微软雅黑" panose="020B0503020204020204" charset="-122"/>
              </a:rPr>
              <a:t>计算机科学家斯科特</a:t>
            </a:r>
            <a:r>
              <a:rPr lang="en-US" altLang="zh-CN" sz="1800">
                <a:solidFill>
                  <a:srgbClr val="009242"/>
                </a:solidFill>
                <a:latin typeface="微软雅黑" panose="020B0503020204020204" charset="-122"/>
                <a:ea typeface="微软雅黑" panose="020B0503020204020204" charset="-122"/>
              </a:rPr>
              <a:t>·</a:t>
            </a:r>
            <a:r>
              <a:rPr lang="zh-CN" altLang="en-US" sz="1800">
                <a:solidFill>
                  <a:srgbClr val="009242"/>
                </a:solidFill>
                <a:latin typeface="微软雅黑" panose="020B0503020204020204" charset="-122"/>
                <a:ea typeface="微软雅黑" panose="020B0503020204020204" charset="-122"/>
              </a:rPr>
              <a:t>亚伦森和 </a:t>
            </a:r>
            <a:r>
              <a:rPr lang="en-US" altLang="zh-CN" sz="1800">
                <a:solidFill>
                  <a:srgbClr val="009242"/>
                </a:solidFill>
                <a:latin typeface="微软雅黑" panose="020B0503020204020204" charset="-122"/>
                <a:ea typeface="微软雅黑" panose="020B0503020204020204" charset="-122"/>
              </a:rPr>
              <a:t>AI</a:t>
            </a:r>
            <a:r>
              <a:rPr lang="zh-CN" altLang="en-US" sz="1800">
                <a:solidFill>
                  <a:srgbClr val="009242"/>
                </a:solidFill>
                <a:latin typeface="微软雅黑" panose="020B0503020204020204" charset="-122"/>
                <a:ea typeface="微软雅黑" panose="020B0503020204020204" charset="-122"/>
              </a:rPr>
              <a:t>（自称来自乌克兰的</a:t>
            </a:r>
            <a:r>
              <a:rPr lang="en-US" altLang="zh-CN" sz="1800">
                <a:solidFill>
                  <a:srgbClr val="009242"/>
                </a:solidFill>
                <a:latin typeface="微软雅黑" panose="020B0503020204020204" charset="-122"/>
                <a:ea typeface="微软雅黑" panose="020B0503020204020204" charset="-122"/>
              </a:rPr>
              <a:t>13 </a:t>
            </a:r>
            <a:r>
              <a:rPr lang="zh-CN" altLang="en-US" sz="1800">
                <a:solidFill>
                  <a:srgbClr val="009242"/>
                </a:solidFill>
                <a:latin typeface="微软雅黑" panose="020B0503020204020204" charset="-122"/>
                <a:ea typeface="微软雅黑" panose="020B0503020204020204" charset="-122"/>
              </a:rPr>
              <a:t>岁男孩尤金）的对话</a:t>
            </a:r>
          </a:p>
        </p:txBody>
      </p:sp>
      <p:pic>
        <p:nvPicPr>
          <p:cNvPr id="9" name="图片 8"/>
          <p:cNvPicPr>
            <a:picLocks noChangeAspect="1"/>
          </p:cNvPicPr>
          <p:nvPr/>
        </p:nvPicPr>
        <p:blipFill>
          <a:blip r:embed="rId2"/>
          <a:stretch>
            <a:fillRect/>
          </a:stretch>
        </p:blipFill>
        <p:spPr>
          <a:xfrm>
            <a:off x="1422400" y="1316038"/>
            <a:ext cx="6080125" cy="3646487"/>
          </a:xfrm>
          <a:prstGeom prst="rect">
            <a:avLst/>
          </a:prstGeom>
          <a:ln w="127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图灵测试</a:t>
            </a:r>
          </a:p>
        </p:txBody>
      </p:sp>
      <p:sp>
        <p:nvSpPr>
          <p:cNvPr id="4" name="矩形 3"/>
          <p:cNvSpPr/>
          <p:nvPr/>
        </p:nvSpPr>
        <p:spPr>
          <a:xfrm>
            <a:off x="522288" y="908050"/>
            <a:ext cx="8229600" cy="1016000"/>
          </a:xfrm>
          <a:prstGeom prst="rect">
            <a:avLst/>
          </a:prstGeom>
        </p:spPr>
        <p:txBody>
          <a:bodyPr>
            <a:spAutoFit/>
          </a:bodyPr>
          <a:lstStyle/>
          <a:p>
            <a:pPr marL="342900" indent="-342900">
              <a:buFont typeface="Arial" panose="020B0604020202020204" pitchFamily="34" charset="0"/>
              <a:buChar char="•"/>
              <a:defRPr/>
            </a:pPr>
            <a:r>
              <a:rPr lang="zh-CN" altLang="en-US" sz="2000" b="1" kern="0" dirty="0">
                <a:latin typeface="微软雅黑" panose="020B0503020204020204" charset="-122"/>
                <a:ea typeface="微软雅黑" panose="020B0503020204020204" charset="-122"/>
              </a:rPr>
              <a:t>图灵测试主要聚焦在人机对话领域，然而在现实世界的人机对话中，除了文本本身含义外，</a:t>
            </a:r>
            <a:r>
              <a:rPr lang="zh-CN" altLang="en-US" sz="2000" b="1" kern="0" dirty="0">
                <a:solidFill>
                  <a:srgbClr val="FF0000"/>
                </a:solidFill>
                <a:latin typeface="微软雅黑" panose="020B0503020204020204" charset="-122"/>
                <a:ea typeface="微软雅黑" panose="020B0503020204020204" charset="-122"/>
              </a:rPr>
              <a:t>文本背后还隐含着复杂的语义、文化、知识以及情感等，要通过真正的图灵测试，还有很长的路要走</a:t>
            </a:r>
            <a:r>
              <a:rPr lang="en-US" altLang="zh-CN" sz="2000" b="1" kern="0" dirty="0">
                <a:solidFill>
                  <a:srgbClr val="FF0000"/>
                </a:solidFill>
                <a:latin typeface="微软雅黑" panose="020B0503020204020204" charset="-122"/>
                <a:ea typeface="微软雅黑" panose="020B0503020204020204" charset="-122"/>
              </a:rPr>
              <a:t>……</a:t>
            </a:r>
          </a:p>
        </p:txBody>
      </p:sp>
      <p:pic>
        <p:nvPicPr>
          <p:cNvPr id="2" name="图片 1"/>
          <p:cNvPicPr>
            <a:picLocks noChangeAspect="1"/>
          </p:cNvPicPr>
          <p:nvPr/>
        </p:nvPicPr>
        <p:blipFill>
          <a:blip r:embed="rId2"/>
          <a:stretch>
            <a:fillRect/>
          </a:stretch>
        </p:blipFill>
        <p:spPr>
          <a:xfrm>
            <a:off x="5337175" y="2079625"/>
            <a:ext cx="3509963" cy="4352925"/>
          </a:xfrm>
          <a:prstGeom prst="rect">
            <a:avLst/>
          </a:prstGeom>
          <a:ln w="127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7" name="矩形 6"/>
          <p:cNvSpPr/>
          <p:nvPr/>
        </p:nvSpPr>
        <p:spPr>
          <a:xfrm>
            <a:off x="522288" y="2259013"/>
            <a:ext cx="4770437" cy="1016000"/>
          </a:xfrm>
          <a:prstGeom prst="rect">
            <a:avLst/>
          </a:prstGeom>
        </p:spPr>
        <p:txBody>
          <a:bodyPr>
            <a:spAutoFit/>
          </a:bodyPr>
          <a:lstStyle/>
          <a:p>
            <a:pPr marL="342900" indent="-342900">
              <a:buFont typeface="Arial" panose="020B0604020202020204" pitchFamily="34" charset="0"/>
              <a:buChar char="•"/>
              <a:defRPr/>
            </a:pPr>
            <a:r>
              <a:rPr lang="zh-CN" altLang="en-US" sz="2000" b="1" kern="0" dirty="0">
                <a:latin typeface="微软雅黑" panose="020B0503020204020204" charset="-122"/>
                <a:ea typeface="微软雅黑" panose="020B0503020204020204" charset="-122"/>
              </a:rPr>
              <a:t>除了人机对话外，</a:t>
            </a:r>
            <a:r>
              <a:rPr lang="zh-CN" altLang="en-US" sz="2000" b="1" kern="0" dirty="0">
                <a:solidFill>
                  <a:srgbClr val="FF0000"/>
                </a:solidFill>
                <a:latin typeface="微软雅黑" panose="020B0503020204020204" charset="-122"/>
                <a:ea typeface="微软雅黑" panose="020B0503020204020204" charset="-122"/>
              </a:rPr>
              <a:t>现实世界的智能还包含视觉、听觉、触觉，以及感知、认知、决策与推理能力</a:t>
            </a:r>
            <a:endParaRPr lang="en-US" altLang="zh-CN" sz="2000" b="1" kern="0" dirty="0">
              <a:solidFill>
                <a:srgbClr val="FF0000"/>
              </a:solidFill>
              <a:latin typeface="微软雅黑" panose="020B0503020204020204" charset="-122"/>
              <a:ea typeface="微软雅黑" panose="020B0503020204020204" charset="-122"/>
            </a:endParaRPr>
          </a:p>
        </p:txBody>
      </p:sp>
      <p:sp>
        <p:nvSpPr>
          <p:cNvPr id="5" name="矩形 4"/>
          <p:cNvSpPr/>
          <p:nvPr/>
        </p:nvSpPr>
        <p:spPr>
          <a:xfrm>
            <a:off x="566738" y="3473450"/>
            <a:ext cx="4770437" cy="1631950"/>
          </a:xfrm>
          <a:prstGeom prst="rect">
            <a:avLst/>
          </a:prstGeom>
        </p:spPr>
        <p:txBody>
          <a:bodyPr>
            <a:spAutoFit/>
          </a:bodyPr>
          <a:lstStyle/>
          <a:p>
            <a:pPr marL="342900" indent="-342900">
              <a:buFont typeface="Arial" panose="020B0604020202020204" pitchFamily="34" charset="0"/>
              <a:buChar char="•"/>
              <a:defRPr/>
            </a:pPr>
            <a:r>
              <a:rPr lang="zh-CN" altLang="en-US" sz="2000" b="1" kern="0" dirty="0">
                <a:solidFill>
                  <a:srgbClr val="FF0000"/>
                </a:solidFill>
                <a:latin typeface="微软雅黑" panose="020B0503020204020204" charset="-122"/>
                <a:ea typeface="微软雅黑" panose="020B0503020204020204" charset="-122"/>
              </a:rPr>
              <a:t>图灵测试是人工智能的一个充分条件，它本身并没有试图定义人工智能的范畴</a:t>
            </a:r>
            <a:r>
              <a:rPr lang="zh-CN" altLang="en-US" sz="2000" b="1" kern="0" dirty="0">
                <a:latin typeface="微软雅黑" panose="020B0503020204020204" charset="-122"/>
                <a:ea typeface="微软雅黑" panose="020B0503020204020204" charset="-122"/>
              </a:rPr>
              <a:t>。换句话说，一个优秀的人工智能应该“能够”通过图灵测试，但并不表明图灵测试是人工智能的全部</a:t>
            </a:r>
            <a:endParaRPr lang="en-US" altLang="zh-CN" sz="2000" b="1" kern="0" dirty="0">
              <a:latin typeface="微软雅黑" panose="020B0503020204020204" charset="-122"/>
              <a:ea typeface="微软雅黑" panose="020B0503020204020204" charset="-122"/>
            </a:endParaRPr>
          </a:p>
        </p:txBody>
      </p:sp>
      <p:sp>
        <p:nvSpPr>
          <p:cNvPr id="3" name="矩形 2">
            <a:extLst>
              <a:ext uri="{FF2B5EF4-FFF2-40B4-BE49-F238E27FC236}">
                <a16:creationId xmlns:a16="http://schemas.microsoft.com/office/drawing/2014/main" id="{275BA5B2-A370-EDBD-2E75-5FAC1A991455}"/>
              </a:ext>
            </a:extLst>
          </p:cNvPr>
          <p:cNvSpPr/>
          <p:nvPr/>
        </p:nvSpPr>
        <p:spPr>
          <a:xfrm>
            <a:off x="566738" y="5226050"/>
            <a:ext cx="4770437" cy="400110"/>
          </a:xfrm>
          <a:prstGeom prst="rect">
            <a:avLst/>
          </a:prstGeom>
        </p:spPr>
        <p:txBody>
          <a:bodyPr>
            <a:spAutoFit/>
          </a:bodyPr>
          <a:lstStyle/>
          <a:p>
            <a:pPr marL="342900" indent="-342900">
              <a:buFont typeface="Arial" panose="020B0604020202020204" pitchFamily="34" charset="0"/>
              <a:buChar char="•"/>
              <a:defRPr/>
            </a:pPr>
            <a:r>
              <a:rPr lang="zh-CN" altLang="en-US" sz="2000" b="1" kern="0" dirty="0">
                <a:latin typeface="微软雅黑" panose="020B0503020204020204" charset="-122"/>
                <a:ea typeface="微软雅黑" panose="020B0503020204020204" charset="-122"/>
              </a:rPr>
              <a:t>评估机器智能程度可能需要新方法</a:t>
            </a:r>
            <a:endParaRPr lang="en-US" altLang="zh-CN" sz="2000" b="1" kern="0" dirty="0">
              <a:latin typeface="微软雅黑" panose="020B0503020204020204" charset="-122"/>
              <a:ea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p:nvPr>
        </p:nvSpPr>
        <p:spPr>
          <a:xfrm>
            <a:off x="457200" y="98425"/>
            <a:ext cx="8229600" cy="561975"/>
          </a:xfrm>
          <a:noFill/>
        </p:spPr>
        <p:txBody>
          <a:bodyPr>
            <a:normAutofit fontScale="90000"/>
          </a:bodyPr>
          <a:lstStyle/>
          <a:p>
            <a:r>
              <a:rPr lang="en-US" altLang="zh-CN" sz="3600"/>
              <a:t>AI</a:t>
            </a:r>
            <a:r>
              <a:rPr lang="zh-CN" altLang="en-US" sz="3600"/>
              <a:t>缘起之达特茅斯会议</a:t>
            </a:r>
          </a:p>
        </p:txBody>
      </p:sp>
      <p:pic>
        <p:nvPicPr>
          <p:cNvPr id="11267"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75" y="954088"/>
            <a:ext cx="3994150" cy="316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矩形 5"/>
          <p:cNvSpPr>
            <a:spLocks noChangeArrowheads="1"/>
          </p:cNvSpPr>
          <p:nvPr/>
        </p:nvSpPr>
        <p:spPr bwMode="auto">
          <a:xfrm>
            <a:off x="4706938" y="1628775"/>
            <a:ext cx="42767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pPr>
            <a:r>
              <a:rPr lang="zh-CN" altLang="en-US" sz="1800">
                <a:solidFill>
                  <a:srgbClr val="0070C0"/>
                </a:solidFill>
                <a:latin typeface="微软雅黑" panose="020B0503020204020204" charset="-122"/>
                <a:ea typeface="微软雅黑" panose="020B0503020204020204" charset="-122"/>
              </a:rPr>
              <a:t>约翰</a:t>
            </a:r>
            <a:r>
              <a:rPr lang="en-US" altLang="zh-CN" sz="1800">
                <a:solidFill>
                  <a:srgbClr val="0070C0"/>
                </a:solidFill>
                <a:latin typeface="微软雅黑" panose="020B0503020204020204" charset="-122"/>
                <a:ea typeface="微软雅黑" panose="020B0503020204020204" charset="-122"/>
              </a:rPr>
              <a:t>·</a:t>
            </a:r>
            <a:r>
              <a:rPr lang="zh-CN" altLang="en-US" sz="1800">
                <a:solidFill>
                  <a:srgbClr val="0070C0"/>
                </a:solidFill>
                <a:latin typeface="微软雅黑" panose="020B0503020204020204" charset="-122"/>
                <a:ea typeface="微软雅黑" panose="020B0503020204020204" charset="-122"/>
              </a:rPr>
              <a:t>麦卡锡（</a:t>
            </a:r>
            <a:r>
              <a:rPr lang="en-US" altLang="zh-CN" sz="1800">
                <a:solidFill>
                  <a:srgbClr val="0070C0"/>
                </a:solidFill>
                <a:latin typeface="微软雅黑" panose="020B0503020204020204" charset="-122"/>
                <a:ea typeface="微软雅黑" panose="020B0503020204020204" charset="-122"/>
              </a:rPr>
              <a:t>J. McCarthy</a:t>
            </a:r>
            <a:r>
              <a:rPr lang="zh-CN" altLang="en-US" sz="1800">
                <a:solidFill>
                  <a:srgbClr val="0070C0"/>
                </a:solidFill>
                <a:latin typeface="微软雅黑" panose="020B0503020204020204" charset="-122"/>
                <a:ea typeface="微软雅黑" panose="020B0503020204020204" charset="-122"/>
              </a:rPr>
              <a:t>）：达特茅斯学院数学助理教授</a:t>
            </a:r>
          </a:p>
          <a:p>
            <a:pPr>
              <a:lnSpc>
                <a:spcPct val="100000"/>
              </a:lnSpc>
              <a:spcBef>
                <a:spcPct val="0"/>
              </a:spcBef>
            </a:pPr>
            <a:r>
              <a:rPr lang="zh-CN" altLang="en-US" sz="1800">
                <a:latin typeface="微软雅黑" panose="020B0503020204020204" charset="-122"/>
                <a:ea typeface="微软雅黑" panose="020B0503020204020204" charset="-122"/>
              </a:rPr>
              <a:t>马文</a:t>
            </a:r>
            <a:r>
              <a:rPr lang="en-US" altLang="zh-CN" sz="1800">
                <a:latin typeface="微软雅黑" panose="020B0503020204020204" charset="-122"/>
                <a:ea typeface="微软雅黑" panose="020B0503020204020204" charset="-122"/>
              </a:rPr>
              <a:t>·</a:t>
            </a:r>
            <a:r>
              <a:rPr lang="zh-CN" altLang="en-US" sz="1800">
                <a:latin typeface="微软雅黑" panose="020B0503020204020204" charset="-122"/>
                <a:ea typeface="微软雅黑" panose="020B0503020204020204" charset="-122"/>
              </a:rPr>
              <a:t>明斯基（</a:t>
            </a:r>
            <a:r>
              <a:rPr lang="en-US" altLang="zh-CN" sz="1800">
                <a:latin typeface="微软雅黑" panose="020B0503020204020204" charset="-122"/>
                <a:ea typeface="微软雅黑" panose="020B0503020204020204" charset="-122"/>
              </a:rPr>
              <a:t>M. L. Minsky</a:t>
            </a:r>
            <a:r>
              <a:rPr lang="zh-CN" altLang="en-US" sz="1800">
                <a:latin typeface="微软雅黑" panose="020B0503020204020204" charset="-122"/>
                <a:ea typeface="微软雅黑" panose="020B0503020204020204" charset="-122"/>
              </a:rPr>
              <a:t>）：哈佛大学数学与神经学初级研究员</a:t>
            </a:r>
          </a:p>
          <a:p>
            <a:pPr>
              <a:lnSpc>
                <a:spcPct val="100000"/>
              </a:lnSpc>
              <a:spcBef>
                <a:spcPct val="0"/>
              </a:spcBef>
            </a:pPr>
            <a:r>
              <a:rPr lang="zh-CN" altLang="en-US" sz="1800">
                <a:latin typeface="微软雅黑" panose="020B0503020204020204" charset="-122"/>
                <a:ea typeface="微软雅黑" panose="020B0503020204020204" charset="-122"/>
              </a:rPr>
              <a:t>克劳德</a:t>
            </a:r>
            <a:r>
              <a:rPr lang="en-US" altLang="zh-CN" sz="1800">
                <a:latin typeface="微软雅黑" panose="020B0503020204020204" charset="-122"/>
                <a:ea typeface="微软雅黑" panose="020B0503020204020204" charset="-122"/>
              </a:rPr>
              <a:t>·</a:t>
            </a:r>
            <a:r>
              <a:rPr lang="zh-CN" altLang="en-US" sz="1800">
                <a:latin typeface="微软雅黑" panose="020B0503020204020204" charset="-122"/>
                <a:ea typeface="微软雅黑" panose="020B0503020204020204" charset="-122"/>
              </a:rPr>
              <a:t>香农（</a:t>
            </a:r>
            <a:r>
              <a:rPr lang="en-US" altLang="zh-CN" sz="1800">
                <a:latin typeface="微软雅黑" panose="020B0503020204020204" charset="-122"/>
                <a:ea typeface="微软雅黑" panose="020B0503020204020204" charset="-122"/>
              </a:rPr>
              <a:t>C. E. Shannon</a:t>
            </a:r>
            <a:r>
              <a:rPr lang="zh-CN" altLang="en-US" sz="1800">
                <a:latin typeface="微软雅黑" panose="020B0503020204020204" charset="-122"/>
                <a:ea typeface="微软雅黑" panose="020B0503020204020204" charset="-122"/>
              </a:rPr>
              <a:t>）：贝尔电话实验室数学家与信息论奠基人</a:t>
            </a:r>
            <a:endParaRPr lang="en-US" altLang="zh-CN" sz="1800">
              <a:latin typeface="微软雅黑" panose="020B0503020204020204" charset="-122"/>
              <a:ea typeface="微软雅黑" panose="020B0503020204020204" charset="-122"/>
            </a:endParaRPr>
          </a:p>
          <a:p>
            <a:pPr>
              <a:lnSpc>
                <a:spcPct val="100000"/>
              </a:lnSpc>
              <a:spcBef>
                <a:spcPct val="0"/>
              </a:spcBef>
            </a:pPr>
            <a:r>
              <a:rPr lang="en-US" altLang="zh-CN" sz="1800">
                <a:latin typeface="微软雅黑" panose="020B0503020204020204" charset="-122"/>
                <a:ea typeface="微软雅黑" panose="020B0503020204020204" charset="-122"/>
              </a:rPr>
              <a:t>N. Rochester</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IBM</a:t>
            </a:r>
            <a:r>
              <a:rPr lang="zh-CN" altLang="en-US" sz="1800">
                <a:latin typeface="微软雅黑" panose="020B0503020204020204" charset="-122"/>
                <a:ea typeface="微软雅黑" panose="020B0503020204020204" charset="-122"/>
              </a:rPr>
              <a:t>信息研究经理，</a:t>
            </a:r>
            <a:r>
              <a:rPr lang="en-US" altLang="zh-CN" sz="1800">
                <a:latin typeface="微软雅黑" panose="020B0503020204020204" charset="-122"/>
                <a:ea typeface="微软雅黑" panose="020B0503020204020204" charset="-122"/>
              </a:rPr>
              <a:t>IBM</a:t>
            </a:r>
            <a:r>
              <a:rPr lang="zh-CN" altLang="en-US" sz="1800">
                <a:latin typeface="微软雅黑" panose="020B0503020204020204" charset="-122"/>
                <a:ea typeface="微软雅黑" panose="020B0503020204020204" charset="-122"/>
              </a:rPr>
              <a:t>第一代通用机</a:t>
            </a:r>
            <a:r>
              <a:rPr lang="en-US" altLang="zh-CN" sz="1800">
                <a:latin typeface="微软雅黑" panose="020B0503020204020204" charset="-122"/>
                <a:ea typeface="微软雅黑" panose="020B0503020204020204" charset="-122"/>
              </a:rPr>
              <a:t>701</a:t>
            </a:r>
            <a:r>
              <a:rPr lang="zh-CN" altLang="en-US" sz="1800">
                <a:latin typeface="微软雅黑" panose="020B0503020204020204" charset="-122"/>
                <a:ea typeface="微软雅黑" panose="020B0503020204020204" charset="-122"/>
              </a:rPr>
              <a:t>的主设计师</a:t>
            </a:r>
          </a:p>
        </p:txBody>
      </p:sp>
      <p:sp>
        <p:nvSpPr>
          <p:cNvPr id="11269" name="矩形 7"/>
          <p:cNvSpPr>
            <a:spLocks noChangeArrowheads="1"/>
          </p:cNvSpPr>
          <p:nvPr/>
        </p:nvSpPr>
        <p:spPr bwMode="auto">
          <a:xfrm>
            <a:off x="6111875" y="10890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2000">
                <a:solidFill>
                  <a:srgbClr val="0000FF"/>
                </a:solidFill>
                <a:latin typeface="微软雅黑" panose="020B0503020204020204" charset="-122"/>
                <a:ea typeface="微软雅黑" panose="020B0503020204020204" charset="-122"/>
              </a:rPr>
              <a:t>四位发起人</a:t>
            </a:r>
          </a:p>
        </p:txBody>
      </p:sp>
      <p:sp>
        <p:nvSpPr>
          <p:cNvPr id="11270" name="矩形 8"/>
          <p:cNvSpPr>
            <a:spLocks noChangeArrowheads="1"/>
          </p:cNvSpPr>
          <p:nvPr/>
        </p:nvSpPr>
        <p:spPr bwMode="auto">
          <a:xfrm>
            <a:off x="630238" y="4491038"/>
            <a:ext cx="80565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ts val="1200"/>
              </a:spcBef>
            </a:pPr>
            <a:r>
              <a:rPr lang="en-US" altLang="zh-CN" sz="2000">
                <a:latin typeface="微软雅黑" panose="020B0503020204020204" charset="-122"/>
                <a:ea typeface="微软雅黑" panose="020B0503020204020204" charset="-122"/>
              </a:rPr>
              <a:t>1956</a:t>
            </a:r>
            <a:r>
              <a:rPr lang="zh-CN" altLang="en-US" sz="2000">
                <a:latin typeface="微软雅黑" panose="020B0503020204020204" charset="-122"/>
                <a:ea typeface="微软雅黑" panose="020B0503020204020204" charset="-122"/>
              </a:rPr>
              <a:t>年美国达特茅斯人工智能研讨会：</a:t>
            </a:r>
            <a:r>
              <a:rPr lang="zh-CN" altLang="en-US" sz="2000">
                <a:solidFill>
                  <a:srgbClr val="FF0000"/>
                </a:solidFill>
                <a:latin typeface="微软雅黑" panose="020B0503020204020204" charset="-122"/>
                <a:ea typeface="微软雅黑" panose="020B0503020204020204" charset="-122"/>
              </a:rPr>
              <a:t>“人工智能” 概念诞生，人工智能正式称为一门研究学科</a:t>
            </a:r>
            <a:endParaRPr lang="en-US" altLang="zh-CN" sz="2000">
              <a:solidFill>
                <a:srgbClr val="FF0000"/>
              </a:solidFill>
              <a:latin typeface="微软雅黑" panose="020B0503020204020204" charset="-122"/>
              <a:ea typeface="微软雅黑" panose="020B0503020204020204" charset="-122"/>
            </a:endParaRPr>
          </a:p>
          <a:p>
            <a:pPr>
              <a:lnSpc>
                <a:spcPct val="100000"/>
              </a:lnSpc>
              <a:spcBef>
                <a:spcPts val="1200"/>
              </a:spcBef>
            </a:pPr>
            <a:r>
              <a:rPr lang="zh-CN" altLang="en-US" sz="2000">
                <a:latin typeface="微软雅黑" panose="020B0503020204020204" charset="-122"/>
                <a:ea typeface="微软雅黑" panose="020B0503020204020204" charset="-122"/>
              </a:rPr>
              <a:t>人工智能（</a:t>
            </a:r>
            <a:r>
              <a:rPr lang="en-US" altLang="zh-CN" sz="2000">
                <a:latin typeface="微软雅黑" panose="020B0503020204020204" charset="-122"/>
                <a:ea typeface="微软雅黑" panose="020B0503020204020204" charset="-122"/>
              </a:rPr>
              <a:t>Artificial Intelligence</a:t>
            </a:r>
            <a:r>
              <a:rPr lang="zh-CN" altLang="en-US" sz="2000">
                <a:latin typeface="微软雅黑" panose="020B0503020204020204" charset="-122"/>
                <a:ea typeface="微软雅黑" panose="020B0503020204020204" charset="-122"/>
              </a:rPr>
              <a:t>）就是要让机器的行为像人所表现出来的智能行为一样，能够进行感知、认知、决策、执行</a:t>
            </a:r>
            <a:endParaRPr lang="en-US" altLang="zh-CN" sz="2000">
              <a:latin typeface="微软雅黑" panose="020B0503020204020204"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人工智能的四个层面</a:t>
            </a:r>
          </a:p>
        </p:txBody>
      </p:sp>
      <p:sp>
        <p:nvSpPr>
          <p:cNvPr id="13315" name="矩形 8"/>
          <p:cNvSpPr>
            <a:spLocks noChangeArrowheads="1"/>
          </p:cNvSpPr>
          <p:nvPr/>
        </p:nvSpPr>
        <p:spPr bwMode="auto">
          <a:xfrm>
            <a:off x="657225" y="5526088"/>
            <a:ext cx="1214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ts val="1200"/>
              </a:spcBef>
              <a:buFontTx/>
              <a:buNone/>
            </a:pPr>
            <a:r>
              <a:rPr lang="zh-CN" altLang="en-US" sz="2000">
                <a:solidFill>
                  <a:srgbClr val="FF0000"/>
                </a:solidFill>
                <a:latin typeface="微软雅黑" panose="020B0503020204020204" charset="-122"/>
                <a:ea typeface="微软雅黑" panose="020B0503020204020204" charset="-122"/>
              </a:rPr>
              <a:t>计算智能</a:t>
            </a:r>
            <a:endParaRPr lang="en-US" altLang="zh-CN" sz="2000">
              <a:solidFill>
                <a:srgbClr val="FF0000"/>
              </a:solidFill>
              <a:latin typeface="微软雅黑" panose="020B0503020204020204" charset="-122"/>
              <a:ea typeface="微软雅黑" panose="020B0503020204020204" charset="-122"/>
            </a:endParaRPr>
          </a:p>
        </p:txBody>
      </p:sp>
      <p:pic>
        <p:nvPicPr>
          <p:cNvPr id="13316" name="图片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6475" y="3473450"/>
            <a:ext cx="2025650"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矩形 9"/>
          <p:cNvSpPr>
            <a:spLocks noChangeArrowheads="1"/>
          </p:cNvSpPr>
          <p:nvPr/>
        </p:nvSpPr>
        <p:spPr bwMode="auto">
          <a:xfrm>
            <a:off x="2771775" y="4713288"/>
            <a:ext cx="1214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ts val="1200"/>
              </a:spcBef>
              <a:buFontTx/>
              <a:buNone/>
            </a:pPr>
            <a:r>
              <a:rPr lang="zh-CN" altLang="en-US" sz="2000" dirty="0">
                <a:solidFill>
                  <a:srgbClr val="FF0000"/>
                </a:solidFill>
                <a:latin typeface="微软雅黑" panose="020B0503020204020204" charset="-122"/>
                <a:ea typeface="微软雅黑" panose="020B0503020204020204" charset="-122"/>
              </a:rPr>
              <a:t>感知智能</a:t>
            </a:r>
            <a:endParaRPr lang="en-US" altLang="zh-CN" sz="2000" dirty="0">
              <a:solidFill>
                <a:srgbClr val="FF0000"/>
              </a:solidFill>
              <a:latin typeface="微软雅黑" panose="020B0503020204020204" charset="-122"/>
              <a:ea typeface="微软雅黑" panose="020B0503020204020204" charset="-122"/>
            </a:endParaRPr>
          </a:p>
        </p:txBody>
      </p:sp>
      <p:pic>
        <p:nvPicPr>
          <p:cNvPr id="13318" name="图片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3575" y="2649538"/>
            <a:ext cx="2141538"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图片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0" y="4330700"/>
            <a:ext cx="18446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矩形 14"/>
          <p:cNvSpPr>
            <a:spLocks noChangeArrowheads="1"/>
          </p:cNvSpPr>
          <p:nvPr/>
        </p:nvSpPr>
        <p:spPr bwMode="auto">
          <a:xfrm>
            <a:off x="4956175" y="3971925"/>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ts val="1200"/>
              </a:spcBef>
              <a:buFontTx/>
              <a:buNone/>
            </a:pPr>
            <a:r>
              <a:rPr lang="zh-CN" altLang="en-US" sz="2000">
                <a:solidFill>
                  <a:srgbClr val="FF0000"/>
                </a:solidFill>
                <a:latin typeface="微软雅黑" panose="020B0503020204020204" charset="-122"/>
                <a:ea typeface="微软雅黑" panose="020B0503020204020204" charset="-122"/>
              </a:rPr>
              <a:t>认知智能</a:t>
            </a:r>
            <a:endParaRPr lang="en-US" altLang="zh-CN" sz="2000">
              <a:solidFill>
                <a:srgbClr val="FF0000"/>
              </a:solidFill>
              <a:latin typeface="微软雅黑" panose="020B0503020204020204" charset="-122"/>
              <a:ea typeface="微软雅黑" panose="020B0503020204020204" charset="-122"/>
            </a:endParaRPr>
          </a:p>
        </p:txBody>
      </p:sp>
      <p:sp>
        <p:nvSpPr>
          <p:cNvPr id="13321" name="矩形 16"/>
          <p:cNvSpPr>
            <a:spLocks noChangeArrowheads="1"/>
          </p:cNvSpPr>
          <p:nvPr/>
        </p:nvSpPr>
        <p:spPr bwMode="auto">
          <a:xfrm>
            <a:off x="7407275" y="3170238"/>
            <a:ext cx="1214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ts val="1200"/>
              </a:spcBef>
              <a:buFontTx/>
              <a:buNone/>
            </a:pPr>
            <a:r>
              <a:rPr lang="zh-CN" altLang="en-US" sz="2000">
                <a:solidFill>
                  <a:srgbClr val="FF0000"/>
                </a:solidFill>
                <a:latin typeface="微软雅黑" panose="020B0503020204020204" charset="-122"/>
                <a:ea typeface="微软雅黑" panose="020B0503020204020204" charset="-122"/>
              </a:rPr>
              <a:t>行动智能</a:t>
            </a:r>
            <a:endParaRPr lang="en-US" altLang="zh-CN" sz="2000">
              <a:solidFill>
                <a:srgbClr val="FF0000"/>
              </a:solidFill>
              <a:latin typeface="微软雅黑" panose="020B0503020204020204" charset="-122"/>
              <a:ea typeface="微软雅黑" panose="020B0503020204020204" charset="-122"/>
            </a:endParaRPr>
          </a:p>
        </p:txBody>
      </p:sp>
      <p:sp>
        <p:nvSpPr>
          <p:cNvPr id="13322" name="矩形 15"/>
          <p:cNvSpPr>
            <a:spLocks noChangeArrowheads="1"/>
          </p:cNvSpPr>
          <p:nvPr/>
        </p:nvSpPr>
        <p:spPr bwMode="auto">
          <a:xfrm>
            <a:off x="431800" y="6264275"/>
            <a:ext cx="2082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ts val="1200"/>
              </a:spcBef>
              <a:buFontTx/>
              <a:buNone/>
            </a:pPr>
            <a:r>
              <a:rPr lang="en-US" altLang="zh-CN" sz="1400">
                <a:latin typeface="微软雅黑" panose="020B0503020204020204" charset="-122"/>
                <a:ea typeface="微软雅黑" panose="020B0503020204020204" charset="-122"/>
              </a:rPr>
              <a:t> </a:t>
            </a:r>
            <a:r>
              <a:rPr lang="zh-CN" altLang="en-US" sz="1400">
                <a:latin typeface="微软雅黑" panose="020B0503020204020204" charset="-122"/>
                <a:ea typeface="微软雅黑" panose="020B0503020204020204" charset="-122"/>
              </a:rPr>
              <a:t> </a:t>
            </a:r>
            <a:endParaRPr lang="en-US" altLang="zh-CN" sz="1400">
              <a:latin typeface="微软雅黑" panose="020B0503020204020204" charset="-122"/>
              <a:ea typeface="微软雅黑" panose="020B0503020204020204" charset="-122"/>
            </a:endParaRPr>
          </a:p>
        </p:txBody>
      </p:sp>
      <p:sp>
        <p:nvSpPr>
          <p:cNvPr id="13323" name="矩形 18"/>
          <p:cNvSpPr>
            <a:spLocks noChangeArrowheads="1"/>
          </p:cNvSpPr>
          <p:nvPr/>
        </p:nvSpPr>
        <p:spPr bwMode="auto">
          <a:xfrm>
            <a:off x="657225" y="5894388"/>
            <a:ext cx="1214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ts val="1200"/>
              </a:spcBef>
              <a:buFontTx/>
              <a:buNone/>
            </a:pPr>
            <a:r>
              <a:rPr lang="zh-CN" altLang="en-US" sz="2000">
                <a:solidFill>
                  <a:srgbClr val="0000FF"/>
                </a:solidFill>
                <a:latin typeface="微软雅黑" panose="020B0503020204020204" charset="-122"/>
                <a:ea typeface="微软雅黑" panose="020B0503020204020204" charset="-122"/>
              </a:rPr>
              <a:t>能存会算</a:t>
            </a:r>
            <a:endParaRPr lang="en-US" altLang="zh-CN" sz="2000">
              <a:solidFill>
                <a:srgbClr val="0000FF"/>
              </a:solidFill>
              <a:latin typeface="微软雅黑" panose="020B0503020204020204" charset="-122"/>
              <a:ea typeface="微软雅黑" panose="020B0503020204020204" charset="-122"/>
            </a:endParaRPr>
          </a:p>
        </p:txBody>
      </p:sp>
      <p:sp>
        <p:nvSpPr>
          <p:cNvPr id="22" name="箭头: 圆角右 21"/>
          <p:cNvSpPr/>
          <p:nvPr/>
        </p:nvSpPr>
        <p:spPr>
          <a:xfrm>
            <a:off x="1649413" y="3616325"/>
            <a:ext cx="584200" cy="65246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4" name="箭头: 圆角右 23"/>
          <p:cNvSpPr/>
          <p:nvPr/>
        </p:nvSpPr>
        <p:spPr>
          <a:xfrm>
            <a:off x="3727450" y="2738438"/>
            <a:ext cx="585788" cy="65246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5" name="箭头: 圆角右 24"/>
          <p:cNvSpPr/>
          <p:nvPr/>
        </p:nvSpPr>
        <p:spPr>
          <a:xfrm>
            <a:off x="6180138" y="2058988"/>
            <a:ext cx="584200" cy="561975"/>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3327" name="矩形 22"/>
          <p:cNvSpPr>
            <a:spLocks noChangeArrowheads="1"/>
          </p:cNvSpPr>
          <p:nvPr/>
        </p:nvSpPr>
        <p:spPr bwMode="auto">
          <a:xfrm>
            <a:off x="180975" y="2687638"/>
            <a:ext cx="196532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pPr>
            <a:r>
              <a:rPr lang="zh-CN" altLang="en-US" sz="1400">
                <a:latin typeface="微软雅黑" panose="020B0503020204020204" charset="-122"/>
                <a:ea typeface="微软雅黑" panose="020B0503020204020204" charset="-122"/>
              </a:rPr>
              <a:t>机器拥有超强的记忆存储力和超快的计算能力</a:t>
            </a:r>
            <a:endParaRPr lang="en-US" altLang="zh-CN" sz="1400">
              <a:latin typeface="微软雅黑" panose="020B0503020204020204" charset="-122"/>
              <a:ea typeface="微软雅黑" panose="020B0503020204020204" charset="-122"/>
            </a:endParaRPr>
          </a:p>
          <a:p>
            <a:pPr>
              <a:lnSpc>
                <a:spcPct val="100000"/>
              </a:lnSpc>
              <a:spcBef>
                <a:spcPct val="0"/>
              </a:spcBef>
            </a:pPr>
            <a:r>
              <a:rPr lang="zh-CN" altLang="en-US" sz="1400">
                <a:latin typeface="微软雅黑" panose="020B0503020204020204" charset="-122"/>
                <a:ea typeface="微软雅黑" panose="020B0503020204020204" charset="-122"/>
              </a:rPr>
              <a:t>机器在强运算方面已远超人类</a:t>
            </a:r>
            <a:endParaRPr lang="en-US" altLang="zh-CN" sz="1400">
              <a:latin typeface="微软雅黑" panose="020B0503020204020204" charset="-122"/>
              <a:ea typeface="微软雅黑" panose="020B0503020204020204" charset="-122"/>
            </a:endParaRPr>
          </a:p>
        </p:txBody>
      </p:sp>
      <p:sp>
        <p:nvSpPr>
          <p:cNvPr id="13328" name="矩形 27"/>
          <p:cNvSpPr>
            <a:spLocks noChangeArrowheads="1"/>
          </p:cNvSpPr>
          <p:nvPr/>
        </p:nvSpPr>
        <p:spPr bwMode="auto">
          <a:xfrm>
            <a:off x="2808288" y="5113338"/>
            <a:ext cx="12144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2000">
                <a:solidFill>
                  <a:srgbClr val="0000FF"/>
                </a:solidFill>
                <a:latin typeface="微软雅黑" panose="020B0503020204020204" charset="-122"/>
                <a:ea typeface="微软雅黑" panose="020B0503020204020204" charset="-122"/>
              </a:rPr>
              <a:t>能听会说</a:t>
            </a:r>
            <a:endParaRPr lang="en-US" altLang="zh-CN" sz="2000">
              <a:solidFill>
                <a:srgbClr val="0000FF"/>
              </a:solidFill>
              <a:latin typeface="微软雅黑" panose="020B0503020204020204" charset="-122"/>
              <a:ea typeface="微软雅黑" panose="020B0503020204020204" charset="-122"/>
            </a:endParaRPr>
          </a:p>
          <a:p>
            <a:pPr>
              <a:lnSpc>
                <a:spcPct val="100000"/>
              </a:lnSpc>
              <a:spcBef>
                <a:spcPct val="0"/>
              </a:spcBef>
              <a:buFontTx/>
              <a:buNone/>
            </a:pPr>
            <a:r>
              <a:rPr lang="zh-CN" altLang="en-US" sz="2000">
                <a:solidFill>
                  <a:srgbClr val="0000FF"/>
                </a:solidFill>
                <a:latin typeface="微软雅黑" panose="020B0503020204020204" charset="-122"/>
                <a:ea typeface="微软雅黑" panose="020B0503020204020204" charset="-122"/>
              </a:rPr>
              <a:t>能看会认</a:t>
            </a:r>
            <a:endParaRPr lang="en-US" altLang="zh-CN" sz="2000">
              <a:solidFill>
                <a:srgbClr val="0000FF"/>
              </a:solidFill>
              <a:latin typeface="微软雅黑" panose="020B0503020204020204" charset="-122"/>
              <a:ea typeface="微软雅黑" panose="020B0503020204020204" charset="-122"/>
            </a:endParaRPr>
          </a:p>
        </p:txBody>
      </p:sp>
      <p:sp>
        <p:nvSpPr>
          <p:cNvPr id="13329" name="矩形 28"/>
          <p:cNvSpPr>
            <a:spLocks noChangeArrowheads="1"/>
          </p:cNvSpPr>
          <p:nvPr/>
        </p:nvSpPr>
        <p:spPr bwMode="auto">
          <a:xfrm>
            <a:off x="1992313" y="1906588"/>
            <a:ext cx="2481262"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pPr>
            <a:r>
              <a:rPr lang="zh-CN" altLang="en-US" sz="1400">
                <a:latin typeface="微软雅黑" panose="020B0503020204020204" charset="-122"/>
                <a:ea typeface="微软雅黑" panose="020B0503020204020204" charset="-122"/>
              </a:rPr>
              <a:t>机器具备视觉、听觉、触觉等感知能力</a:t>
            </a:r>
            <a:endParaRPr lang="en-US" altLang="zh-CN" sz="1400">
              <a:latin typeface="微软雅黑" panose="020B0503020204020204" charset="-122"/>
              <a:ea typeface="微软雅黑" panose="020B0503020204020204" charset="-122"/>
            </a:endParaRPr>
          </a:p>
          <a:p>
            <a:pPr>
              <a:lnSpc>
                <a:spcPct val="100000"/>
              </a:lnSpc>
              <a:spcBef>
                <a:spcPct val="0"/>
              </a:spcBef>
            </a:pPr>
            <a:r>
              <a:rPr lang="zh-CN" altLang="en-US" sz="1400">
                <a:latin typeface="微软雅黑" panose="020B0503020204020204" charset="-122"/>
                <a:ea typeface="微软雅黑" panose="020B0503020204020204" charset="-122"/>
              </a:rPr>
              <a:t>机器在感知方面已经达到甚至超越人类水平</a:t>
            </a:r>
            <a:endParaRPr lang="en-US" altLang="zh-CN" sz="1400">
              <a:latin typeface="微软雅黑" panose="020B0503020204020204" charset="-122"/>
              <a:ea typeface="微软雅黑" panose="020B0503020204020204" charset="-122"/>
            </a:endParaRPr>
          </a:p>
        </p:txBody>
      </p:sp>
      <p:sp>
        <p:nvSpPr>
          <p:cNvPr id="13330" name="矩形 30"/>
          <p:cNvSpPr>
            <a:spLocks noChangeArrowheads="1"/>
          </p:cNvSpPr>
          <p:nvPr/>
        </p:nvSpPr>
        <p:spPr bwMode="auto">
          <a:xfrm>
            <a:off x="5121275" y="4291013"/>
            <a:ext cx="12144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2000">
                <a:solidFill>
                  <a:srgbClr val="0000FF"/>
                </a:solidFill>
                <a:latin typeface="微软雅黑" panose="020B0503020204020204" charset="-122"/>
                <a:ea typeface="微软雅黑" panose="020B0503020204020204" charset="-122"/>
              </a:rPr>
              <a:t>能理解</a:t>
            </a:r>
            <a:endParaRPr lang="en-US" altLang="zh-CN" sz="2000">
              <a:solidFill>
                <a:srgbClr val="0000FF"/>
              </a:solidFill>
              <a:latin typeface="微软雅黑" panose="020B0503020204020204" charset="-122"/>
              <a:ea typeface="微软雅黑" panose="020B0503020204020204" charset="-122"/>
            </a:endParaRPr>
          </a:p>
          <a:p>
            <a:pPr>
              <a:lnSpc>
                <a:spcPct val="100000"/>
              </a:lnSpc>
              <a:spcBef>
                <a:spcPct val="0"/>
              </a:spcBef>
              <a:buFontTx/>
              <a:buNone/>
            </a:pPr>
            <a:r>
              <a:rPr lang="zh-CN" altLang="en-US" sz="2000">
                <a:solidFill>
                  <a:srgbClr val="0000FF"/>
                </a:solidFill>
                <a:latin typeface="微软雅黑" panose="020B0503020204020204" charset="-122"/>
                <a:ea typeface="微软雅黑" panose="020B0503020204020204" charset="-122"/>
              </a:rPr>
              <a:t>能思考</a:t>
            </a:r>
            <a:endParaRPr lang="en-US" altLang="zh-CN" sz="2000">
              <a:solidFill>
                <a:srgbClr val="0000FF"/>
              </a:solidFill>
              <a:latin typeface="微软雅黑" panose="020B0503020204020204" charset="-122"/>
              <a:ea typeface="微软雅黑" panose="020B0503020204020204" charset="-122"/>
            </a:endParaRPr>
          </a:p>
          <a:p>
            <a:pPr>
              <a:lnSpc>
                <a:spcPct val="100000"/>
              </a:lnSpc>
              <a:spcBef>
                <a:spcPct val="0"/>
              </a:spcBef>
              <a:buFontTx/>
              <a:buNone/>
            </a:pPr>
            <a:r>
              <a:rPr lang="zh-CN" altLang="en-US" sz="2000">
                <a:solidFill>
                  <a:srgbClr val="0000FF"/>
                </a:solidFill>
                <a:latin typeface="微软雅黑" panose="020B0503020204020204" charset="-122"/>
                <a:ea typeface="微软雅黑" panose="020B0503020204020204" charset="-122"/>
              </a:rPr>
              <a:t>能决策</a:t>
            </a:r>
            <a:endParaRPr lang="en-US" altLang="zh-CN" sz="2000">
              <a:solidFill>
                <a:srgbClr val="0000FF"/>
              </a:solidFill>
              <a:latin typeface="微软雅黑" panose="020B0503020204020204" charset="-122"/>
              <a:ea typeface="微软雅黑" panose="020B0503020204020204" charset="-122"/>
            </a:endParaRPr>
          </a:p>
        </p:txBody>
      </p:sp>
      <p:sp>
        <p:nvSpPr>
          <p:cNvPr id="13331" name="矩形 31"/>
          <p:cNvSpPr>
            <a:spLocks noChangeArrowheads="1"/>
          </p:cNvSpPr>
          <p:nvPr/>
        </p:nvSpPr>
        <p:spPr bwMode="auto">
          <a:xfrm>
            <a:off x="4392613" y="1141413"/>
            <a:ext cx="21478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just">
              <a:lnSpc>
                <a:spcPct val="100000"/>
              </a:lnSpc>
              <a:spcBef>
                <a:spcPct val="0"/>
              </a:spcBef>
            </a:pPr>
            <a:r>
              <a:rPr lang="zh-CN" altLang="en-US" sz="1400" dirty="0">
                <a:latin typeface="微软雅黑" panose="020B0503020204020204" charset="-122"/>
                <a:ea typeface="微软雅黑" panose="020B0503020204020204" charset="-122"/>
              </a:rPr>
              <a:t>机器具备逻辑推理、知识理解以及思考决策等认知能力</a:t>
            </a:r>
            <a:endParaRPr lang="en-US" altLang="zh-CN" sz="1400" dirty="0">
              <a:latin typeface="微软雅黑" panose="020B0503020204020204" charset="-122"/>
              <a:ea typeface="微软雅黑" panose="020B0503020204020204" charset="-122"/>
            </a:endParaRPr>
          </a:p>
          <a:p>
            <a:pPr algn="just">
              <a:lnSpc>
                <a:spcPct val="100000"/>
              </a:lnSpc>
              <a:spcBef>
                <a:spcPct val="0"/>
              </a:spcBef>
            </a:pPr>
            <a:r>
              <a:rPr lang="zh-CN" altLang="en-US" sz="1400" dirty="0">
                <a:latin typeface="微软雅黑" panose="020B0503020204020204" charset="-122"/>
                <a:ea typeface="微软雅黑" panose="020B0503020204020204" charset="-122"/>
              </a:rPr>
              <a:t>正在发展中</a:t>
            </a:r>
            <a:endParaRPr lang="en-US" altLang="zh-CN" sz="1400" dirty="0">
              <a:latin typeface="微软雅黑" panose="020B0503020204020204" charset="-122"/>
              <a:ea typeface="微软雅黑" panose="020B0503020204020204" charset="-122"/>
            </a:endParaRPr>
          </a:p>
        </p:txBody>
      </p:sp>
      <p:pic>
        <p:nvPicPr>
          <p:cNvPr id="13332" name="图片 3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77038" y="1898650"/>
            <a:ext cx="222567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3" name="矩形 34"/>
          <p:cNvSpPr>
            <a:spLocks noChangeArrowheads="1"/>
          </p:cNvSpPr>
          <p:nvPr/>
        </p:nvSpPr>
        <p:spPr bwMode="auto">
          <a:xfrm>
            <a:off x="7292975" y="3570288"/>
            <a:ext cx="1466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2000">
                <a:solidFill>
                  <a:srgbClr val="0000FF"/>
                </a:solidFill>
                <a:latin typeface="微软雅黑" panose="020B0503020204020204" charset="-122"/>
                <a:ea typeface="微软雅黑" panose="020B0503020204020204" charset="-122"/>
              </a:rPr>
              <a:t>能自主学习</a:t>
            </a:r>
            <a:endParaRPr lang="en-US" altLang="zh-CN" sz="2000">
              <a:solidFill>
                <a:srgbClr val="0000FF"/>
              </a:solidFill>
              <a:latin typeface="微软雅黑" panose="020B0503020204020204" charset="-122"/>
              <a:ea typeface="微软雅黑" panose="020B0503020204020204" charset="-122"/>
            </a:endParaRPr>
          </a:p>
          <a:p>
            <a:pPr>
              <a:lnSpc>
                <a:spcPct val="100000"/>
              </a:lnSpc>
              <a:spcBef>
                <a:spcPct val="0"/>
              </a:spcBef>
              <a:buFontTx/>
              <a:buNone/>
            </a:pPr>
            <a:r>
              <a:rPr lang="zh-CN" altLang="en-US" sz="2000">
                <a:solidFill>
                  <a:srgbClr val="0000FF"/>
                </a:solidFill>
                <a:latin typeface="微软雅黑" panose="020B0503020204020204" charset="-122"/>
                <a:ea typeface="微软雅黑" panose="020B0503020204020204" charset="-122"/>
              </a:rPr>
              <a:t>能自主决策</a:t>
            </a:r>
            <a:endParaRPr lang="en-US" altLang="zh-CN" sz="2000">
              <a:solidFill>
                <a:srgbClr val="0000FF"/>
              </a:solidFill>
              <a:latin typeface="微软雅黑" panose="020B0503020204020204" charset="-122"/>
              <a:ea typeface="微软雅黑" panose="020B0503020204020204" charset="-122"/>
            </a:endParaRPr>
          </a:p>
        </p:txBody>
      </p:sp>
      <p:sp>
        <p:nvSpPr>
          <p:cNvPr id="13334" name="矩形 35"/>
          <p:cNvSpPr>
            <a:spLocks noChangeArrowheads="1"/>
          </p:cNvSpPr>
          <p:nvPr/>
        </p:nvSpPr>
        <p:spPr bwMode="auto">
          <a:xfrm>
            <a:off x="6535738" y="793750"/>
            <a:ext cx="23304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just">
              <a:lnSpc>
                <a:spcPct val="100000"/>
              </a:lnSpc>
              <a:spcBef>
                <a:spcPct val="0"/>
              </a:spcBef>
            </a:pPr>
            <a:r>
              <a:rPr lang="zh-CN" altLang="en-US" sz="1400">
                <a:latin typeface="微软雅黑" panose="020B0503020204020204" charset="-122"/>
                <a:ea typeface="微软雅黑" panose="020B0503020204020204" charset="-122"/>
              </a:rPr>
              <a:t>机器具备自主化、自学习、自决策、自适应等能力</a:t>
            </a:r>
            <a:endParaRPr lang="en-US" altLang="zh-CN" sz="1400">
              <a:latin typeface="微软雅黑" panose="020B0503020204020204" charset="-122"/>
              <a:ea typeface="微软雅黑" panose="020B0503020204020204" charset="-122"/>
            </a:endParaRPr>
          </a:p>
          <a:p>
            <a:pPr algn="just">
              <a:lnSpc>
                <a:spcPct val="100000"/>
              </a:lnSpc>
              <a:spcBef>
                <a:spcPct val="0"/>
              </a:spcBef>
            </a:pPr>
            <a:r>
              <a:rPr lang="zh-CN" altLang="en-US" sz="1400">
                <a:latin typeface="微软雅黑" panose="020B0503020204020204" charset="-122"/>
                <a:ea typeface="微软雅黑" panose="020B0503020204020204" charset="-122"/>
              </a:rPr>
              <a:t>目前机器智能远未达到</a:t>
            </a:r>
            <a:endParaRPr lang="en-US" altLang="zh-CN" sz="1400">
              <a:latin typeface="微软雅黑" panose="020B0503020204020204" charset="-122"/>
              <a:ea typeface="微软雅黑" panose="020B0503020204020204" charset="-122"/>
            </a:endParaRPr>
          </a:p>
        </p:txBody>
      </p:sp>
      <p:sp>
        <p:nvSpPr>
          <p:cNvPr id="37" name="椭圆 36"/>
          <p:cNvSpPr/>
          <p:nvPr/>
        </p:nvSpPr>
        <p:spPr>
          <a:xfrm>
            <a:off x="5337175" y="5202238"/>
            <a:ext cx="3763963" cy="795337"/>
          </a:xfrm>
          <a:prstGeom prst="ellipse">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zh-CN" altLang="en-US" sz="2000" b="1" dirty="0">
                <a:latin typeface="微软雅黑" panose="020B0503020204020204" charset="-122"/>
                <a:ea typeface="微软雅黑" panose="020B0503020204020204" charset="-122"/>
              </a:rPr>
              <a:t>强（通用）人工智能</a:t>
            </a:r>
          </a:p>
        </p:txBody>
      </p:sp>
      <p:sp>
        <p:nvSpPr>
          <p:cNvPr id="39" name="椭圆 38"/>
          <p:cNvSpPr/>
          <p:nvPr/>
        </p:nvSpPr>
        <p:spPr>
          <a:xfrm>
            <a:off x="1871663" y="5997575"/>
            <a:ext cx="3128962" cy="708025"/>
          </a:xfrm>
          <a:prstGeom prst="ellipse">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zh-CN" altLang="en-US" sz="2000" b="1" dirty="0">
                <a:latin typeface="微软雅黑" panose="020B0503020204020204" charset="-122"/>
                <a:ea typeface="微软雅黑" panose="020B0503020204020204" charset="-122"/>
              </a:rPr>
              <a:t>  弱人工智能</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人工智能之三大流派</a:t>
            </a:r>
          </a:p>
        </p:txBody>
      </p:sp>
      <p:sp>
        <p:nvSpPr>
          <p:cNvPr id="15363" name="矩形 5"/>
          <p:cNvSpPr>
            <a:spLocks noChangeArrowheads="1"/>
          </p:cNvSpPr>
          <p:nvPr/>
        </p:nvSpPr>
        <p:spPr bwMode="auto">
          <a:xfrm>
            <a:off x="482600" y="954088"/>
            <a:ext cx="82296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ts val="1200"/>
              </a:spcBef>
            </a:pPr>
            <a:r>
              <a:rPr lang="en-US" altLang="zh-CN" sz="2000">
                <a:latin typeface="微软雅黑" panose="020B0503020204020204" charset="-122"/>
                <a:ea typeface="微软雅黑" panose="020B0503020204020204" charset="-122"/>
              </a:rPr>
              <a:t>1956</a:t>
            </a:r>
            <a:r>
              <a:rPr lang="zh-CN" altLang="en-US" sz="2000">
                <a:latin typeface="微软雅黑" panose="020B0503020204020204" charset="-122"/>
                <a:ea typeface="微软雅黑" panose="020B0503020204020204" charset="-122"/>
              </a:rPr>
              <a:t>年的美国达特茅斯人工智能研讨会开启了 “人工智能”研究的大幕，</a:t>
            </a:r>
            <a:r>
              <a:rPr lang="zh-CN" altLang="en-US" sz="2000">
                <a:solidFill>
                  <a:srgbClr val="FF0000"/>
                </a:solidFill>
                <a:latin typeface="微软雅黑" panose="020B0503020204020204" charset="-122"/>
                <a:ea typeface="微软雅黑" panose="020B0503020204020204" charset="-122"/>
              </a:rPr>
              <a:t>但是如何开展人工智能研究、如何设计通用的理论指导人工智能研究仍是一个开放性课题</a:t>
            </a:r>
            <a:r>
              <a:rPr lang="zh-CN" altLang="en-US" sz="2000">
                <a:latin typeface="微软雅黑" panose="020B0503020204020204" charset="-122"/>
                <a:ea typeface="微软雅黑" panose="020B0503020204020204" charset="-122"/>
              </a:rPr>
              <a:t>。因此，在人工智能的研究过程中诞生了很多不同的流派</a:t>
            </a:r>
            <a:endParaRPr lang="en-US" altLang="zh-CN" sz="2000">
              <a:latin typeface="微软雅黑" panose="020B0503020204020204" charset="-122"/>
              <a:ea typeface="微软雅黑" panose="020B0503020204020204" charset="-122"/>
            </a:endParaRPr>
          </a:p>
        </p:txBody>
      </p:sp>
      <p:pic>
        <p:nvPicPr>
          <p:cNvPr id="15364" name="图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2500" y="3182938"/>
            <a:ext cx="2554288" cy="15398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5" name="矩形 7"/>
          <p:cNvSpPr>
            <a:spLocks noChangeArrowheads="1"/>
          </p:cNvSpPr>
          <p:nvPr/>
        </p:nvSpPr>
        <p:spPr bwMode="auto">
          <a:xfrm>
            <a:off x="1466850" y="48641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0000FF"/>
                </a:solidFill>
                <a:latin typeface="微软雅黑" panose="020B0503020204020204" charset="-122"/>
                <a:ea typeface="微软雅黑" panose="020B0503020204020204" charset="-122"/>
              </a:rPr>
              <a:t>符号主义</a:t>
            </a:r>
            <a:endParaRPr lang="zh-CN" altLang="en-US" sz="1800" b="0">
              <a:solidFill>
                <a:srgbClr val="0000FF"/>
              </a:solidFill>
            </a:endParaRPr>
          </a:p>
        </p:txBody>
      </p:sp>
      <p:pic>
        <p:nvPicPr>
          <p:cNvPr id="15366" name="图片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1063" y="3175000"/>
            <a:ext cx="2386012" cy="15430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7" name="矩形 10"/>
          <p:cNvSpPr>
            <a:spLocks noChangeArrowheads="1"/>
          </p:cNvSpPr>
          <p:nvPr/>
        </p:nvSpPr>
        <p:spPr bwMode="auto">
          <a:xfrm>
            <a:off x="449263" y="2330450"/>
            <a:ext cx="80375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ts val="1200"/>
              </a:spcBef>
            </a:pPr>
            <a:r>
              <a:rPr lang="zh-CN" altLang="en-US" sz="2000">
                <a:solidFill>
                  <a:srgbClr val="FF0000"/>
                </a:solidFill>
                <a:latin typeface="微软雅黑" panose="020B0503020204020204" charset="-122"/>
                <a:ea typeface="微软雅黑" panose="020B0503020204020204" charset="-122"/>
              </a:rPr>
              <a:t>归纳起来，可分为符号主义、连接主义以及行动主义三大流派</a:t>
            </a:r>
            <a:endParaRPr lang="en-US" altLang="zh-CN" sz="2000">
              <a:solidFill>
                <a:srgbClr val="FF0000"/>
              </a:solidFill>
              <a:latin typeface="微软雅黑" panose="020B0503020204020204" charset="-122"/>
              <a:ea typeface="微软雅黑" panose="020B0503020204020204" charset="-122"/>
            </a:endParaRPr>
          </a:p>
        </p:txBody>
      </p:sp>
      <p:sp>
        <p:nvSpPr>
          <p:cNvPr id="15368" name="矩形 13"/>
          <p:cNvSpPr>
            <a:spLocks noChangeArrowheads="1"/>
          </p:cNvSpPr>
          <p:nvPr/>
        </p:nvSpPr>
        <p:spPr bwMode="auto">
          <a:xfrm>
            <a:off x="4214813" y="48641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0000FF"/>
                </a:solidFill>
                <a:latin typeface="微软雅黑" panose="020B0503020204020204" charset="-122"/>
                <a:ea typeface="微软雅黑" panose="020B0503020204020204" charset="-122"/>
              </a:rPr>
              <a:t>连接主义</a:t>
            </a:r>
            <a:endParaRPr lang="zh-CN" altLang="en-US" sz="1800" b="0">
              <a:solidFill>
                <a:srgbClr val="0000FF"/>
              </a:solidFill>
            </a:endParaRPr>
          </a:p>
        </p:txBody>
      </p:sp>
      <p:pic>
        <p:nvPicPr>
          <p:cNvPr id="15369" name="图片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27775" y="3182938"/>
            <a:ext cx="2298700" cy="15303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70" name="矩形 15"/>
          <p:cNvSpPr>
            <a:spLocks noChangeArrowheads="1"/>
          </p:cNvSpPr>
          <p:nvPr/>
        </p:nvSpPr>
        <p:spPr bwMode="auto">
          <a:xfrm>
            <a:off x="6986588" y="48641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0000FF"/>
                </a:solidFill>
                <a:latin typeface="微软雅黑" panose="020B0503020204020204" charset="-122"/>
                <a:ea typeface="微软雅黑" panose="020B0503020204020204" charset="-122"/>
              </a:rPr>
              <a:t>行动主义</a:t>
            </a:r>
            <a:endParaRPr lang="zh-CN" altLang="en-US" sz="1800" b="0">
              <a:solidFill>
                <a:srgbClr val="0000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符号主义派系</a:t>
            </a:r>
          </a:p>
        </p:txBody>
      </p:sp>
      <p:sp>
        <p:nvSpPr>
          <p:cNvPr id="26" name="矩形 25"/>
          <p:cNvSpPr/>
          <p:nvPr/>
        </p:nvSpPr>
        <p:spPr>
          <a:xfrm>
            <a:off x="161925" y="1089025"/>
            <a:ext cx="8775700" cy="3092450"/>
          </a:xfrm>
          <a:prstGeom prst="rect">
            <a:avLst/>
          </a:prstGeom>
        </p:spPr>
        <p:txBody>
          <a:bodyPr>
            <a:spAutoFit/>
          </a:bodyPr>
          <a:lstStyle/>
          <a:p>
            <a:pPr marL="342900" indent="-342900">
              <a:spcBef>
                <a:spcPts val="600"/>
              </a:spcBef>
              <a:buFont typeface="Arial" panose="020B0604020202020204" pitchFamily="34" charset="0"/>
              <a:buChar char="•"/>
              <a:defRPr/>
            </a:pPr>
            <a:r>
              <a:rPr lang="zh-CN" altLang="en-US" b="1" kern="0" dirty="0">
                <a:solidFill>
                  <a:srgbClr val="FF0000"/>
                </a:solidFill>
                <a:latin typeface="微软雅黑" panose="020B0503020204020204" charset="-122"/>
                <a:ea typeface="微软雅黑" panose="020B0503020204020204" charset="-122"/>
              </a:rPr>
              <a:t>符号主义：以基于知识工程的专家系统研究为代表，利用应用逻辑推理法则模拟人类智能活动。</a:t>
            </a:r>
            <a:r>
              <a:rPr lang="zh-CN" altLang="en-US" b="1" kern="0" dirty="0">
                <a:latin typeface="微软雅黑" panose="020B0503020204020204" charset="-122"/>
                <a:ea typeface="微软雅黑" panose="020B0503020204020204" charset="-122"/>
              </a:rPr>
              <a:t>具体来讲，符号主义认为人类认知和思维的基本单元是符号，而基于符号的一系列运算就构成了认知的过程，所以人和计算机都可以被看成具备逻辑推理能力的符号系统，换句话说，计算机可以通过各种符号运算来模拟人的“智能”</a:t>
            </a:r>
            <a:endParaRPr lang="en-US" altLang="zh-CN"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代表性成果为</a:t>
            </a:r>
            <a:r>
              <a:rPr lang="en-US" altLang="zh-CN" b="1" kern="0" dirty="0">
                <a:latin typeface="微软雅黑" panose="020B0503020204020204" charset="-122"/>
                <a:ea typeface="微软雅黑" panose="020B0503020204020204" charset="-122"/>
              </a:rPr>
              <a:t>Allen</a:t>
            </a:r>
            <a:r>
              <a:rPr lang="zh-CN" altLang="en-US" b="1" kern="0" dirty="0">
                <a:latin typeface="微软雅黑" panose="020B0503020204020204" charset="-122"/>
                <a:ea typeface="微软雅黑" panose="020B0503020204020204" charset="-122"/>
              </a:rPr>
              <a:t>等人发明的“逻辑理论家”（利用机器实现数学证明）、启发式搜索、专家系统、知识工程等</a:t>
            </a:r>
            <a:endParaRPr lang="en-US" altLang="zh-CN"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符号主义曾长期一枝独秀，为人工智能的发展作出重要贡献，尤其是专家系统的成功开发与应用，为人工智能走向工程应用和实现理论联系实际具有特别重要的意义</a:t>
            </a:r>
            <a:endParaRPr lang="en-US" altLang="zh-CN"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代表性案例：</a:t>
            </a:r>
            <a:r>
              <a:rPr lang="en-US" altLang="zh-CN" b="1" kern="0" dirty="0">
                <a:solidFill>
                  <a:srgbClr val="0000FF"/>
                </a:solidFill>
                <a:latin typeface="微软雅黑" panose="020B0503020204020204" charset="-122"/>
                <a:ea typeface="微软雅黑" panose="020B0503020204020204" charset="-122"/>
              </a:rPr>
              <a:t>IBM</a:t>
            </a:r>
            <a:r>
              <a:rPr lang="zh-CN" altLang="en-US" b="1" kern="0" dirty="0">
                <a:solidFill>
                  <a:srgbClr val="0000FF"/>
                </a:solidFill>
                <a:latin typeface="微软雅黑" panose="020B0503020204020204" charset="-122"/>
                <a:ea typeface="微软雅黑" panose="020B0503020204020204" charset="-122"/>
              </a:rPr>
              <a:t>公司研发的自动问答机器人</a:t>
            </a:r>
            <a:r>
              <a:rPr lang="en-US" altLang="zh-CN" b="1" kern="0" dirty="0">
                <a:solidFill>
                  <a:srgbClr val="0000FF"/>
                </a:solidFill>
                <a:latin typeface="微软雅黑" panose="020B0503020204020204" charset="-122"/>
                <a:ea typeface="微软雅黑" panose="020B0503020204020204" charset="-122"/>
              </a:rPr>
              <a:t>Watson</a:t>
            </a:r>
            <a:r>
              <a:rPr lang="zh-CN" altLang="en-US" b="1" kern="0" dirty="0">
                <a:solidFill>
                  <a:srgbClr val="0000FF"/>
                </a:solidFill>
                <a:latin typeface="微软雅黑" panose="020B0503020204020204" charset="-122"/>
                <a:ea typeface="微软雅黑" panose="020B0503020204020204" charset="-122"/>
              </a:rPr>
              <a:t>在美国最受欢迎的智力竞赛节目</a:t>
            </a:r>
            <a:r>
              <a:rPr lang="en-US" altLang="zh-CN" b="1" kern="0" dirty="0">
                <a:solidFill>
                  <a:srgbClr val="0000FF"/>
                </a:solidFill>
                <a:latin typeface="微软雅黑" panose="020B0503020204020204" charset="-122"/>
                <a:ea typeface="微软雅黑" panose="020B0503020204020204" charset="-122"/>
              </a:rPr>
              <a:t>《</a:t>
            </a:r>
            <a:r>
              <a:rPr lang="zh-CN" altLang="en-US" b="1" kern="0" dirty="0">
                <a:solidFill>
                  <a:srgbClr val="0000FF"/>
                </a:solidFill>
                <a:latin typeface="微软雅黑" panose="020B0503020204020204" charset="-122"/>
                <a:ea typeface="微软雅黑" panose="020B0503020204020204" charset="-122"/>
              </a:rPr>
              <a:t>危险边缘</a:t>
            </a:r>
            <a:r>
              <a:rPr lang="en-US" altLang="zh-CN" b="1" kern="0" dirty="0">
                <a:solidFill>
                  <a:srgbClr val="0000FF"/>
                </a:solidFill>
                <a:latin typeface="微软雅黑" panose="020B0503020204020204" charset="-122"/>
                <a:ea typeface="微软雅黑" panose="020B0503020204020204" charset="-122"/>
              </a:rPr>
              <a:t>》</a:t>
            </a:r>
            <a:r>
              <a:rPr lang="zh-CN" altLang="en-US" b="1" kern="0" dirty="0">
                <a:solidFill>
                  <a:srgbClr val="0000FF"/>
                </a:solidFill>
                <a:latin typeface="微软雅黑" panose="020B0503020204020204" charset="-122"/>
                <a:ea typeface="微软雅黑" panose="020B0503020204020204" charset="-122"/>
              </a:rPr>
              <a:t>（类似江苏卫视</a:t>
            </a:r>
            <a:r>
              <a:rPr lang="en-US" altLang="zh-CN" b="1" kern="0" dirty="0">
                <a:solidFill>
                  <a:srgbClr val="0000FF"/>
                </a:solidFill>
                <a:latin typeface="微软雅黑" panose="020B0503020204020204" charset="-122"/>
                <a:ea typeface="微软雅黑" panose="020B0503020204020204" charset="-122"/>
              </a:rPr>
              <a:t>《</a:t>
            </a:r>
            <a:r>
              <a:rPr lang="zh-CN" altLang="en-US" b="1" kern="0" dirty="0">
                <a:solidFill>
                  <a:srgbClr val="0000FF"/>
                </a:solidFill>
                <a:latin typeface="微软雅黑" panose="020B0503020204020204" charset="-122"/>
                <a:ea typeface="微软雅黑" panose="020B0503020204020204" charset="-122"/>
              </a:rPr>
              <a:t>一站到底</a:t>
            </a:r>
            <a:r>
              <a:rPr lang="en-US" altLang="zh-CN" b="1" kern="0" dirty="0">
                <a:solidFill>
                  <a:srgbClr val="0000FF"/>
                </a:solidFill>
                <a:latin typeface="微软雅黑" panose="020B0503020204020204" charset="-122"/>
                <a:ea typeface="微软雅黑" panose="020B0503020204020204" charset="-122"/>
              </a:rPr>
              <a:t>》</a:t>
            </a:r>
            <a:r>
              <a:rPr lang="zh-CN" altLang="en-US" b="1" kern="0" dirty="0">
                <a:solidFill>
                  <a:srgbClr val="0000FF"/>
                </a:solidFill>
                <a:latin typeface="微软雅黑" panose="020B0503020204020204" charset="-122"/>
                <a:ea typeface="微软雅黑" panose="020B0503020204020204" charset="-122"/>
              </a:rPr>
              <a:t>）中击败人类</a:t>
            </a:r>
            <a:endParaRPr lang="en-US" altLang="zh-CN" b="1" kern="0" dirty="0">
              <a:solidFill>
                <a:srgbClr val="0000FF"/>
              </a:solidFill>
              <a:latin typeface="微软雅黑" panose="020B0503020204020204" charset="-122"/>
              <a:ea typeface="微软雅黑" panose="020B0503020204020204" charset="-122"/>
            </a:endParaRPr>
          </a:p>
        </p:txBody>
      </p:sp>
      <p:pic>
        <p:nvPicPr>
          <p:cNvPr id="17412"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3338" y="4419600"/>
            <a:ext cx="3146425"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876925" y="6264275"/>
            <a:ext cx="1617663" cy="369888"/>
          </a:xfrm>
          <a:prstGeom prst="rect">
            <a:avLst/>
          </a:prstGeom>
        </p:spPr>
        <p:txBody>
          <a:bodyPr wrap="none">
            <a:spAutoFit/>
          </a:bodyPr>
          <a:lstStyle/>
          <a:p>
            <a:pPr>
              <a:defRPr/>
            </a:pPr>
            <a:r>
              <a:rPr lang="en-US" altLang="zh-CN" b="1" kern="0" dirty="0">
                <a:solidFill>
                  <a:srgbClr val="0000FF"/>
                </a:solidFill>
                <a:latin typeface="微软雅黑" panose="020B0503020204020204" charset="-122"/>
                <a:ea typeface="微软雅黑" panose="020B0503020204020204" charset="-122"/>
              </a:rPr>
              <a:t>IBM</a:t>
            </a:r>
            <a:r>
              <a:rPr lang="zh-CN" altLang="en-US" b="1" kern="0" dirty="0">
                <a:solidFill>
                  <a:srgbClr val="0000FF"/>
                </a:solidFill>
                <a:latin typeface="微软雅黑" panose="020B0503020204020204" charset="-122"/>
                <a:ea typeface="微软雅黑" panose="020B0503020204020204" charset="-122"/>
              </a:rPr>
              <a:t> </a:t>
            </a:r>
            <a:r>
              <a:rPr lang="en-US" altLang="zh-CN" b="1" kern="0" dirty="0">
                <a:solidFill>
                  <a:srgbClr val="0000FF"/>
                </a:solidFill>
                <a:latin typeface="微软雅黑" panose="020B0503020204020204" charset="-122"/>
                <a:ea typeface="微软雅黑" panose="020B0503020204020204" charset="-122"/>
              </a:rPr>
              <a:t>Watson</a:t>
            </a:r>
            <a:endParaRPr lang="zh-CN" altLang="en-US" dirty="0">
              <a:solidFill>
                <a:srgbClr val="0000FF"/>
              </a:solidFill>
            </a:endParaRPr>
          </a:p>
        </p:txBody>
      </p:sp>
      <p:pic>
        <p:nvPicPr>
          <p:cNvPr id="17414" name="图片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3" y="4359275"/>
            <a:ext cx="4546600"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1557338" y="6264275"/>
            <a:ext cx="1108075" cy="369888"/>
          </a:xfrm>
          <a:prstGeom prst="rect">
            <a:avLst/>
          </a:prstGeom>
        </p:spPr>
        <p:txBody>
          <a:bodyPr wrap="none">
            <a:spAutoFit/>
          </a:bodyPr>
          <a:lstStyle/>
          <a:p>
            <a:pPr>
              <a:defRPr/>
            </a:pPr>
            <a:r>
              <a:rPr lang="zh-CN" altLang="en-US" b="1" kern="0" dirty="0">
                <a:solidFill>
                  <a:srgbClr val="0000FF"/>
                </a:solidFill>
                <a:latin typeface="微软雅黑" panose="020B0503020204020204" charset="-122"/>
                <a:ea typeface="微软雅黑" panose="020B0503020204020204" charset="-122"/>
              </a:rPr>
              <a:t>专家系统</a:t>
            </a:r>
            <a:endParaRPr lang="zh-CN" altLang="en-US" dirty="0">
              <a:solidFill>
                <a:srgbClr val="0000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连接主义派系</a:t>
            </a:r>
          </a:p>
        </p:txBody>
      </p:sp>
      <p:sp>
        <p:nvSpPr>
          <p:cNvPr id="26" name="矩形 25"/>
          <p:cNvSpPr/>
          <p:nvPr/>
        </p:nvSpPr>
        <p:spPr>
          <a:xfrm>
            <a:off x="184150" y="812800"/>
            <a:ext cx="8709025" cy="2538413"/>
          </a:xfrm>
          <a:prstGeom prst="rect">
            <a:avLst/>
          </a:prstGeom>
        </p:spPr>
        <p:txBody>
          <a:bodyPr>
            <a:spAutoFit/>
          </a:bodyPr>
          <a:lstStyle/>
          <a:p>
            <a:pPr marL="342900" indent="-342900">
              <a:spcBef>
                <a:spcPts val="600"/>
              </a:spcBef>
              <a:buFont typeface="Arial" panose="020B0604020202020204" pitchFamily="34" charset="0"/>
              <a:buChar char="•"/>
              <a:defRPr/>
            </a:pPr>
            <a:r>
              <a:rPr lang="zh-CN" altLang="en-US" b="1" kern="0" dirty="0">
                <a:solidFill>
                  <a:srgbClr val="FF0000"/>
                </a:solidFill>
                <a:latin typeface="微软雅黑" panose="020B0503020204020204" charset="-122"/>
                <a:ea typeface="微软雅黑" panose="020B0503020204020204" charset="-122"/>
              </a:rPr>
              <a:t>连接主义：以人工神经网络研究为代表，核心方法是构建人工神经网络及人工神经网络间连接机制的学习算法，实现对大脑功能的模拟</a:t>
            </a:r>
            <a:endParaRPr lang="en-US" altLang="zh-CN" b="1" kern="0" dirty="0">
              <a:solidFill>
                <a:srgbClr val="FF0000"/>
              </a:solidFill>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连接主义认为人类的认知过程是由大量简单神经元构成的神经网络中的信息处理过程，而不是符号运算</a:t>
            </a:r>
            <a:endParaRPr lang="en-US" altLang="zh-CN"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代表性成果为深度神经网络，包括</a:t>
            </a:r>
            <a:r>
              <a:rPr lang="en-US" altLang="zh-CN" b="1" kern="0" dirty="0">
                <a:latin typeface="微软雅黑" panose="020B0503020204020204" charset="-122"/>
                <a:ea typeface="微软雅黑" panose="020B0503020204020204" charset="-122"/>
              </a:rPr>
              <a:t>BP</a:t>
            </a:r>
            <a:r>
              <a:rPr lang="zh-CN" altLang="en-US" b="1" kern="0" dirty="0">
                <a:latin typeface="微软雅黑" panose="020B0503020204020204" charset="-122"/>
                <a:ea typeface="微软雅黑" panose="020B0503020204020204" charset="-122"/>
              </a:rPr>
              <a:t>反向传播训练方法、卷积神经网络、循环神经网络以及生成神经网络</a:t>
            </a:r>
            <a:endParaRPr lang="en-US" altLang="zh-CN"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代表性案例：</a:t>
            </a:r>
            <a:r>
              <a:rPr lang="en-US" altLang="zh-CN" b="1" kern="0" dirty="0">
                <a:solidFill>
                  <a:srgbClr val="0000FF"/>
                </a:solidFill>
                <a:latin typeface="微软雅黑" panose="020B0503020204020204" charset="-122"/>
                <a:ea typeface="微软雅黑" panose="020B0503020204020204" charset="-122"/>
              </a:rPr>
              <a:t>2015</a:t>
            </a:r>
            <a:r>
              <a:rPr lang="zh-CN" altLang="en-US" b="1" kern="0" dirty="0">
                <a:solidFill>
                  <a:srgbClr val="0000FF"/>
                </a:solidFill>
                <a:latin typeface="微软雅黑" panose="020B0503020204020204" charset="-122"/>
                <a:ea typeface="微软雅黑" panose="020B0503020204020204" charset="-122"/>
              </a:rPr>
              <a:t>年的 </a:t>
            </a:r>
            <a:r>
              <a:rPr lang="en-US" altLang="zh-CN" b="1" kern="0" dirty="0">
                <a:solidFill>
                  <a:srgbClr val="0000FF"/>
                </a:solidFill>
                <a:latin typeface="微软雅黑" panose="020B0503020204020204" charset="-122"/>
                <a:ea typeface="微软雅黑" panose="020B0503020204020204" charset="-122"/>
              </a:rPr>
              <a:t>ImageNet </a:t>
            </a:r>
            <a:r>
              <a:rPr lang="zh-CN" altLang="en-US" b="1" kern="0" dirty="0">
                <a:solidFill>
                  <a:srgbClr val="0000FF"/>
                </a:solidFill>
                <a:latin typeface="微软雅黑" panose="020B0503020204020204" charset="-122"/>
                <a:ea typeface="微软雅黑" panose="020B0503020204020204" charset="-122"/>
              </a:rPr>
              <a:t>图像识别挑战赛中，在识别正确率上，机器首次超越人类</a:t>
            </a:r>
            <a:endParaRPr lang="en-US" altLang="zh-CN" b="1" kern="0" dirty="0">
              <a:solidFill>
                <a:srgbClr val="0000FF"/>
              </a:solidFill>
              <a:latin typeface="微软雅黑" panose="020B0503020204020204" charset="-122"/>
              <a:ea typeface="微软雅黑" panose="020B0503020204020204" charset="-122"/>
            </a:endParaRPr>
          </a:p>
        </p:txBody>
      </p:sp>
      <p:pic>
        <p:nvPicPr>
          <p:cNvPr id="19460" name="图片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5875" y="3351213"/>
            <a:ext cx="3109913" cy="16525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461"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5100638"/>
            <a:ext cx="4948238"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图片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6938" y="3343275"/>
            <a:ext cx="3368675" cy="16605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行动主义派系</a:t>
            </a:r>
          </a:p>
        </p:txBody>
      </p:sp>
      <p:sp>
        <p:nvSpPr>
          <p:cNvPr id="26" name="矩形 25"/>
          <p:cNvSpPr/>
          <p:nvPr/>
        </p:nvSpPr>
        <p:spPr>
          <a:xfrm>
            <a:off x="184150" y="998538"/>
            <a:ext cx="8775700" cy="2262187"/>
          </a:xfrm>
          <a:prstGeom prst="rect">
            <a:avLst/>
          </a:prstGeom>
        </p:spPr>
        <p:txBody>
          <a:bodyPr>
            <a:spAutoFit/>
          </a:bodyPr>
          <a:lstStyle/>
          <a:p>
            <a:pPr marL="342900" indent="-342900">
              <a:spcBef>
                <a:spcPts val="600"/>
              </a:spcBef>
              <a:buFont typeface="Arial" panose="020B0604020202020204" pitchFamily="34" charset="0"/>
              <a:buChar char="•"/>
              <a:defRPr/>
            </a:pPr>
            <a:r>
              <a:rPr lang="zh-CN" altLang="en-US" b="1" kern="0" dirty="0">
                <a:solidFill>
                  <a:srgbClr val="FF0000"/>
                </a:solidFill>
                <a:latin typeface="微软雅黑" panose="020B0503020204020204" charset="-122"/>
                <a:ea typeface="微软雅黑" panose="020B0503020204020204" charset="-122"/>
              </a:rPr>
              <a:t>行动主义：以行为动作的感知与控制研究为代表，主要思想是应用控制论，采用进化的方式模拟人类行为活动中表现的智能</a:t>
            </a:r>
            <a:endParaRPr lang="en-US" altLang="zh-CN" b="1" kern="0" dirty="0">
              <a:solidFill>
                <a:srgbClr val="FF0000"/>
              </a:solidFill>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控制论把神经系统的工作原理与信息理论、控制理论、逻辑以及计算机联系起来。早期研究工作重点是模拟人在控制过程中的智能行为和作用，</a:t>
            </a:r>
            <a:r>
              <a:rPr lang="en-US" altLang="zh-CN" b="1" kern="0" dirty="0">
                <a:latin typeface="微软雅黑" panose="020B0503020204020204" charset="-122"/>
                <a:ea typeface="微软雅黑" panose="020B0503020204020204" charset="-122"/>
              </a:rPr>
              <a:t>20</a:t>
            </a:r>
            <a:r>
              <a:rPr lang="zh-CN" altLang="en-US" b="1" kern="0" dirty="0">
                <a:latin typeface="微软雅黑" panose="020B0503020204020204" charset="-122"/>
                <a:ea typeface="微软雅黑" panose="020B0503020204020204" charset="-122"/>
              </a:rPr>
              <a:t>世纪</a:t>
            </a:r>
            <a:r>
              <a:rPr lang="en-US" altLang="zh-CN" b="1" kern="0" dirty="0">
                <a:latin typeface="微软雅黑" panose="020B0503020204020204" charset="-122"/>
                <a:ea typeface="微软雅黑" panose="020B0503020204020204" charset="-122"/>
              </a:rPr>
              <a:t>80</a:t>
            </a:r>
            <a:r>
              <a:rPr lang="zh-CN" altLang="en-US" b="1" kern="0" dirty="0">
                <a:latin typeface="微软雅黑" panose="020B0503020204020204" charset="-122"/>
                <a:ea typeface="微软雅黑" panose="020B0503020204020204" charset="-122"/>
              </a:rPr>
              <a:t>年代诞生了智能控制和智能机器人系统</a:t>
            </a:r>
            <a:endParaRPr lang="en-US" altLang="zh-CN"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代表性成果为“感知</a:t>
            </a:r>
            <a:r>
              <a:rPr lang="en-US" altLang="zh-CN" b="1" kern="0" dirty="0">
                <a:latin typeface="微软雅黑" panose="020B0503020204020204" charset="-122"/>
                <a:ea typeface="微软雅黑" panose="020B0503020204020204" charset="-122"/>
              </a:rPr>
              <a:t>-</a:t>
            </a:r>
            <a:r>
              <a:rPr lang="zh-CN" altLang="en-US" b="1" kern="0" dirty="0">
                <a:latin typeface="微软雅黑" panose="020B0503020204020204" charset="-122"/>
                <a:ea typeface="微软雅黑" panose="020B0503020204020204" charset="-122"/>
              </a:rPr>
              <a:t>动作”模型、强化学习、遗传算法</a:t>
            </a:r>
            <a:endParaRPr lang="en-US" altLang="zh-CN"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代表性案例：</a:t>
            </a:r>
            <a:r>
              <a:rPr lang="zh-CN" altLang="en-US" b="1" kern="0" dirty="0">
                <a:solidFill>
                  <a:srgbClr val="0000FF"/>
                </a:solidFill>
                <a:latin typeface="微软雅黑" panose="020B0503020204020204" charset="-122"/>
                <a:ea typeface="微软雅黑" panose="020B0503020204020204" charset="-122"/>
              </a:rPr>
              <a:t>模拟昆虫行为的六足行走机器人、谷歌的机器狗（</a:t>
            </a:r>
            <a:r>
              <a:rPr lang="en-US" altLang="zh-CN" b="1" kern="0" dirty="0">
                <a:solidFill>
                  <a:srgbClr val="0000FF"/>
                </a:solidFill>
                <a:latin typeface="微软雅黑" panose="020B0503020204020204" charset="-122"/>
                <a:ea typeface="微软雅黑" panose="020B0503020204020204" charset="-122"/>
              </a:rPr>
              <a:t>7.5</a:t>
            </a:r>
            <a:r>
              <a:rPr lang="zh-CN" altLang="en-US" b="1" kern="0" dirty="0">
                <a:solidFill>
                  <a:srgbClr val="0000FF"/>
                </a:solidFill>
                <a:latin typeface="微软雅黑" panose="020B0503020204020204" charset="-122"/>
                <a:ea typeface="微软雅黑" panose="020B0503020204020204" charset="-122"/>
              </a:rPr>
              <a:t>万美元）</a:t>
            </a:r>
            <a:endParaRPr lang="en-US" altLang="zh-CN" b="1" kern="0" dirty="0">
              <a:solidFill>
                <a:srgbClr val="0000FF"/>
              </a:solidFill>
              <a:latin typeface="微软雅黑" panose="020B0503020204020204" charset="-122"/>
              <a:ea typeface="微软雅黑" panose="020B0503020204020204" charset="-122"/>
            </a:endParaRPr>
          </a:p>
        </p:txBody>
      </p:sp>
      <p:pic>
        <p:nvPicPr>
          <p:cNvPr id="21508"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6688" y="3743325"/>
            <a:ext cx="310515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509" name="图片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6850" y="3424238"/>
            <a:ext cx="30146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符号主义与连接主义融合派系</a:t>
            </a:r>
          </a:p>
        </p:txBody>
      </p:sp>
      <p:sp>
        <p:nvSpPr>
          <p:cNvPr id="26" name="矩形 25"/>
          <p:cNvSpPr/>
          <p:nvPr/>
        </p:nvSpPr>
        <p:spPr>
          <a:xfrm>
            <a:off x="184150" y="1179513"/>
            <a:ext cx="8775700" cy="3046988"/>
          </a:xfrm>
          <a:prstGeom prst="rect">
            <a:avLst/>
          </a:prstGeom>
        </p:spPr>
        <p:txBody>
          <a:bodyPr>
            <a:spAutoFit/>
          </a:bodyPr>
          <a:lstStyle/>
          <a:p>
            <a:pPr marL="342900" indent="-342900">
              <a:spcBef>
                <a:spcPts val="600"/>
              </a:spcBef>
              <a:buFont typeface="Arial" panose="020B0604020202020204" pitchFamily="34" charset="0"/>
              <a:buChar char="•"/>
              <a:defRPr/>
            </a:pPr>
            <a:r>
              <a:rPr lang="zh-CN" altLang="en-US" b="1" kern="0" dirty="0">
                <a:solidFill>
                  <a:srgbClr val="FF0000"/>
                </a:solidFill>
                <a:latin typeface="微软雅黑" panose="020B0503020204020204" charset="-122"/>
                <a:ea typeface="微软雅黑" panose="020B0503020204020204" charset="-122"/>
              </a:rPr>
              <a:t>符号主义：以基于知识工程和逻辑推理法则的专家系统研究为代表</a:t>
            </a:r>
            <a:endParaRPr lang="en-US" altLang="zh-CN" b="1" kern="0" dirty="0">
              <a:solidFill>
                <a:srgbClr val="FF0000"/>
              </a:solidFill>
              <a:latin typeface="微软雅黑" panose="020B0503020204020204" charset="-122"/>
              <a:ea typeface="微软雅黑" panose="020B0503020204020204" charset="-122"/>
            </a:endParaRPr>
          </a:p>
          <a:p>
            <a:pPr marL="800100" lvl="1"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优点：依赖知识推理，可解释性强</a:t>
            </a:r>
            <a:endParaRPr lang="en-US" altLang="zh-CN" b="1" kern="0" dirty="0">
              <a:latin typeface="微软雅黑" panose="020B0503020204020204" charset="-122"/>
              <a:ea typeface="微软雅黑" panose="020B0503020204020204" charset="-122"/>
            </a:endParaRPr>
          </a:p>
          <a:p>
            <a:pPr marL="800100" lvl="1"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缺点：过度依赖专家知识和规则，不具备学习能力，可扩展性差</a:t>
            </a:r>
            <a:endParaRPr lang="en-US" altLang="zh-CN"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solidFill>
                  <a:srgbClr val="FF0000"/>
                </a:solidFill>
                <a:latin typeface="微软雅黑" panose="020B0503020204020204" charset="-122"/>
                <a:ea typeface="微软雅黑" panose="020B0503020204020204" charset="-122"/>
              </a:rPr>
              <a:t>连接主义：以深度神经网络为代表</a:t>
            </a:r>
            <a:endParaRPr lang="en-US" altLang="zh-CN" b="1" kern="0" dirty="0">
              <a:solidFill>
                <a:srgbClr val="FF0000"/>
              </a:solidFill>
              <a:latin typeface="微软雅黑" panose="020B0503020204020204" charset="-122"/>
              <a:ea typeface="微软雅黑" panose="020B0503020204020204" charset="-122"/>
            </a:endParaRPr>
          </a:p>
          <a:p>
            <a:pPr marL="800100" lvl="1"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优点：具备从海量数据中进行学习的能力，在图像处理、语音识别以及自然语言处理领域效果显著</a:t>
            </a:r>
            <a:endParaRPr lang="en-US" altLang="zh-CN" b="1" kern="0" dirty="0">
              <a:latin typeface="微软雅黑" panose="020B0503020204020204" charset="-122"/>
              <a:ea typeface="微软雅黑" panose="020B0503020204020204" charset="-122"/>
            </a:endParaRPr>
          </a:p>
          <a:p>
            <a:pPr marL="800100" lvl="1"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缺点：泛化能力有限，依赖大量样本；缺乏推理能力和可解释性</a:t>
            </a:r>
            <a:endParaRPr lang="en-US" altLang="zh-CN"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solidFill>
                  <a:srgbClr val="FF0000"/>
                </a:solidFill>
                <a:latin typeface="微软雅黑" panose="020B0503020204020204" charset="-122"/>
                <a:ea typeface="微软雅黑" panose="020B0503020204020204" charset="-122"/>
              </a:rPr>
              <a:t>符号主义</a:t>
            </a:r>
            <a:r>
              <a:rPr lang="en-US" altLang="zh-CN" b="1" kern="0" dirty="0">
                <a:solidFill>
                  <a:srgbClr val="FF0000"/>
                </a:solidFill>
                <a:latin typeface="微软雅黑" panose="020B0503020204020204" charset="-122"/>
                <a:ea typeface="微软雅黑" panose="020B0503020204020204" charset="-122"/>
              </a:rPr>
              <a:t>+</a:t>
            </a:r>
            <a:r>
              <a:rPr lang="zh-CN" altLang="en-US" b="1" kern="0" dirty="0">
                <a:solidFill>
                  <a:srgbClr val="FF0000"/>
                </a:solidFill>
                <a:latin typeface="微软雅黑" panose="020B0503020204020204" charset="-122"/>
                <a:ea typeface="微软雅黑" panose="020B0503020204020204" charset="-122"/>
              </a:rPr>
              <a:t>连接主义：符号主义“重推理”，连接主义“重学习”，如何将符号主义和连接主义进行融合，是未来人工智能发展的一个趋势</a:t>
            </a:r>
            <a:endParaRPr lang="en-US" altLang="zh-CN" b="1" kern="0" dirty="0">
              <a:solidFill>
                <a:srgbClr val="0000FF"/>
              </a:solidFill>
              <a:latin typeface="微软雅黑" panose="020B0503020204020204" charset="-122"/>
              <a:ea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8"/>
          <p:cNvSpPr>
            <a:spLocks noGrp="1"/>
          </p:cNvSpPr>
          <p:nvPr>
            <p:ph type="sldNum" sz="quarter" idx="12"/>
          </p:nvPr>
        </p:nvSpPr>
        <p:spPr/>
        <p:txBody>
          <a:bodyPr/>
          <a:lstStyle/>
          <a:p>
            <a:fld id="{B622AA65-96F9-424A-92A5-406D9AA4962E}" type="slidenum">
              <a:rPr lang="zh-CN" altLang="en-US" smtClean="0"/>
              <a:t>22</a:t>
            </a:fld>
            <a:endParaRPr lang="zh-CN" altLang="en-US"/>
          </a:p>
        </p:txBody>
      </p:sp>
      <p:pic>
        <p:nvPicPr>
          <p:cNvPr id="7" name="Picture 2" descr="What's the difference between Artificial Intelligence (AI), Machine Learning, and Deep Learning? ">
            <a:extLst>
              <a:ext uri="{FF2B5EF4-FFF2-40B4-BE49-F238E27FC236}">
                <a16:creationId xmlns:a16="http://schemas.microsoft.com/office/drawing/2014/main" id="{2F495D8F-C38A-4C26-9EDB-57343865B2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866" b="5646"/>
          <a:stretch/>
        </p:blipFill>
        <p:spPr bwMode="auto">
          <a:xfrm>
            <a:off x="22302" y="1267516"/>
            <a:ext cx="9144000" cy="5088835"/>
          </a:xfrm>
          <a:prstGeom prst="rect">
            <a:avLst/>
          </a:prstGeom>
          <a:noFill/>
          <a:extLst>
            <a:ext uri="{909E8E84-426E-40DD-AFC4-6F175D3DCCD1}">
              <a14:hiddenFill xmlns:a14="http://schemas.microsoft.com/office/drawing/2010/main">
                <a:solidFill>
                  <a:srgbClr val="FFFFFF"/>
                </a:solidFill>
              </a14:hiddenFill>
            </a:ext>
          </a:extLst>
        </p:spPr>
      </p:pic>
      <p:sp>
        <p:nvSpPr>
          <p:cNvPr id="10" name="文字方塊 4">
            <a:extLst>
              <a:ext uri="{FF2B5EF4-FFF2-40B4-BE49-F238E27FC236}">
                <a16:creationId xmlns:a16="http://schemas.microsoft.com/office/drawing/2014/main" id="{39652435-3AEC-457C-B976-61F3F0916F4C}"/>
              </a:ext>
            </a:extLst>
          </p:cNvPr>
          <p:cNvSpPr txBox="1"/>
          <p:nvPr/>
        </p:nvSpPr>
        <p:spPr>
          <a:xfrm>
            <a:off x="2658794" y="895550"/>
            <a:ext cx="1434905"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人工</a:t>
            </a:r>
            <a:r>
              <a:rPr lang="zh-CN" altLang="en-US" sz="2400" dirty="0">
                <a:latin typeface="微軟正黑體" panose="020B0604030504040204" pitchFamily="34" charset="-120"/>
                <a:ea typeface="微軟正黑體" panose="020B0604030504040204" pitchFamily="34" charset="-120"/>
              </a:rPr>
              <a:t>智能</a:t>
            </a:r>
            <a:endParaRPr lang="zh-TW" altLang="en-US" sz="2400" dirty="0">
              <a:latin typeface="微軟正黑體" panose="020B0604030504040204" pitchFamily="34" charset="-120"/>
              <a:ea typeface="微軟正黑體" panose="020B0604030504040204" pitchFamily="34" charset="-120"/>
            </a:endParaRPr>
          </a:p>
        </p:txBody>
      </p:sp>
      <p:sp>
        <p:nvSpPr>
          <p:cNvPr id="11" name="文字方塊 6">
            <a:extLst>
              <a:ext uri="{FF2B5EF4-FFF2-40B4-BE49-F238E27FC236}">
                <a16:creationId xmlns:a16="http://schemas.microsoft.com/office/drawing/2014/main" id="{54D1E46A-D01E-4217-8589-AD5826A8F430}"/>
              </a:ext>
            </a:extLst>
          </p:cNvPr>
          <p:cNvSpPr txBox="1"/>
          <p:nvPr/>
        </p:nvSpPr>
        <p:spPr>
          <a:xfrm>
            <a:off x="4013527" y="3581640"/>
            <a:ext cx="1434905"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zh-CN" altLang="en-US" sz="2400" dirty="0">
                <a:latin typeface="微軟正黑體" panose="020B0604030504040204" pitchFamily="34" charset="-120"/>
                <a:ea typeface="微軟正黑體" panose="020B0604030504040204" pitchFamily="34" charset="-120"/>
              </a:rPr>
              <a:t>机器学习</a:t>
            </a:r>
            <a:endParaRPr lang="zh-TW" altLang="en-US" sz="2400" dirty="0">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F33CAF70-9B73-4651-9941-8DAC06F2490B}"/>
              </a:ext>
            </a:extLst>
          </p:cNvPr>
          <p:cNvSpPr txBox="1"/>
          <p:nvPr/>
        </p:nvSpPr>
        <p:spPr>
          <a:xfrm>
            <a:off x="6513225" y="3581640"/>
            <a:ext cx="1434905"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深度</a:t>
            </a:r>
            <a:r>
              <a:rPr lang="zh-CN" altLang="en-US" sz="2400" dirty="0">
                <a:latin typeface="微軟正黑體" panose="020B0604030504040204" pitchFamily="34" charset="-120"/>
                <a:ea typeface="微軟正黑體" panose="020B0604030504040204" pitchFamily="34" charset="-120"/>
              </a:rPr>
              <a:t>学习</a:t>
            </a:r>
            <a:endParaRPr lang="zh-TW" altLang="en-US" sz="2400" dirty="0">
              <a:latin typeface="微軟正黑體" panose="020B0604030504040204" pitchFamily="34" charset="-120"/>
              <a:ea typeface="微軟正黑體" panose="020B0604030504040204" pitchFamily="34" charset="-120"/>
            </a:endParaRPr>
          </a:p>
        </p:txBody>
      </p:sp>
      <p:sp>
        <p:nvSpPr>
          <p:cNvPr id="13" name="文字方塊 5">
            <a:extLst>
              <a:ext uri="{FF2B5EF4-FFF2-40B4-BE49-F238E27FC236}">
                <a16:creationId xmlns:a16="http://schemas.microsoft.com/office/drawing/2014/main" id="{7FCD9B93-B8DA-4DE3-9D59-A7DD46D67C4C}"/>
              </a:ext>
            </a:extLst>
          </p:cNvPr>
          <p:cNvSpPr txBox="1"/>
          <p:nvPr/>
        </p:nvSpPr>
        <p:spPr>
          <a:xfrm>
            <a:off x="4107767" y="895550"/>
            <a:ext cx="858129"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zh-CN" altLang="en-US" sz="2400" dirty="0">
                <a:latin typeface="微軟正黑體" panose="020B0604030504040204" pitchFamily="34" charset="-120"/>
                <a:ea typeface="微軟正黑體" panose="020B0604030504040204" pitchFamily="34" charset="-120"/>
              </a:rPr>
              <a:t>目标</a:t>
            </a:r>
            <a:endParaRPr lang="zh-TW" altLang="en-US" sz="2400" dirty="0">
              <a:latin typeface="微軟正黑體" panose="020B0604030504040204" pitchFamily="34" charset="-120"/>
              <a:ea typeface="微軟正黑體" panose="020B0604030504040204" pitchFamily="34" charset="-120"/>
            </a:endParaRPr>
          </a:p>
        </p:txBody>
      </p:sp>
      <p:sp>
        <p:nvSpPr>
          <p:cNvPr id="14" name="文字方塊 9">
            <a:extLst>
              <a:ext uri="{FF2B5EF4-FFF2-40B4-BE49-F238E27FC236}">
                <a16:creationId xmlns:a16="http://schemas.microsoft.com/office/drawing/2014/main" id="{4A962FA9-A86C-426C-AE3A-AD430E46A8E3}"/>
              </a:ext>
            </a:extLst>
          </p:cNvPr>
          <p:cNvSpPr txBox="1"/>
          <p:nvPr/>
        </p:nvSpPr>
        <p:spPr>
          <a:xfrm>
            <a:off x="4165237" y="1781309"/>
            <a:ext cx="858129"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手段</a:t>
            </a:r>
          </a:p>
        </p:txBody>
      </p:sp>
      <p:sp>
        <p:nvSpPr>
          <p:cNvPr id="15" name="文字方塊 10">
            <a:extLst>
              <a:ext uri="{FF2B5EF4-FFF2-40B4-BE49-F238E27FC236}">
                <a16:creationId xmlns:a16="http://schemas.microsoft.com/office/drawing/2014/main" id="{EDD3971D-1131-4B42-95CE-A89AA0D493AC}"/>
              </a:ext>
            </a:extLst>
          </p:cNvPr>
          <p:cNvSpPr txBox="1"/>
          <p:nvPr/>
        </p:nvSpPr>
        <p:spPr>
          <a:xfrm>
            <a:off x="628650" y="3558726"/>
            <a:ext cx="2389749" cy="830997"/>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zh-CN" altLang="en-US" sz="2400" dirty="0">
                <a:latin typeface="微軟正黑體" panose="020B0604030504040204" pitchFamily="34" charset="-120"/>
                <a:ea typeface="微軟正黑體" panose="020B0604030504040204" pitchFamily="34" charset="-120"/>
              </a:rPr>
              <a:t>人类实现设定好的规则</a:t>
            </a:r>
            <a:endParaRPr lang="en-US" altLang="zh-TW" sz="2400" dirty="0">
              <a:latin typeface="微軟正黑體" panose="020B0604030504040204" pitchFamily="34" charset="-120"/>
              <a:ea typeface="微軟正黑體" panose="020B0604030504040204" pitchFamily="34" charset="-120"/>
            </a:endParaRPr>
          </a:p>
        </p:txBody>
      </p:sp>
      <p:sp>
        <p:nvSpPr>
          <p:cNvPr id="8" name="Rectangle 3">
            <a:extLst>
              <a:ext uri="{FF2B5EF4-FFF2-40B4-BE49-F238E27FC236}">
                <a16:creationId xmlns:a16="http://schemas.microsoft.com/office/drawing/2014/main" id="{DF0E9E79-D6FF-61F4-CE19-79188DA4E60C}"/>
              </a:ext>
            </a:extLst>
          </p:cNvPr>
          <p:cNvSpPr>
            <a:spLocks noGrp="1" noChangeArrowheads="1"/>
          </p:cNvSpPr>
          <p:nvPr>
            <p:ph type="title"/>
          </p:nvPr>
        </p:nvSpPr>
        <p:spPr>
          <a:xfrm>
            <a:off x="457200" y="98425"/>
            <a:ext cx="8229600" cy="561975"/>
          </a:xfrm>
          <a:noFill/>
        </p:spPr>
        <p:txBody>
          <a:bodyPr>
            <a:normAutofit fontScale="90000"/>
          </a:bodyPr>
          <a:lstStyle/>
          <a:p>
            <a:r>
              <a:rPr lang="zh-CN" altLang="en-US" sz="3600" dirty="0"/>
              <a:t>人工智能算法发展</a:t>
            </a:r>
          </a:p>
        </p:txBody>
      </p:sp>
    </p:spTree>
    <p:extLst>
      <p:ext uri="{BB962C8B-B14F-4D97-AF65-F5344CB8AC3E}">
        <p14:creationId xmlns:p14="http://schemas.microsoft.com/office/powerpoint/2010/main" val="302893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dirty="0"/>
              <a:t>人工智能的“三起两落”</a:t>
            </a:r>
          </a:p>
        </p:txBody>
      </p:sp>
      <p:sp>
        <p:nvSpPr>
          <p:cNvPr id="4" name="矩形 3"/>
          <p:cNvSpPr/>
          <p:nvPr/>
        </p:nvSpPr>
        <p:spPr>
          <a:xfrm>
            <a:off x="412750" y="5678488"/>
            <a:ext cx="1709738" cy="315912"/>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第一次浪潮</a:t>
            </a:r>
          </a:p>
        </p:txBody>
      </p:sp>
      <p:sp>
        <p:nvSpPr>
          <p:cNvPr id="8" name="矩形 7"/>
          <p:cNvSpPr/>
          <p:nvPr/>
        </p:nvSpPr>
        <p:spPr>
          <a:xfrm>
            <a:off x="2130425" y="5678488"/>
            <a:ext cx="1709738" cy="31591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第一次低谷</a:t>
            </a:r>
          </a:p>
        </p:txBody>
      </p:sp>
      <p:sp>
        <p:nvSpPr>
          <p:cNvPr id="9" name="矩形 8"/>
          <p:cNvSpPr/>
          <p:nvPr/>
        </p:nvSpPr>
        <p:spPr>
          <a:xfrm>
            <a:off x="3836988" y="5676900"/>
            <a:ext cx="1709737" cy="314325"/>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第二次浪潮</a:t>
            </a:r>
          </a:p>
        </p:txBody>
      </p:sp>
      <p:sp>
        <p:nvSpPr>
          <p:cNvPr id="10" name="矩形 9"/>
          <p:cNvSpPr/>
          <p:nvPr/>
        </p:nvSpPr>
        <p:spPr>
          <a:xfrm>
            <a:off x="5554663" y="5676900"/>
            <a:ext cx="1711325" cy="314325"/>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第二次低谷</a:t>
            </a:r>
          </a:p>
        </p:txBody>
      </p:sp>
      <p:sp>
        <p:nvSpPr>
          <p:cNvPr id="11" name="矩形 10"/>
          <p:cNvSpPr/>
          <p:nvPr/>
        </p:nvSpPr>
        <p:spPr>
          <a:xfrm>
            <a:off x="7269163" y="5676900"/>
            <a:ext cx="1709737" cy="314325"/>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第三次浪潮</a:t>
            </a:r>
          </a:p>
        </p:txBody>
      </p:sp>
      <p:sp>
        <p:nvSpPr>
          <p:cNvPr id="12" name="箭头: 右 11"/>
          <p:cNvSpPr/>
          <p:nvPr/>
        </p:nvSpPr>
        <p:spPr>
          <a:xfrm>
            <a:off x="412750" y="5949950"/>
            <a:ext cx="8731250" cy="2476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箭头: 右 14"/>
          <p:cNvSpPr/>
          <p:nvPr/>
        </p:nvSpPr>
        <p:spPr>
          <a:xfrm rot="16200000">
            <a:off x="-2082799" y="3527425"/>
            <a:ext cx="4843462" cy="236537"/>
          </a:xfrm>
          <a:prstGeom prst="rightArrow">
            <a:avLst>
              <a:gd name="adj1" fmla="val 5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任意多边形: 形状 27"/>
          <p:cNvSpPr/>
          <p:nvPr/>
        </p:nvSpPr>
        <p:spPr>
          <a:xfrm>
            <a:off x="438150" y="733425"/>
            <a:ext cx="8485188" cy="4913313"/>
          </a:xfrm>
          <a:custGeom>
            <a:avLst/>
            <a:gdLst>
              <a:gd name="connsiteX0" fmla="*/ 0 w 8365787"/>
              <a:gd name="connsiteY0" fmla="*/ 4494178 h 4494178"/>
              <a:gd name="connsiteX1" fmla="*/ 340468 w 8365787"/>
              <a:gd name="connsiteY1" fmla="*/ 4212076 h 4494178"/>
              <a:gd name="connsiteX2" fmla="*/ 1609927 w 8365787"/>
              <a:gd name="connsiteY2" fmla="*/ 2928025 h 4494178"/>
              <a:gd name="connsiteX3" fmla="*/ 3287949 w 8365787"/>
              <a:gd name="connsiteY3" fmla="*/ 3487366 h 4494178"/>
              <a:gd name="connsiteX4" fmla="*/ 5043791 w 8365787"/>
              <a:gd name="connsiteY4" fmla="*/ 1969851 h 4494178"/>
              <a:gd name="connsiteX5" fmla="*/ 6566170 w 8365787"/>
              <a:gd name="connsiteY5" fmla="*/ 2504872 h 4494178"/>
              <a:gd name="connsiteX6" fmla="*/ 8365787 w 8365787"/>
              <a:gd name="connsiteY6" fmla="*/ 0 h 449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65787" h="4494178">
                <a:moveTo>
                  <a:pt x="0" y="4494178"/>
                </a:moveTo>
                <a:cubicBezTo>
                  <a:pt x="36073" y="4483639"/>
                  <a:pt x="72147" y="4473101"/>
                  <a:pt x="340468" y="4212076"/>
                </a:cubicBezTo>
                <a:cubicBezTo>
                  <a:pt x="608789" y="3951051"/>
                  <a:pt x="1118680" y="3048810"/>
                  <a:pt x="1609927" y="2928025"/>
                </a:cubicBezTo>
                <a:cubicBezTo>
                  <a:pt x="2101174" y="2807240"/>
                  <a:pt x="2715638" y="3647062"/>
                  <a:pt x="3287949" y="3487366"/>
                </a:cubicBezTo>
                <a:cubicBezTo>
                  <a:pt x="3860260" y="3327670"/>
                  <a:pt x="4497421" y="2133600"/>
                  <a:pt x="5043791" y="1969851"/>
                </a:cubicBezTo>
                <a:cubicBezTo>
                  <a:pt x="5590161" y="1806102"/>
                  <a:pt x="6012504" y="2833180"/>
                  <a:pt x="6566170" y="2504872"/>
                </a:cubicBezTo>
                <a:cubicBezTo>
                  <a:pt x="7119836" y="2176564"/>
                  <a:pt x="7742811" y="1088282"/>
                  <a:pt x="836578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5611" name="矩形 28"/>
          <p:cNvSpPr>
            <a:spLocks noChangeArrowheads="1"/>
          </p:cNvSpPr>
          <p:nvPr/>
        </p:nvSpPr>
        <p:spPr bwMode="auto">
          <a:xfrm>
            <a:off x="522288" y="5329238"/>
            <a:ext cx="18129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 typeface="Wingdings" panose="05000000000000000000" pitchFamily="2" charset="2"/>
              <a:buChar char="l"/>
            </a:pPr>
            <a:r>
              <a:rPr lang="en-US" altLang="zh-CN" sz="1200">
                <a:latin typeface="微软雅黑" panose="020B0503020204020204" charset="-122"/>
                <a:ea typeface="微软雅黑" panose="020B0503020204020204" charset="-122"/>
              </a:rPr>
              <a:t>1956</a:t>
            </a:r>
            <a:r>
              <a:rPr lang="zh-CN" altLang="en-US" sz="1200">
                <a:latin typeface="微软雅黑" panose="020B0503020204020204" charset="-122"/>
                <a:ea typeface="微软雅黑" panose="020B0503020204020204" charset="-122"/>
              </a:rPr>
              <a:t>年达特茅斯会议</a:t>
            </a:r>
          </a:p>
        </p:txBody>
      </p:sp>
      <p:sp>
        <p:nvSpPr>
          <p:cNvPr id="25612" name="矩形 29"/>
          <p:cNvSpPr>
            <a:spLocks noChangeArrowheads="1"/>
          </p:cNvSpPr>
          <p:nvPr/>
        </p:nvSpPr>
        <p:spPr bwMode="auto">
          <a:xfrm>
            <a:off x="792163" y="5049838"/>
            <a:ext cx="457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 typeface="Wingdings" panose="05000000000000000000" pitchFamily="2" charset="2"/>
              <a:buChar char="l"/>
            </a:pPr>
            <a:r>
              <a:rPr lang="en-US" altLang="zh-CN" sz="1200">
                <a:latin typeface="微软雅黑" panose="020B0503020204020204" charset="-122"/>
                <a:ea typeface="微软雅黑" panose="020B0503020204020204" charset="-122"/>
              </a:rPr>
              <a:t>1957</a:t>
            </a:r>
            <a:r>
              <a:rPr lang="zh-CN" altLang="en-US" sz="1200">
                <a:latin typeface="微软雅黑" panose="020B0503020204020204" charset="-122"/>
                <a:ea typeface="微软雅黑" panose="020B0503020204020204" charset="-122"/>
              </a:rPr>
              <a:t>年</a:t>
            </a:r>
            <a:r>
              <a:rPr lang="en-US" altLang="zh-CN" sz="1200">
                <a:latin typeface="微软雅黑" panose="020B0503020204020204" charset="-122"/>
                <a:ea typeface="微软雅黑" panose="020B0503020204020204" charset="-122"/>
              </a:rPr>
              <a:t>Rosenblatt</a:t>
            </a:r>
            <a:r>
              <a:rPr lang="zh-CN" altLang="en-US" sz="1200">
                <a:latin typeface="微软雅黑" panose="020B0503020204020204" charset="-122"/>
                <a:ea typeface="微软雅黑" panose="020B0503020204020204" charset="-122"/>
              </a:rPr>
              <a:t>提出“感知器”</a:t>
            </a:r>
          </a:p>
        </p:txBody>
      </p:sp>
      <p:sp>
        <p:nvSpPr>
          <p:cNvPr id="25613" name="矩形 31"/>
          <p:cNvSpPr>
            <a:spLocks noChangeArrowheads="1"/>
          </p:cNvSpPr>
          <p:nvPr/>
        </p:nvSpPr>
        <p:spPr bwMode="auto">
          <a:xfrm>
            <a:off x="982663" y="4762500"/>
            <a:ext cx="45720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 typeface="Wingdings" panose="05000000000000000000" pitchFamily="2" charset="2"/>
              <a:buChar char="l"/>
            </a:pPr>
            <a:r>
              <a:rPr lang="en-US" altLang="zh-CN" sz="1200">
                <a:latin typeface="微软雅黑" panose="020B0503020204020204" charset="-122"/>
                <a:ea typeface="微软雅黑" panose="020B0503020204020204" charset="-122"/>
              </a:rPr>
              <a:t>1957</a:t>
            </a:r>
            <a:r>
              <a:rPr lang="zh-CN" altLang="en-US" sz="1200">
                <a:latin typeface="微软雅黑" panose="020B0503020204020204" charset="-122"/>
                <a:ea typeface="微软雅黑" panose="020B0503020204020204" charset="-122"/>
              </a:rPr>
              <a:t>年通用问题求解器</a:t>
            </a:r>
            <a:r>
              <a:rPr lang="en-US" altLang="zh-CN" sz="1200">
                <a:latin typeface="微软雅黑" panose="020B0503020204020204" charset="-122"/>
                <a:ea typeface="微软雅黑" panose="020B0503020204020204" charset="-122"/>
              </a:rPr>
              <a:t>GPS</a:t>
            </a:r>
            <a:endParaRPr lang="zh-CN" altLang="en-US" sz="1200">
              <a:latin typeface="微软雅黑" panose="020B0503020204020204" charset="-122"/>
              <a:ea typeface="微软雅黑" panose="020B0503020204020204" charset="-122"/>
            </a:endParaRPr>
          </a:p>
        </p:txBody>
      </p:sp>
      <p:sp>
        <p:nvSpPr>
          <p:cNvPr id="25614" name="矩形 32"/>
          <p:cNvSpPr>
            <a:spLocks noChangeArrowheads="1"/>
          </p:cNvSpPr>
          <p:nvPr/>
        </p:nvSpPr>
        <p:spPr bwMode="auto">
          <a:xfrm>
            <a:off x="2335213" y="3875088"/>
            <a:ext cx="4572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 typeface="Wingdings" panose="05000000000000000000" pitchFamily="2" charset="2"/>
              <a:buChar char="l"/>
            </a:pPr>
            <a:endParaRPr lang="zh-CN" altLang="en-US" sz="1200">
              <a:latin typeface="微软雅黑" panose="020B0503020204020204" charset="-122"/>
              <a:ea typeface="微软雅黑" panose="020B0503020204020204" charset="-122"/>
            </a:endParaRPr>
          </a:p>
        </p:txBody>
      </p:sp>
      <p:cxnSp>
        <p:nvCxnSpPr>
          <p:cNvPr id="34" name="直接连接符 33"/>
          <p:cNvCxnSpPr/>
          <p:nvPr/>
        </p:nvCxnSpPr>
        <p:spPr>
          <a:xfrm flipH="1">
            <a:off x="2185988" y="1089025"/>
            <a:ext cx="23812" cy="2822575"/>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25616" name="文本框 37"/>
          <p:cNvSpPr txBox="1">
            <a:spLocks noChangeArrowheads="1"/>
          </p:cNvSpPr>
          <p:nvPr/>
        </p:nvSpPr>
        <p:spPr bwMode="auto">
          <a:xfrm>
            <a:off x="836613" y="1778000"/>
            <a:ext cx="17097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en-US" altLang="zh-CN" sz="1600">
                <a:solidFill>
                  <a:srgbClr val="FF0000"/>
                </a:solidFill>
                <a:latin typeface="微软雅黑" panose="020B0503020204020204" charset="-122"/>
                <a:ea typeface="微软雅黑" panose="020B0503020204020204" charset="-122"/>
              </a:rPr>
              <a:t>1956</a:t>
            </a:r>
            <a:r>
              <a:rPr lang="zh-CN" altLang="en-US" sz="1600">
                <a:solidFill>
                  <a:srgbClr val="FF0000"/>
                </a:solidFill>
                <a:latin typeface="微软雅黑" panose="020B0503020204020204" charset="-122"/>
                <a:ea typeface="微软雅黑" panose="020B0503020204020204" charset="-122"/>
              </a:rPr>
              <a:t>年</a:t>
            </a:r>
          </a:p>
        </p:txBody>
      </p:sp>
      <p:sp>
        <p:nvSpPr>
          <p:cNvPr id="25617" name="文本框 39"/>
          <p:cNvSpPr txBox="1">
            <a:spLocks noChangeArrowheads="1"/>
          </p:cNvSpPr>
          <p:nvPr/>
        </p:nvSpPr>
        <p:spPr bwMode="auto">
          <a:xfrm>
            <a:off x="534988" y="2070100"/>
            <a:ext cx="150336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400">
                <a:solidFill>
                  <a:srgbClr val="0000FF"/>
                </a:solidFill>
                <a:latin typeface="微软雅黑" panose="020B0503020204020204" charset="-122"/>
                <a:ea typeface="微软雅黑" panose="020B0503020204020204" charset="-122"/>
              </a:rPr>
              <a:t>开创了人工智能研究第一个黄金时代</a:t>
            </a:r>
            <a:r>
              <a:rPr lang="zh-CN" altLang="en-US" sz="1400">
                <a:latin typeface="微软雅黑" panose="020B0503020204020204" charset="-122"/>
                <a:ea typeface="微软雅黑" panose="020B0503020204020204" charset="-122"/>
              </a:rPr>
              <a:t>，为后续研究奠定了坚实的基础</a:t>
            </a:r>
          </a:p>
        </p:txBody>
      </p:sp>
      <p:cxnSp>
        <p:nvCxnSpPr>
          <p:cNvPr id="41" name="直接连接符 40"/>
          <p:cNvCxnSpPr/>
          <p:nvPr/>
        </p:nvCxnSpPr>
        <p:spPr>
          <a:xfrm>
            <a:off x="3627438" y="1089025"/>
            <a:ext cx="0" cy="3462338"/>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25619" name="矩形 42"/>
          <p:cNvSpPr>
            <a:spLocks noChangeArrowheads="1"/>
          </p:cNvSpPr>
          <p:nvPr/>
        </p:nvSpPr>
        <p:spPr bwMode="auto">
          <a:xfrm>
            <a:off x="1692275" y="4041775"/>
            <a:ext cx="457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en-US" altLang="zh-CN" sz="1200">
                <a:latin typeface="微软雅黑" panose="020B0503020204020204" charset="-122"/>
                <a:ea typeface="微软雅黑" panose="020B0503020204020204" charset="-122"/>
              </a:rPr>
              <a:t>1973</a:t>
            </a:r>
            <a:r>
              <a:rPr lang="zh-CN" altLang="en-US" sz="1200">
                <a:latin typeface="微软雅黑" panose="020B0503020204020204" charset="-122"/>
                <a:ea typeface="微软雅黑" panose="020B0503020204020204" charset="-122"/>
              </a:rPr>
              <a:t>年</a:t>
            </a:r>
            <a:r>
              <a:rPr lang="en-US" altLang="zh-CN" sz="1200">
                <a:latin typeface="微软雅黑" panose="020B0503020204020204" charset="-122"/>
                <a:ea typeface="微软雅黑" panose="020B0503020204020204" charset="-122"/>
              </a:rPr>
              <a:t>《</a:t>
            </a:r>
            <a:r>
              <a:rPr lang="zh-CN" altLang="en-US" sz="1200">
                <a:latin typeface="微软雅黑" panose="020B0503020204020204" charset="-122"/>
                <a:ea typeface="微软雅黑" panose="020B0503020204020204" charset="-122"/>
              </a:rPr>
              <a:t>莱特希尔报告</a:t>
            </a:r>
            <a:r>
              <a:rPr lang="en-US" altLang="zh-CN" sz="1200">
                <a:latin typeface="微软雅黑" panose="020B0503020204020204" charset="-122"/>
                <a:ea typeface="微软雅黑" panose="020B0503020204020204" charset="-122"/>
              </a:rPr>
              <a:t>》</a:t>
            </a:r>
            <a:endParaRPr lang="zh-CN" altLang="en-US" sz="1200">
              <a:latin typeface="微软雅黑" panose="020B0503020204020204" charset="-122"/>
              <a:ea typeface="微软雅黑" panose="020B0503020204020204" charset="-122"/>
            </a:endParaRPr>
          </a:p>
        </p:txBody>
      </p:sp>
      <p:sp>
        <p:nvSpPr>
          <p:cNvPr id="44" name="椭圆 43"/>
          <p:cNvSpPr/>
          <p:nvPr/>
        </p:nvSpPr>
        <p:spPr>
          <a:xfrm>
            <a:off x="2163763" y="3890963"/>
            <a:ext cx="46037" cy="4921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621" name="文本框 45"/>
          <p:cNvSpPr txBox="1">
            <a:spLocks noChangeArrowheads="1"/>
          </p:cNvSpPr>
          <p:nvPr/>
        </p:nvSpPr>
        <p:spPr bwMode="auto">
          <a:xfrm>
            <a:off x="2328863" y="1296988"/>
            <a:ext cx="17097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en-US" altLang="zh-CN" sz="1600">
                <a:solidFill>
                  <a:srgbClr val="FF0000"/>
                </a:solidFill>
                <a:latin typeface="微软雅黑" panose="020B0503020204020204" charset="-122"/>
                <a:ea typeface="微软雅黑" panose="020B0503020204020204" charset="-122"/>
              </a:rPr>
              <a:t>1973</a:t>
            </a:r>
            <a:r>
              <a:rPr lang="zh-CN" altLang="en-US" sz="1600">
                <a:solidFill>
                  <a:srgbClr val="FF0000"/>
                </a:solidFill>
                <a:latin typeface="微软雅黑" panose="020B0503020204020204" charset="-122"/>
                <a:ea typeface="微软雅黑" panose="020B0503020204020204" charset="-122"/>
              </a:rPr>
              <a:t>年</a:t>
            </a:r>
          </a:p>
        </p:txBody>
      </p:sp>
      <p:sp>
        <p:nvSpPr>
          <p:cNvPr id="25622" name="文本框 46"/>
          <p:cNvSpPr txBox="1">
            <a:spLocks noChangeArrowheads="1"/>
          </p:cNvSpPr>
          <p:nvPr/>
        </p:nvSpPr>
        <p:spPr bwMode="auto">
          <a:xfrm>
            <a:off x="2189163" y="1593850"/>
            <a:ext cx="150495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400">
                <a:latin typeface="微软雅黑" panose="020B0503020204020204" charset="-122"/>
                <a:ea typeface="微软雅黑" panose="020B0503020204020204" charset="-122"/>
              </a:rPr>
              <a:t>人工智能研究过与乐观，由于计算机性能的不足以及计算复杂度过高，</a:t>
            </a:r>
            <a:r>
              <a:rPr lang="zh-CN" altLang="en-US" sz="1400">
                <a:solidFill>
                  <a:srgbClr val="0000FF"/>
                </a:solidFill>
                <a:latin typeface="微软雅黑" panose="020B0503020204020204" charset="-122"/>
                <a:ea typeface="微软雅黑" panose="020B0503020204020204" charset="-122"/>
              </a:rPr>
              <a:t>无法解决任何实际的</a:t>
            </a:r>
            <a:r>
              <a:rPr lang="en-US" altLang="zh-CN" sz="1400">
                <a:solidFill>
                  <a:srgbClr val="0000FF"/>
                </a:solidFill>
                <a:latin typeface="微软雅黑" panose="020B0503020204020204" charset="-122"/>
                <a:ea typeface="微软雅黑" panose="020B0503020204020204" charset="-122"/>
              </a:rPr>
              <a:t>AI</a:t>
            </a:r>
            <a:r>
              <a:rPr lang="zh-CN" altLang="en-US" sz="1400">
                <a:solidFill>
                  <a:srgbClr val="0000FF"/>
                </a:solidFill>
                <a:latin typeface="微软雅黑" panose="020B0503020204020204" charset="-122"/>
                <a:ea typeface="微软雅黑" panose="020B0503020204020204" charset="-122"/>
              </a:rPr>
              <a:t>问题，人工智能迎来第一次低谷</a:t>
            </a:r>
          </a:p>
        </p:txBody>
      </p:sp>
      <p:sp>
        <p:nvSpPr>
          <p:cNvPr id="25623" name="矩形 47"/>
          <p:cNvSpPr>
            <a:spLocks noChangeArrowheads="1"/>
          </p:cNvSpPr>
          <p:nvPr/>
        </p:nvSpPr>
        <p:spPr bwMode="auto">
          <a:xfrm>
            <a:off x="3762375" y="4338638"/>
            <a:ext cx="457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 typeface="Wingdings" panose="05000000000000000000" pitchFamily="2" charset="2"/>
              <a:buChar char="l"/>
            </a:pPr>
            <a:r>
              <a:rPr lang="en-US" altLang="zh-CN" sz="1200">
                <a:latin typeface="微软雅黑" panose="020B0503020204020204" charset="-122"/>
                <a:ea typeface="微软雅黑" panose="020B0503020204020204" charset="-122"/>
              </a:rPr>
              <a:t>1980</a:t>
            </a:r>
            <a:r>
              <a:rPr lang="zh-CN" altLang="en-US" sz="1200">
                <a:latin typeface="微软雅黑" panose="020B0503020204020204" charset="-122"/>
                <a:ea typeface="微软雅黑" panose="020B0503020204020204" charset="-122"/>
              </a:rPr>
              <a:t>年卡内基梅隆大学为</a:t>
            </a:r>
            <a:r>
              <a:rPr lang="en-US" altLang="zh-CN" sz="1200">
                <a:latin typeface="微软雅黑" panose="020B0503020204020204" charset="-122"/>
                <a:ea typeface="微软雅黑" panose="020B0503020204020204" charset="-122"/>
              </a:rPr>
              <a:t>DEC</a:t>
            </a:r>
            <a:r>
              <a:rPr lang="zh-CN" altLang="en-US" sz="1200">
                <a:latin typeface="微软雅黑" panose="020B0503020204020204" charset="-122"/>
                <a:ea typeface="微软雅黑" panose="020B0503020204020204" charset="-122"/>
              </a:rPr>
              <a:t>公司开发的专家系统</a:t>
            </a:r>
          </a:p>
        </p:txBody>
      </p:sp>
      <p:sp>
        <p:nvSpPr>
          <p:cNvPr id="25624" name="矩形 50"/>
          <p:cNvSpPr>
            <a:spLocks noChangeArrowheads="1"/>
          </p:cNvSpPr>
          <p:nvPr/>
        </p:nvSpPr>
        <p:spPr bwMode="auto">
          <a:xfrm>
            <a:off x="4629150" y="3467100"/>
            <a:ext cx="457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 typeface="Wingdings" panose="05000000000000000000" pitchFamily="2" charset="2"/>
              <a:buChar char="l"/>
            </a:pPr>
            <a:r>
              <a:rPr lang="en-US" altLang="zh-CN" sz="1200">
                <a:latin typeface="微软雅黑" panose="020B0503020204020204" charset="-122"/>
                <a:ea typeface="微软雅黑" panose="020B0503020204020204" charset="-122"/>
              </a:rPr>
              <a:t>1986</a:t>
            </a:r>
            <a:r>
              <a:rPr lang="zh-CN" altLang="en-US" sz="1200">
                <a:latin typeface="微软雅黑" panose="020B0503020204020204" charset="-122"/>
                <a:ea typeface="微软雅黑" panose="020B0503020204020204" charset="-122"/>
              </a:rPr>
              <a:t>年反向传播算法</a:t>
            </a:r>
          </a:p>
        </p:txBody>
      </p:sp>
      <p:sp>
        <p:nvSpPr>
          <p:cNvPr id="25625" name="矩形 51"/>
          <p:cNvSpPr>
            <a:spLocks noChangeArrowheads="1"/>
          </p:cNvSpPr>
          <p:nvPr/>
        </p:nvSpPr>
        <p:spPr bwMode="auto">
          <a:xfrm>
            <a:off x="4183063" y="4046538"/>
            <a:ext cx="457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 typeface="Wingdings" panose="05000000000000000000" pitchFamily="2" charset="2"/>
              <a:buChar char="l"/>
            </a:pPr>
            <a:r>
              <a:rPr lang="en-US" altLang="zh-CN" sz="1200">
                <a:latin typeface="微软雅黑" panose="020B0503020204020204" charset="-122"/>
                <a:ea typeface="微软雅黑" panose="020B0503020204020204" charset="-122"/>
              </a:rPr>
              <a:t>1982</a:t>
            </a:r>
            <a:r>
              <a:rPr lang="zh-CN" altLang="en-US" sz="1200">
                <a:latin typeface="微软雅黑" panose="020B0503020204020204" charset="-122"/>
                <a:ea typeface="微软雅黑" panose="020B0503020204020204" charset="-122"/>
              </a:rPr>
              <a:t>年日本启动五代机计划：专家系统实用化</a:t>
            </a:r>
          </a:p>
        </p:txBody>
      </p:sp>
      <p:sp>
        <p:nvSpPr>
          <p:cNvPr id="25626" name="文本框 52"/>
          <p:cNvSpPr txBox="1">
            <a:spLocks noChangeArrowheads="1"/>
          </p:cNvSpPr>
          <p:nvPr/>
        </p:nvSpPr>
        <p:spPr bwMode="auto">
          <a:xfrm>
            <a:off x="4127500" y="1143000"/>
            <a:ext cx="1711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en-US" altLang="zh-CN" sz="1600">
                <a:solidFill>
                  <a:srgbClr val="FF0000"/>
                </a:solidFill>
                <a:latin typeface="微软雅黑" panose="020B0503020204020204" charset="-122"/>
                <a:ea typeface="微软雅黑" panose="020B0503020204020204" charset="-122"/>
              </a:rPr>
              <a:t>1980</a:t>
            </a:r>
            <a:r>
              <a:rPr lang="zh-CN" altLang="en-US" sz="1600">
                <a:solidFill>
                  <a:srgbClr val="FF0000"/>
                </a:solidFill>
                <a:latin typeface="微软雅黑" panose="020B0503020204020204" charset="-122"/>
                <a:ea typeface="微软雅黑" panose="020B0503020204020204" charset="-122"/>
              </a:rPr>
              <a:t>年</a:t>
            </a:r>
          </a:p>
        </p:txBody>
      </p:sp>
      <p:sp>
        <p:nvSpPr>
          <p:cNvPr id="25627" name="文本框 53"/>
          <p:cNvSpPr txBox="1">
            <a:spLocks noChangeArrowheads="1"/>
          </p:cNvSpPr>
          <p:nvPr/>
        </p:nvSpPr>
        <p:spPr bwMode="auto">
          <a:xfrm>
            <a:off x="3762375" y="1439863"/>
            <a:ext cx="170973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400">
                <a:solidFill>
                  <a:srgbClr val="0000FF"/>
                </a:solidFill>
                <a:latin typeface="微软雅黑" panose="020B0503020204020204" charset="-122"/>
                <a:ea typeface="微软雅黑" panose="020B0503020204020204" charset="-122"/>
              </a:rPr>
              <a:t>符号主义盛行，专家系统的崛起使得人工智能迎来第二次浪潮</a:t>
            </a:r>
            <a:r>
              <a:rPr lang="zh-CN" altLang="en-US" sz="1400">
                <a:latin typeface="微软雅黑" panose="020B0503020204020204" charset="-122"/>
                <a:ea typeface="微软雅黑" panose="020B0503020204020204" charset="-122"/>
              </a:rPr>
              <a:t>。同时，反向传播算法的出现为神经网络的兴起奠定了基础</a:t>
            </a:r>
            <a:endParaRPr lang="zh-CN" altLang="en-US" sz="1400">
              <a:solidFill>
                <a:srgbClr val="0000FF"/>
              </a:solidFill>
              <a:latin typeface="微软雅黑" panose="020B0503020204020204" charset="-122"/>
              <a:ea typeface="微软雅黑" panose="020B0503020204020204" charset="-122"/>
            </a:endParaRPr>
          </a:p>
        </p:txBody>
      </p:sp>
      <p:cxnSp>
        <p:nvCxnSpPr>
          <p:cNvPr id="55" name="直接连接符 54"/>
          <p:cNvCxnSpPr/>
          <p:nvPr/>
        </p:nvCxnSpPr>
        <p:spPr>
          <a:xfrm>
            <a:off x="5562600" y="1143000"/>
            <a:ext cx="0" cy="1730375"/>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57" name="直接连接符 56"/>
          <p:cNvCxnSpPr/>
          <p:nvPr/>
        </p:nvCxnSpPr>
        <p:spPr>
          <a:xfrm>
            <a:off x="6867525" y="1143000"/>
            <a:ext cx="0" cy="2378075"/>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25630" name="文本框 58"/>
          <p:cNvSpPr txBox="1">
            <a:spLocks noChangeArrowheads="1"/>
          </p:cNvSpPr>
          <p:nvPr/>
        </p:nvSpPr>
        <p:spPr bwMode="auto">
          <a:xfrm>
            <a:off x="5741988" y="957263"/>
            <a:ext cx="17097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en-US" altLang="zh-CN" sz="1600">
                <a:solidFill>
                  <a:srgbClr val="FF0000"/>
                </a:solidFill>
                <a:latin typeface="微软雅黑" panose="020B0503020204020204" charset="-122"/>
                <a:ea typeface="微软雅黑" panose="020B0503020204020204" charset="-122"/>
              </a:rPr>
              <a:t>1987</a:t>
            </a:r>
            <a:r>
              <a:rPr lang="zh-CN" altLang="en-US" sz="1600">
                <a:solidFill>
                  <a:srgbClr val="FF0000"/>
                </a:solidFill>
                <a:latin typeface="微软雅黑" panose="020B0503020204020204" charset="-122"/>
                <a:ea typeface="微软雅黑" panose="020B0503020204020204" charset="-122"/>
              </a:rPr>
              <a:t>年</a:t>
            </a:r>
          </a:p>
        </p:txBody>
      </p:sp>
      <p:sp>
        <p:nvSpPr>
          <p:cNvPr id="25631" name="文本框 59"/>
          <p:cNvSpPr txBox="1">
            <a:spLocks noChangeArrowheads="1"/>
          </p:cNvSpPr>
          <p:nvPr/>
        </p:nvSpPr>
        <p:spPr bwMode="auto">
          <a:xfrm>
            <a:off x="5629275" y="1292225"/>
            <a:ext cx="123348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rIns="36000">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400">
                <a:solidFill>
                  <a:srgbClr val="0000FF"/>
                </a:solidFill>
                <a:latin typeface="微软雅黑" panose="020B0503020204020204" charset="-122"/>
                <a:ea typeface="微软雅黑" panose="020B0503020204020204" charset="-122"/>
              </a:rPr>
              <a:t>专家系统实用性局限，日本五代机计划失败，以神经网络为代表的</a:t>
            </a:r>
            <a:r>
              <a:rPr lang="en-US" altLang="zh-CN" sz="1400">
                <a:solidFill>
                  <a:srgbClr val="0000FF"/>
                </a:solidFill>
                <a:latin typeface="微软雅黑" panose="020B0503020204020204" charset="-122"/>
                <a:ea typeface="微软雅黑" panose="020B0503020204020204" charset="-122"/>
              </a:rPr>
              <a:t>AI</a:t>
            </a:r>
            <a:r>
              <a:rPr lang="zh-CN" altLang="en-US" sz="1400">
                <a:solidFill>
                  <a:srgbClr val="0000FF"/>
                </a:solidFill>
                <a:latin typeface="微软雅黑" panose="020B0503020204020204" charset="-122"/>
                <a:ea typeface="微软雅黑" panose="020B0503020204020204" charset="-122"/>
              </a:rPr>
              <a:t>算法复杂度高</a:t>
            </a:r>
          </a:p>
        </p:txBody>
      </p:sp>
      <p:sp>
        <p:nvSpPr>
          <p:cNvPr id="25632" name="文本框 60"/>
          <p:cNvSpPr txBox="1">
            <a:spLocks noChangeArrowheads="1"/>
          </p:cNvSpPr>
          <p:nvPr/>
        </p:nvSpPr>
        <p:spPr bwMode="auto">
          <a:xfrm>
            <a:off x="7134225" y="711200"/>
            <a:ext cx="17097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en-US" altLang="zh-CN" sz="1600">
                <a:solidFill>
                  <a:srgbClr val="FF0000"/>
                </a:solidFill>
                <a:latin typeface="微软雅黑" panose="020B0503020204020204" charset="-122"/>
                <a:ea typeface="微软雅黑" panose="020B0503020204020204" charset="-122"/>
              </a:rPr>
              <a:t>2006</a:t>
            </a:r>
            <a:r>
              <a:rPr lang="zh-CN" altLang="en-US" sz="1600">
                <a:solidFill>
                  <a:srgbClr val="FF0000"/>
                </a:solidFill>
                <a:latin typeface="微软雅黑" panose="020B0503020204020204" charset="-122"/>
                <a:ea typeface="微软雅黑" panose="020B0503020204020204" charset="-122"/>
              </a:rPr>
              <a:t>年</a:t>
            </a:r>
          </a:p>
        </p:txBody>
      </p:sp>
      <p:sp>
        <p:nvSpPr>
          <p:cNvPr id="25633" name="文本框 61"/>
          <p:cNvSpPr txBox="1">
            <a:spLocks noChangeArrowheads="1"/>
          </p:cNvSpPr>
          <p:nvPr/>
        </p:nvSpPr>
        <p:spPr bwMode="auto">
          <a:xfrm>
            <a:off x="7024688" y="998538"/>
            <a:ext cx="1233487"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rIns="36000">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just">
              <a:lnSpc>
                <a:spcPct val="100000"/>
              </a:lnSpc>
              <a:spcBef>
                <a:spcPct val="0"/>
              </a:spcBef>
              <a:buFontTx/>
              <a:buNone/>
            </a:pPr>
            <a:r>
              <a:rPr lang="zh-CN" altLang="en-US" sz="1400">
                <a:solidFill>
                  <a:srgbClr val="0000FF"/>
                </a:solidFill>
                <a:latin typeface="微软雅黑" panose="020B0503020204020204" charset="-122"/>
                <a:ea typeface="微软雅黑" panose="020B0503020204020204" charset="-122"/>
              </a:rPr>
              <a:t>算法</a:t>
            </a:r>
            <a:r>
              <a:rPr lang="en-US" altLang="zh-CN" sz="1400">
                <a:solidFill>
                  <a:srgbClr val="0000FF"/>
                </a:solidFill>
                <a:latin typeface="微软雅黑" panose="020B0503020204020204" charset="-122"/>
                <a:ea typeface="微软雅黑" panose="020B0503020204020204" charset="-122"/>
              </a:rPr>
              <a:t>+</a:t>
            </a:r>
            <a:r>
              <a:rPr lang="zh-CN" altLang="en-US" sz="1400">
                <a:solidFill>
                  <a:srgbClr val="0000FF"/>
                </a:solidFill>
                <a:latin typeface="微软雅黑" panose="020B0503020204020204" charset="-122"/>
                <a:ea typeface="微软雅黑" panose="020B0503020204020204" charset="-122"/>
              </a:rPr>
              <a:t>算力</a:t>
            </a:r>
            <a:r>
              <a:rPr lang="en-US" altLang="zh-CN" sz="1400">
                <a:solidFill>
                  <a:srgbClr val="0000FF"/>
                </a:solidFill>
                <a:latin typeface="微软雅黑" panose="020B0503020204020204" charset="-122"/>
                <a:ea typeface="微软雅黑" panose="020B0503020204020204" charset="-122"/>
              </a:rPr>
              <a:t>+</a:t>
            </a:r>
            <a:r>
              <a:rPr lang="zh-CN" altLang="en-US" sz="1400">
                <a:solidFill>
                  <a:srgbClr val="0000FF"/>
                </a:solidFill>
                <a:latin typeface="微软雅黑" panose="020B0503020204020204" charset="-122"/>
                <a:ea typeface="微软雅黑" panose="020B0503020204020204" charset="-122"/>
              </a:rPr>
              <a:t>数据促使了深度学习的爆发，人工智能迎来了第三次浪潮</a:t>
            </a:r>
          </a:p>
        </p:txBody>
      </p:sp>
      <p:sp>
        <p:nvSpPr>
          <p:cNvPr id="25634" name="矩形 62"/>
          <p:cNvSpPr>
            <a:spLocks noChangeArrowheads="1"/>
          </p:cNvSpPr>
          <p:nvPr/>
        </p:nvSpPr>
        <p:spPr bwMode="auto">
          <a:xfrm>
            <a:off x="6757988" y="3406775"/>
            <a:ext cx="2493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 typeface="Wingdings" panose="05000000000000000000" pitchFamily="2" charset="2"/>
              <a:buChar char="l"/>
            </a:pPr>
            <a:r>
              <a:rPr lang="en-US" altLang="zh-CN" sz="1200">
                <a:latin typeface="微软雅黑" panose="020B0503020204020204" charset="-122"/>
                <a:ea typeface="微软雅黑" panose="020B0503020204020204" charset="-122"/>
              </a:rPr>
              <a:t>2006</a:t>
            </a:r>
            <a:r>
              <a:rPr lang="zh-CN" altLang="en-US" sz="1200">
                <a:latin typeface="微软雅黑" panose="020B0503020204020204" charset="-122"/>
                <a:ea typeface="微软雅黑" panose="020B0503020204020204" charset="-122"/>
              </a:rPr>
              <a:t>年</a:t>
            </a:r>
            <a:r>
              <a:rPr lang="en-US" altLang="zh-CN" sz="1200">
                <a:latin typeface="微软雅黑" panose="020B0503020204020204" charset="-122"/>
                <a:ea typeface="微软雅黑" panose="020B0503020204020204" charset="-122"/>
              </a:rPr>
              <a:t>Hinton</a:t>
            </a:r>
            <a:r>
              <a:rPr lang="zh-CN" altLang="en-US" sz="1200">
                <a:latin typeface="微软雅黑" panose="020B0503020204020204" charset="-122"/>
                <a:ea typeface="微软雅黑" panose="020B0503020204020204" charset="-122"/>
              </a:rPr>
              <a:t>提出深度学习</a:t>
            </a:r>
          </a:p>
        </p:txBody>
      </p:sp>
      <p:sp>
        <p:nvSpPr>
          <p:cNvPr id="25635" name="矩形 63"/>
          <p:cNvSpPr>
            <a:spLocks noChangeArrowheads="1"/>
          </p:cNvSpPr>
          <p:nvPr/>
        </p:nvSpPr>
        <p:spPr bwMode="auto">
          <a:xfrm>
            <a:off x="7265988" y="3078163"/>
            <a:ext cx="2493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 typeface="Wingdings" panose="05000000000000000000" pitchFamily="2" charset="2"/>
              <a:buChar char="l"/>
            </a:pPr>
            <a:r>
              <a:rPr lang="en-US" altLang="zh-CN" sz="1200">
                <a:latin typeface="微软雅黑" panose="020B0503020204020204" charset="-122"/>
                <a:ea typeface="微软雅黑" panose="020B0503020204020204" charset="-122"/>
              </a:rPr>
              <a:t>2012</a:t>
            </a:r>
            <a:r>
              <a:rPr lang="zh-CN" altLang="en-US" sz="1200">
                <a:latin typeface="微软雅黑" panose="020B0503020204020204" charset="-122"/>
                <a:ea typeface="微软雅黑" panose="020B0503020204020204" charset="-122"/>
              </a:rPr>
              <a:t>年</a:t>
            </a:r>
            <a:r>
              <a:rPr lang="en-US" altLang="zh-CN" sz="1200">
                <a:latin typeface="微软雅黑" panose="020B0503020204020204" charset="-122"/>
                <a:ea typeface="微软雅黑" panose="020B0503020204020204" charset="-122"/>
              </a:rPr>
              <a:t>AlexNet</a:t>
            </a:r>
            <a:r>
              <a:rPr lang="zh-CN" altLang="en-US" sz="1200">
                <a:latin typeface="微软雅黑" panose="020B0503020204020204" charset="-122"/>
                <a:ea typeface="微软雅黑" panose="020B0503020204020204" charset="-122"/>
              </a:rPr>
              <a:t>诞生</a:t>
            </a:r>
          </a:p>
        </p:txBody>
      </p:sp>
      <p:sp>
        <p:nvSpPr>
          <p:cNvPr id="65" name="矩形 64"/>
          <p:cNvSpPr/>
          <p:nvPr/>
        </p:nvSpPr>
        <p:spPr>
          <a:xfrm>
            <a:off x="7613650" y="2501900"/>
            <a:ext cx="2493963" cy="460375"/>
          </a:xfrm>
          <a:prstGeom prst="rect">
            <a:avLst/>
          </a:prstGeom>
        </p:spPr>
        <p:txBody>
          <a:bodyPr>
            <a:spAutoFit/>
          </a:bodyPr>
          <a:lstStyle/>
          <a:p>
            <a:pPr marL="171450" indent="-171450">
              <a:buFont typeface="Wingdings" panose="05000000000000000000" pitchFamily="2" charset="2"/>
              <a:buChar char="l"/>
              <a:defRPr/>
            </a:pPr>
            <a:r>
              <a:rPr lang="en-US" altLang="zh-CN" sz="1200" b="1" dirty="0">
                <a:latin typeface="微软雅黑" panose="020B0503020204020204" charset="-122"/>
                <a:ea typeface="微软雅黑" panose="020B0503020204020204" charset="-122"/>
              </a:rPr>
              <a:t>2016</a:t>
            </a:r>
            <a:r>
              <a:rPr lang="zh-CN" altLang="en-US" sz="1200" b="1" dirty="0">
                <a:latin typeface="微软雅黑" panose="020B0503020204020204" charset="-122"/>
                <a:ea typeface="微软雅黑" panose="020B0503020204020204" charset="-122"/>
              </a:rPr>
              <a:t>年</a:t>
            </a:r>
            <a:r>
              <a:rPr lang="en-US" altLang="zh-CN" sz="1200" b="1" dirty="0">
                <a:latin typeface="微软雅黑" panose="020B0503020204020204" charset="-122"/>
                <a:ea typeface="微软雅黑" panose="020B0503020204020204" charset="-122"/>
              </a:rPr>
              <a:t>AlphaGo</a:t>
            </a:r>
          </a:p>
          <a:p>
            <a:pPr>
              <a:defRPr/>
            </a:pPr>
            <a:r>
              <a:rPr lang="en-US" altLang="zh-CN" sz="1200" b="1" dirty="0">
                <a:latin typeface="微软雅黑" panose="020B0503020204020204" charset="-122"/>
                <a:ea typeface="微软雅黑" panose="020B0503020204020204" charset="-122"/>
              </a:rPr>
              <a:t>    </a:t>
            </a:r>
            <a:r>
              <a:rPr lang="zh-CN" altLang="en-US" sz="1200" b="1" dirty="0">
                <a:latin typeface="微软雅黑" panose="020B0503020204020204" charset="-122"/>
                <a:ea typeface="微软雅黑" panose="020B0503020204020204" charset="-122"/>
              </a:rPr>
              <a:t>战胜人类冠军</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8130" r="7870"/>
          <a:stretch/>
        </p:blipFill>
        <p:spPr>
          <a:xfrm>
            <a:off x="-57152" y="2286000"/>
            <a:ext cx="9201152" cy="4572000"/>
          </a:xfrm>
        </p:spPr>
      </p:pic>
      <p:sp>
        <p:nvSpPr>
          <p:cNvPr id="9" name="灯片编号占位符 8"/>
          <p:cNvSpPr>
            <a:spLocks noGrp="1"/>
          </p:cNvSpPr>
          <p:nvPr>
            <p:ph type="sldNum" sz="quarter" idx="12"/>
          </p:nvPr>
        </p:nvSpPr>
        <p:spPr/>
        <p:txBody>
          <a:bodyPr/>
          <a:lstStyle/>
          <a:p>
            <a:fld id="{B622AA65-96F9-424A-92A5-406D9AA4962E}" type="slidenum">
              <a:rPr lang="zh-CN" altLang="en-US" smtClean="0"/>
              <a:t>24</a:t>
            </a:fld>
            <a:endParaRPr lang="zh-CN" altLang="en-US"/>
          </a:p>
        </p:txBody>
      </p:sp>
      <p:sp>
        <p:nvSpPr>
          <p:cNvPr id="2" name="文本框 1"/>
          <p:cNvSpPr txBox="1"/>
          <p:nvPr/>
        </p:nvSpPr>
        <p:spPr>
          <a:xfrm>
            <a:off x="840490" y="738485"/>
            <a:ext cx="4607625" cy="923330"/>
          </a:xfrm>
          <a:prstGeom prst="rect">
            <a:avLst/>
          </a:prstGeom>
          <a:noFill/>
        </p:spPr>
        <p:txBody>
          <a:bodyPr wrap="square" rtlCol="0">
            <a:spAutoFit/>
          </a:bodyPr>
          <a:lstStyle/>
          <a:p>
            <a:r>
              <a:rPr lang="en-US" altLang="zh-CN" dirty="0"/>
              <a:t>Hinton G E, </a:t>
            </a:r>
            <a:r>
              <a:rPr lang="en-US" altLang="zh-CN" dirty="0" err="1"/>
              <a:t>Salakhutdinov</a:t>
            </a:r>
            <a:r>
              <a:rPr lang="en-US" altLang="zh-CN" dirty="0"/>
              <a:t> R </a:t>
            </a:r>
            <a:r>
              <a:rPr lang="en-US" altLang="zh-CN" dirty="0" err="1"/>
              <a:t>R</a:t>
            </a:r>
            <a:r>
              <a:rPr lang="en-US" altLang="zh-CN" dirty="0"/>
              <a:t>. Reducing the dimensionality of data with neural networks[J]. science, 2006, 313(5786): 504-507.</a:t>
            </a:r>
            <a:endParaRPr lang="zh-CN" altLang="en-US" dirty="0"/>
          </a:p>
        </p:txBody>
      </p:sp>
      <p:pic>
        <p:nvPicPr>
          <p:cNvPr id="32770" name="Picture 2" descr="AI教父Geoff Hinton和深度学习的40年"/>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1267" r="2131"/>
          <a:stretch/>
        </p:blipFill>
        <p:spPr bwMode="auto">
          <a:xfrm>
            <a:off x="6345757" y="114300"/>
            <a:ext cx="2169593"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255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a:normAutofit/>
          </a:bodyPr>
          <a:lstStyle/>
          <a:p>
            <a:r>
              <a:rPr lang="en-US" altLang="zh-CN" sz="4000" b="1" dirty="0">
                <a:latin typeface="Times New Roman" panose="02020603050405020304" pitchFamily="18" charset="0"/>
                <a:cs typeface="Times New Roman" panose="02020603050405020304" pitchFamily="18" charset="0"/>
              </a:rPr>
              <a:t>1.1 </a:t>
            </a:r>
            <a:r>
              <a:rPr lang="zh-CN" altLang="en-US" sz="4000" b="1" dirty="0">
                <a:latin typeface="Times New Roman" panose="02020603050405020304" pitchFamily="18" charset="0"/>
                <a:cs typeface="Times New Roman" panose="02020603050405020304" pitchFamily="18" charset="0"/>
              </a:rPr>
              <a:t>引言</a:t>
            </a:r>
          </a:p>
        </p:txBody>
      </p:sp>
      <p:sp>
        <p:nvSpPr>
          <p:cNvPr id="3" name="内容占位符 2"/>
          <p:cNvSpPr>
            <a:spLocks noGrp="1"/>
          </p:cNvSpPr>
          <p:nvPr>
            <p:ph idx="1"/>
          </p:nvPr>
        </p:nvSpPr>
        <p:spPr>
          <a:xfrm>
            <a:off x="628650" y="1095791"/>
            <a:ext cx="7886700" cy="4257521"/>
          </a:xfrm>
        </p:spPr>
        <p:txBody>
          <a:bodyPr/>
          <a:lstStyle/>
          <a:p>
            <a:pPr>
              <a:buFont typeface="Wingdings" panose="05000000000000000000" pitchFamily="2" charset="2"/>
              <a:buChar char="n"/>
            </a:pPr>
            <a:r>
              <a:rPr lang="zh-CN" altLang="en-US" dirty="0">
                <a:latin typeface="Times New Roman" panose="02020603050405020304" pitchFamily="18" charset="0"/>
                <a:cs typeface="Times New Roman" panose="02020603050405020304" pitchFamily="18" charset="0"/>
              </a:rPr>
              <a:t> 语音识别能力 </a:t>
            </a:r>
            <a:r>
              <a:rPr lang="en-US" altLang="zh-CN" dirty="0">
                <a:latin typeface="Times New Roman" panose="02020603050405020304" pitchFamily="18" charset="0"/>
                <a:cs typeface="Times New Roman" panose="02020603050405020304" pitchFamily="18" charset="0"/>
              </a:rPr>
              <a:t>vs. </a:t>
            </a:r>
            <a:r>
              <a:rPr lang="zh-CN" altLang="en-US" dirty="0">
                <a:latin typeface="Times New Roman" panose="02020603050405020304" pitchFamily="18" charset="0"/>
                <a:cs typeface="Times New Roman" panose="02020603050405020304" pitchFamily="18" charset="0"/>
              </a:rPr>
              <a:t>人类</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25</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p:cNvSpPr txBox="1">
            <a:spLocks/>
          </p:cNvSpPr>
          <p:nvPr/>
        </p:nvSpPr>
        <p:spPr>
          <a:xfrm>
            <a:off x="628650" y="1623743"/>
            <a:ext cx="7886700" cy="48228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TW" sz="2400" dirty="0"/>
              <a:t>Microsoft researchers achieve new conversational speech recognition milestone (2016.10)</a:t>
            </a:r>
            <a:endParaRPr lang="zh-TW" altLang="en-US" sz="2400" dirty="0"/>
          </a:p>
          <a:p>
            <a:pPr lvl="1"/>
            <a:r>
              <a:rPr lang="en-US" altLang="zh-TW" sz="1800" dirty="0"/>
              <a:t>https://www.microsoft.com/en-us/research/blog/microsoft-researchers-achieve-new-conversational-speech-recognition-milestone/</a:t>
            </a:r>
          </a:p>
          <a:p>
            <a:pPr lvl="1"/>
            <a:r>
              <a:rPr lang="en-US" altLang="zh-TW" sz="1800" dirty="0"/>
              <a:t>Dong Yu, Wayne </a:t>
            </a:r>
            <a:r>
              <a:rPr lang="en-US" altLang="zh-TW" sz="1800" dirty="0" err="1"/>
              <a:t>Xiong</a:t>
            </a:r>
            <a:r>
              <a:rPr lang="en-US" altLang="zh-TW" sz="1800" dirty="0"/>
              <a:t>, </a:t>
            </a:r>
            <a:r>
              <a:rPr lang="en-US" altLang="zh-TW" sz="1800" dirty="0" err="1"/>
              <a:t>Jasha</a:t>
            </a:r>
            <a:r>
              <a:rPr lang="en-US" altLang="zh-TW" sz="1800" dirty="0"/>
              <a:t> </a:t>
            </a:r>
            <a:r>
              <a:rPr lang="en-US" altLang="zh-TW" sz="1800" dirty="0" err="1"/>
              <a:t>Droppo</a:t>
            </a:r>
            <a:r>
              <a:rPr lang="en-US" altLang="zh-TW" sz="1800" dirty="0"/>
              <a:t>, Andreas </a:t>
            </a:r>
            <a:r>
              <a:rPr lang="en-US" altLang="zh-TW" sz="1800" dirty="0" err="1"/>
              <a:t>Stolcke</a:t>
            </a:r>
            <a:r>
              <a:rPr lang="en-US" altLang="zh-TW" sz="1800" dirty="0"/>
              <a:t> , </a:t>
            </a:r>
            <a:r>
              <a:rPr lang="en-US" altLang="zh-TW" sz="1800" dirty="0" err="1"/>
              <a:t>Guoli</a:t>
            </a:r>
            <a:r>
              <a:rPr lang="en-US" altLang="zh-TW" sz="1800" dirty="0"/>
              <a:t> Ye, </a:t>
            </a:r>
            <a:r>
              <a:rPr lang="en-US" altLang="zh-TW" sz="1800" dirty="0" err="1"/>
              <a:t>Jinyu</a:t>
            </a:r>
            <a:r>
              <a:rPr lang="en-US" altLang="zh-TW" sz="1800" dirty="0"/>
              <a:t> Li , Geoffrey Zweig, “Deep Convolutional Neural Networks with Layer-wise Context Expansion and Attention”, </a:t>
            </a:r>
            <a:r>
              <a:rPr lang="en-US" altLang="zh-TW" sz="1800" dirty="0" err="1"/>
              <a:t>Interspeech</a:t>
            </a:r>
            <a:r>
              <a:rPr lang="en-US" altLang="zh-TW" sz="1800" dirty="0"/>
              <a:t> 2016</a:t>
            </a:r>
          </a:p>
          <a:p>
            <a:r>
              <a:rPr lang="en-US" altLang="zh-TW" sz="2400" dirty="0"/>
              <a:t>IBM vs Microsoft: 'Human parity' speech recognition record changes hands again (2017.03)</a:t>
            </a:r>
            <a:endParaRPr lang="zh-TW" altLang="en-US" sz="2400" dirty="0"/>
          </a:p>
          <a:p>
            <a:pPr lvl="1"/>
            <a:r>
              <a:rPr lang="en-US" altLang="zh-TW" sz="2000" dirty="0"/>
              <a:t>http://www.zdnet.com/article/ibm-vs-microsoft-human-parity-speech-recognition-record-changes-hands-again/</a:t>
            </a:r>
          </a:p>
          <a:p>
            <a:pPr lvl="1"/>
            <a:r>
              <a:rPr lang="en-US" altLang="zh-TW" sz="2000" dirty="0"/>
              <a:t>George </a:t>
            </a:r>
            <a:r>
              <a:rPr lang="en-US" altLang="zh-TW" sz="2000" dirty="0" err="1"/>
              <a:t>Saon</a:t>
            </a:r>
            <a:r>
              <a:rPr lang="en-US" altLang="zh-TW" sz="2000" dirty="0"/>
              <a:t>, </a:t>
            </a:r>
            <a:r>
              <a:rPr lang="en-US" altLang="zh-TW" sz="2000" dirty="0" err="1"/>
              <a:t>Gakuto</a:t>
            </a:r>
            <a:r>
              <a:rPr lang="en-US" altLang="zh-TW" sz="2000" dirty="0"/>
              <a:t> </a:t>
            </a:r>
            <a:r>
              <a:rPr lang="en-US" altLang="zh-TW" sz="2000" dirty="0" err="1"/>
              <a:t>Kurata</a:t>
            </a:r>
            <a:r>
              <a:rPr lang="en-US" altLang="zh-TW" sz="2000" dirty="0"/>
              <a:t>, Tom </a:t>
            </a:r>
            <a:r>
              <a:rPr lang="en-US" altLang="zh-TW" sz="2000" dirty="0" err="1"/>
              <a:t>Sercu</a:t>
            </a:r>
            <a:r>
              <a:rPr lang="en-US" altLang="zh-TW" sz="2000" dirty="0"/>
              <a:t>, </a:t>
            </a:r>
            <a:r>
              <a:rPr lang="en-US" altLang="zh-TW" sz="2000" dirty="0" err="1"/>
              <a:t>Kartik</a:t>
            </a:r>
            <a:r>
              <a:rPr lang="en-US" altLang="zh-TW" sz="2000" dirty="0"/>
              <a:t> </a:t>
            </a:r>
            <a:r>
              <a:rPr lang="en-US" altLang="zh-TW" sz="2000" dirty="0" err="1"/>
              <a:t>Audhkhasi</a:t>
            </a:r>
            <a:r>
              <a:rPr lang="en-US" altLang="zh-TW" sz="2000" dirty="0"/>
              <a:t>, Samuel Thomas, </a:t>
            </a:r>
            <a:r>
              <a:rPr lang="en-US" altLang="zh-TW" sz="2000" dirty="0" err="1"/>
              <a:t>Dimitrios</a:t>
            </a:r>
            <a:r>
              <a:rPr lang="en-US" altLang="zh-TW" sz="2000" dirty="0"/>
              <a:t> </a:t>
            </a:r>
            <a:r>
              <a:rPr lang="en-US" altLang="zh-TW" sz="2000" dirty="0" err="1"/>
              <a:t>Dimitriadis</a:t>
            </a:r>
            <a:r>
              <a:rPr lang="en-US" altLang="zh-TW" sz="2000" dirty="0"/>
              <a:t>, </a:t>
            </a:r>
            <a:r>
              <a:rPr lang="en-US" altLang="zh-TW" sz="2000" dirty="0" err="1"/>
              <a:t>Xiaodong</a:t>
            </a:r>
            <a:r>
              <a:rPr lang="en-US" altLang="zh-TW" sz="2000" dirty="0"/>
              <a:t> Cui, </a:t>
            </a:r>
            <a:r>
              <a:rPr lang="en-US" altLang="zh-TW" sz="2000" dirty="0" err="1"/>
              <a:t>Bhuvana</a:t>
            </a:r>
            <a:r>
              <a:rPr lang="en-US" altLang="zh-TW" sz="2000" dirty="0"/>
              <a:t> </a:t>
            </a:r>
            <a:r>
              <a:rPr lang="en-US" altLang="zh-TW" sz="2000" dirty="0" err="1"/>
              <a:t>Ramabhadran</a:t>
            </a:r>
            <a:r>
              <a:rPr lang="en-US" altLang="zh-TW" sz="2000" dirty="0"/>
              <a:t>, Michael </a:t>
            </a:r>
            <a:r>
              <a:rPr lang="en-US" altLang="zh-TW" sz="2000" dirty="0" err="1"/>
              <a:t>Picheny</a:t>
            </a:r>
            <a:r>
              <a:rPr lang="en-US" altLang="zh-TW" sz="2000" dirty="0"/>
              <a:t>, Lynn-Li Lim, </a:t>
            </a:r>
            <a:r>
              <a:rPr lang="en-US" altLang="zh-TW" sz="2000" dirty="0" err="1"/>
              <a:t>Bergul</a:t>
            </a:r>
            <a:r>
              <a:rPr lang="en-US" altLang="zh-TW" sz="2000" dirty="0"/>
              <a:t> </a:t>
            </a:r>
            <a:r>
              <a:rPr lang="en-US" altLang="zh-TW" sz="2000" dirty="0" err="1"/>
              <a:t>Roomi</a:t>
            </a:r>
            <a:r>
              <a:rPr lang="en-US" altLang="zh-TW" sz="2000" dirty="0"/>
              <a:t>, Phil Hall, “English Conversational Telephone Speech Recognition by Humans and Machines”, </a:t>
            </a:r>
            <a:r>
              <a:rPr lang="en-US" altLang="zh-TW" sz="2000" dirty="0" err="1"/>
              <a:t>arXiv</a:t>
            </a:r>
            <a:r>
              <a:rPr lang="en-US" altLang="zh-TW" sz="2000" dirty="0"/>
              <a:t> preprint, 2017</a:t>
            </a:r>
            <a:endParaRPr lang="zh-TW" altLang="en-US" sz="2000" dirty="0"/>
          </a:p>
        </p:txBody>
      </p:sp>
      <p:sp>
        <p:nvSpPr>
          <p:cNvPr id="8" name="文字方塊 3"/>
          <p:cNvSpPr txBox="1"/>
          <p:nvPr/>
        </p:nvSpPr>
        <p:spPr>
          <a:xfrm>
            <a:off x="4740378" y="1948330"/>
            <a:ext cx="4314411"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Machine 5.9% </a:t>
            </a:r>
            <a:r>
              <a:rPr lang="en-US" altLang="zh-TW" sz="2400" dirty="0" err="1"/>
              <a:t>v.s</a:t>
            </a:r>
            <a:r>
              <a:rPr lang="en-US" altLang="zh-TW" sz="2400" dirty="0"/>
              <a:t>. Human 5.9%</a:t>
            </a:r>
            <a:endParaRPr lang="zh-TW" altLang="en-US" sz="2400" dirty="0"/>
          </a:p>
        </p:txBody>
      </p:sp>
      <p:sp>
        <p:nvSpPr>
          <p:cNvPr id="10" name="文字方塊 4"/>
          <p:cNvSpPr txBox="1"/>
          <p:nvPr/>
        </p:nvSpPr>
        <p:spPr>
          <a:xfrm>
            <a:off x="4740379" y="4051314"/>
            <a:ext cx="4314411"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t>Machine 5.5% </a:t>
            </a:r>
            <a:r>
              <a:rPr lang="en-US" altLang="zh-TW" sz="2400" dirty="0" err="1"/>
              <a:t>v.s</a:t>
            </a:r>
            <a:r>
              <a:rPr lang="en-US" altLang="zh-TW" sz="2400" dirty="0"/>
              <a:t>. Human 5.1%</a:t>
            </a:r>
            <a:endParaRPr lang="zh-TW" altLang="en-US" sz="2400" dirty="0"/>
          </a:p>
        </p:txBody>
      </p:sp>
    </p:spTree>
    <p:extLst>
      <p:ext uri="{BB962C8B-B14F-4D97-AF65-F5344CB8AC3E}">
        <p14:creationId xmlns:p14="http://schemas.microsoft.com/office/powerpoint/2010/main" val="333466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a:normAutofit/>
          </a:bodyPr>
          <a:lstStyle/>
          <a:p>
            <a:r>
              <a:rPr lang="en-US" altLang="zh-CN" sz="4000" b="1" dirty="0">
                <a:latin typeface="Times New Roman" panose="02020603050405020304" pitchFamily="18" charset="0"/>
                <a:cs typeface="Times New Roman" panose="02020603050405020304" pitchFamily="18" charset="0"/>
              </a:rPr>
              <a:t>1.1 </a:t>
            </a:r>
            <a:r>
              <a:rPr lang="zh-CN" altLang="en-US" sz="4000" b="1" dirty="0">
                <a:latin typeface="Times New Roman" panose="02020603050405020304" pitchFamily="18" charset="0"/>
                <a:cs typeface="Times New Roman" panose="02020603050405020304" pitchFamily="18" charset="0"/>
              </a:rPr>
              <a:t>引言</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图像识别能力 </a:t>
            </a:r>
            <a:r>
              <a:rPr lang="en-US" altLang="zh-CN" dirty="0">
                <a:latin typeface="Times New Roman" panose="02020603050405020304" pitchFamily="18" charset="0"/>
                <a:cs typeface="Times New Roman" panose="02020603050405020304" pitchFamily="18" charset="0"/>
              </a:rPr>
              <a:t>vs. </a:t>
            </a:r>
            <a:r>
              <a:rPr lang="zh-CN" altLang="en-US" dirty="0">
                <a:latin typeface="Times New Roman" panose="02020603050405020304" pitchFamily="18" charset="0"/>
                <a:cs typeface="Times New Roman" panose="02020603050405020304" pitchFamily="18" charset="0"/>
              </a:rPr>
              <a:t>人类</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26</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0" name="Picture 2" descr="ãimagenetãçåçæå°çµæ">
            <a:extLst>
              <a:ext uri="{FF2B5EF4-FFF2-40B4-BE49-F238E27FC236}">
                <a16:creationId xmlns:a16="http://schemas.microsoft.com/office/drawing/2014/main" id="{55A1189E-958B-4FF8-8DBD-2FC1F92BE2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2" y="1690689"/>
            <a:ext cx="7343775" cy="38195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ãleathery turtleãçåçæå°çµæ">
            <a:extLst>
              <a:ext uri="{FF2B5EF4-FFF2-40B4-BE49-F238E27FC236}">
                <a16:creationId xmlns:a16="http://schemas.microsoft.com/office/drawing/2014/main" id="{C76BCA50-2FC6-45C7-B16F-EFF813C3E02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0018" y="2322315"/>
            <a:ext cx="2324100" cy="1542109"/>
          </a:xfrm>
          <a:prstGeom prst="rect">
            <a:avLst/>
          </a:prstGeom>
          <a:noFill/>
          <a:extLst>
            <a:ext uri="{909E8E84-426E-40DD-AFC4-6F175D3DCCD1}">
              <a14:hiddenFill xmlns:a14="http://schemas.microsoft.com/office/drawing/2010/main">
                <a:solidFill>
                  <a:srgbClr val="FFFFFF"/>
                </a:solidFill>
              </a14:hiddenFill>
            </a:ext>
          </a:extLst>
        </p:spPr>
      </p:pic>
      <p:sp>
        <p:nvSpPr>
          <p:cNvPr id="12" name="文字方塊 6">
            <a:extLst>
              <a:ext uri="{FF2B5EF4-FFF2-40B4-BE49-F238E27FC236}">
                <a16:creationId xmlns:a16="http://schemas.microsoft.com/office/drawing/2014/main" id="{A919A69C-8FAD-42B9-95B5-3C6AA0CCE902}"/>
              </a:ext>
            </a:extLst>
          </p:cNvPr>
          <p:cNvSpPr txBox="1"/>
          <p:nvPr/>
        </p:nvSpPr>
        <p:spPr>
          <a:xfrm>
            <a:off x="6663607" y="2185428"/>
            <a:ext cx="1501253" cy="1815882"/>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革</a:t>
            </a:r>
            <a:r>
              <a:rPr lang="zh-CN" altLang="en-US" sz="2800" dirty="0">
                <a:latin typeface="微軟正黑體" panose="020B0604030504040204" pitchFamily="34" charset="-120"/>
                <a:ea typeface="微軟正黑體" panose="020B0604030504040204" pitchFamily="34" charset="-120"/>
              </a:rPr>
              <a:t>龟</a:t>
            </a:r>
            <a:r>
              <a:rPr lang="zh-TW" altLang="en-US" sz="2800" dirty="0">
                <a:latin typeface="微軟正黑體" panose="020B0604030504040204" pitchFamily="34" charset="-120"/>
                <a:ea typeface="微軟正黑體" panose="020B0604030504040204" pitchFamily="34" charset="-120"/>
              </a:rPr>
              <a:t>？</a:t>
            </a:r>
            <a:endParaRPr lang="en-US" altLang="zh-TW" sz="2800" dirty="0">
              <a:latin typeface="微軟正黑體" panose="020B0604030504040204" pitchFamily="34" charset="-120"/>
              <a:ea typeface="微軟正黑體" panose="020B0604030504040204" pitchFamily="34" charset="-120"/>
            </a:endParaRPr>
          </a:p>
          <a:p>
            <a:r>
              <a:rPr lang="zh-CN" altLang="en-US" sz="2800" dirty="0">
                <a:latin typeface="微軟正黑體" panose="020B0604030504040204" pitchFamily="34" charset="-120"/>
                <a:ea typeface="微軟正黑體" panose="020B0604030504040204" pitchFamily="34" charset="-120"/>
              </a:rPr>
              <a:t>青海龟</a:t>
            </a:r>
            <a:r>
              <a:rPr lang="zh-TW" altLang="en-US" sz="2800" dirty="0">
                <a:latin typeface="微軟正黑體" panose="020B0604030504040204" pitchFamily="34" charset="-120"/>
                <a:ea typeface="微軟正黑體" panose="020B0604030504040204" pitchFamily="34" charset="-120"/>
              </a:rPr>
              <a:t>？</a:t>
            </a:r>
            <a:endParaRPr lang="en-US" altLang="zh-TW" sz="2800" dirty="0">
              <a:latin typeface="微軟正黑體" panose="020B0604030504040204" pitchFamily="34" charset="-120"/>
              <a:ea typeface="微軟正黑體" panose="020B0604030504040204" pitchFamily="34" charset="-120"/>
            </a:endParaRPr>
          </a:p>
          <a:p>
            <a:r>
              <a:rPr lang="zh-TW" altLang="en-US" sz="2800" dirty="0">
                <a:latin typeface="微軟正黑體" panose="020B0604030504040204" pitchFamily="34" charset="-120"/>
                <a:ea typeface="微軟正黑體" panose="020B0604030504040204" pitchFamily="34" charset="-120"/>
              </a:rPr>
              <a:t>泥</a:t>
            </a:r>
            <a:r>
              <a:rPr lang="zh-CN" altLang="en-US" sz="2800" dirty="0">
                <a:latin typeface="微軟正黑體" panose="020B0604030504040204" pitchFamily="34" charset="-120"/>
                <a:ea typeface="微軟正黑體" panose="020B0604030504040204" pitchFamily="34" charset="-120"/>
              </a:rPr>
              <a:t>龟</a:t>
            </a:r>
            <a:r>
              <a:rPr lang="zh-TW" altLang="en-US" sz="2800" dirty="0">
                <a:latin typeface="微軟正黑體" panose="020B0604030504040204" pitchFamily="34" charset="-120"/>
                <a:ea typeface="微軟正黑體" panose="020B0604030504040204" pitchFamily="34" charset="-120"/>
              </a:rPr>
              <a:t>？</a:t>
            </a:r>
            <a:endParaRPr lang="en-US" altLang="zh-TW" sz="2800" dirty="0">
              <a:latin typeface="微軟正黑體" panose="020B0604030504040204" pitchFamily="34" charset="-120"/>
              <a:ea typeface="微軟正黑體" panose="020B0604030504040204" pitchFamily="34" charset="-120"/>
            </a:endParaRPr>
          </a:p>
          <a:p>
            <a:r>
              <a:rPr lang="zh-TW" altLang="en-US" sz="2800" dirty="0">
                <a:latin typeface="微軟正黑體" panose="020B0604030504040204" pitchFamily="34" charset="-120"/>
                <a:ea typeface="微軟正黑體" panose="020B0604030504040204" pitchFamily="34" charset="-120"/>
              </a:rPr>
              <a:t>箱</a:t>
            </a:r>
            <a:r>
              <a:rPr lang="zh-CN" altLang="en-US" sz="2800" dirty="0">
                <a:latin typeface="微軟正黑體" panose="020B0604030504040204" pitchFamily="34" charset="-120"/>
                <a:ea typeface="微軟正黑體" panose="020B0604030504040204" pitchFamily="34" charset="-120"/>
              </a:rPr>
              <a:t>龟</a:t>
            </a:r>
            <a:r>
              <a:rPr lang="zh-TW" altLang="en-US" sz="28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348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a:normAutofit/>
          </a:bodyPr>
          <a:lstStyle/>
          <a:p>
            <a:r>
              <a:rPr lang="en-US" altLang="zh-CN" sz="4000" b="1" dirty="0">
                <a:latin typeface="Times New Roman" panose="02020603050405020304" pitchFamily="18" charset="0"/>
                <a:cs typeface="Times New Roman" panose="02020603050405020304" pitchFamily="18" charset="0"/>
              </a:rPr>
              <a:t>1.1 </a:t>
            </a:r>
            <a:r>
              <a:rPr lang="zh-CN" altLang="en-US" sz="4000" b="1" dirty="0">
                <a:latin typeface="Times New Roman" panose="02020603050405020304" pitchFamily="18" charset="0"/>
                <a:cs typeface="Times New Roman" panose="02020603050405020304" pitchFamily="18" charset="0"/>
              </a:rPr>
              <a:t>引言</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阅读理解能力 </a:t>
            </a:r>
            <a:r>
              <a:rPr lang="en-US" altLang="zh-CN" dirty="0">
                <a:latin typeface="Times New Roman" panose="02020603050405020304" pitchFamily="18" charset="0"/>
                <a:cs typeface="Times New Roman" panose="02020603050405020304" pitchFamily="18" charset="0"/>
              </a:rPr>
              <a:t>vs. </a:t>
            </a:r>
            <a:r>
              <a:rPr lang="zh-CN" altLang="en-US" dirty="0">
                <a:latin typeface="Times New Roman" panose="02020603050405020304" pitchFamily="18" charset="0"/>
                <a:cs typeface="Times New Roman" panose="02020603050405020304" pitchFamily="18" charset="0"/>
              </a:rPr>
              <a:t>人类</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27</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4" name="图片 3"/>
          <p:cNvPicPr>
            <a:picLocks noChangeAspect="1"/>
          </p:cNvPicPr>
          <p:nvPr/>
        </p:nvPicPr>
        <p:blipFill>
          <a:blip r:embed="rId3"/>
          <a:stretch>
            <a:fillRect/>
          </a:stretch>
        </p:blipFill>
        <p:spPr>
          <a:xfrm>
            <a:off x="408895" y="1714213"/>
            <a:ext cx="3233738" cy="3820477"/>
          </a:xfrm>
          <a:prstGeom prst="rect">
            <a:avLst/>
          </a:prstGeom>
        </p:spPr>
      </p:pic>
      <p:pic>
        <p:nvPicPr>
          <p:cNvPr id="5" name="图片 4"/>
          <p:cNvPicPr>
            <a:picLocks noChangeAspect="1"/>
          </p:cNvPicPr>
          <p:nvPr/>
        </p:nvPicPr>
        <p:blipFill>
          <a:blip r:embed="rId4"/>
          <a:stretch>
            <a:fillRect/>
          </a:stretch>
        </p:blipFill>
        <p:spPr>
          <a:xfrm>
            <a:off x="3996690" y="1714213"/>
            <a:ext cx="4518660" cy="4198620"/>
          </a:xfrm>
          <a:prstGeom prst="rect">
            <a:avLst/>
          </a:prstGeom>
        </p:spPr>
      </p:pic>
    </p:spTree>
    <p:extLst>
      <p:ext uri="{BB962C8B-B14F-4D97-AF65-F5344CB8AC3E}">
        <p14:creationId xmlns:p14="http://schemas.microsoft.com/office/powerpoint/2010/main" val="18951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a:normAutofit/>
          </a:bodyPr>
          <a:lstStyle/>
          <a:p>
            <a:r>
              <a:rPr lang="en-US" altLang="zh-CN" sz="4000" b="1" dirty="0">
                <a:latin typeface="Times New Roman" panose="02020603050405020304" pitchFamily="18" charset="0"/>
                <a:cs typeface="Times New Roman" panose="02020603050405020304" pitchFamily="18" charset="0"/>
              </a:rPr>
              <a:t>1.1 </a:t>
            </a:r>
            <a:r>
              <a:rPr lang="zh-CN" altLang="en-US" sz="4000" b="1" dirty="0">
                <a:latin typeface="Times New Roman" panose="02020603050405020304" pitchFamily="18" charset="0"/>
                <a:cs typeface="Times New Roman" panose="02020603050405020304" pitchFamily="18" charset="0"/>
              </a:rPr>
              <a:t>引言</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对弈 </a:t>
            </a:r>
            <a:r>
              <a:rPr lang="en-US" altLang="zh-CN" dirty="0">
                <a:latin typeface="Times New Roman" panose="02020603050405020304" pitchFamily="18" charset="0"/>
                <a:cs typeface="Times New Roman" panose="02020603050405020304" pitchFamily="18" charset="0"/>
              </a:rPr>
              <a:t>vs. </a:t>
            </a:r>
            <a:r>
              <a:rPr lang="zh-CN" altLang="en-US" dirty="0">
                <a:latin typeface="Times New Roman" panose="02020603050405020304" pitchFamily="18" charset="0"/>
                <a:cs typeface="Times New Roman" panose="02020603050405020304" pitchFamily="18" charset="0"/>
              </a:rPr>
              <a:t>人类</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28</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0" name="Picture 2" descr="http://www.usgo.org/news/wp-content/uploads/2016/01/2016.01.28_nature-cover.jpg">
            <a:extLst>
              <a:ext uri="{FF2B5EF4-FFF2-40B4-BE49-F238E27FC236}">
                <a16:creationId xmlns:a16="http://schemas.microsoft.com/office/drawing/2014/main" id="{ACB0614F-251B-41ED-9BC6-3FB2EDF8DA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611" y="1708151"/>
            <a:ext cx="3508075" cy="46482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storage.googleapis.com/deepmind-live-cms/documents/sc2-agent-vis%2520%25281%2529.gif">
            <a:extLst>
              <a:ext uri="{FF2B5EF4-FFF2-40B4-BE49-F238E27FC236}">
                <a16:creationId xmlns:a16="http://schemas.microsoft.com/office/drawing/2014/main" id="{5B59108E-8892-4486-905D-7C2212254CFD}"/>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372818" y="2252663"/>
            <a:ext cx="76200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91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a:normAutofit/>
          </a:bodyPr>
          <a:lstStyle/>
          <a:p>
            <a:r>
              <a:rPr lang="en-US" altLang="zh-CN" sz="4000" b="1" dirty="0">
                <a:latin typeface="Times New Roman" panose="02020603050405020304" pitchFamily="18" charset="0"/>
                <a:cs typeface="Times New Roman" panose="02020603050405020304" pitchFamily="18" charset="0"/>
              </a:rPr>
              <a:t>1.1 </a:t>
            </a:r>
            <a:r>
              <a:rPr lang="zh-CN" altLang="en-US" sz="4000" b="1" dirty="0">
                <a:latin typeface="Times New Roman" panose="02020603050405020304" pitchFamily="18" charset="0"/>
                <a:cs typeface="Times New Roman" panose="02020603050405020304" pitchFamily="18" charset="0"/>
              </a:rPr>
              <a:t>引言</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自动驾驶系统（</a:t>
            </a:r>
            <a:r>
              <a:rPr lang="en-US" altLang="zh-CN" dirty="0">
                <a:latin typeface="Times New Roman" panose="02020603050405020304" pitchFamily="18" charset="0"/>
                <a:cs typeface="Times New Roman" panose="02020603050405020304" pitchFamily="18" charset="0"/>
              </a:rPr>
              <a:t>L3</a:t>
            </a:r>
            <a:r>
              <a:rPr lang="zh-CN" altLang="en-US" dirty="0">
                <a:latin typeface="Times New Roman" panose="02020603050405020304" pitchFamily="18" charset="0"/>
                <a:cs typeface="Times New Roman" panose="02020603050405020304" pitchFamily="18" charset="0"/>
              </a:rPr>
              <a:t>级）</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29</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Paris streets in the eyes of Tesla Autopilot (online-video-cutter.com)">
            <a:hlinkClick r:id="" action="ppaction://media"/>
            <a:extLst>
              <a:ext uri="{FF2B5EF4-FFF2-40B4-BE49-F238E27FC236}">
                <a16:creationId xmlns:a16="http://schemas.microsoft.com/office/drawing/2014/main" id="{F5D44680-A8A0-4731-9DC7-C0F7D6F6680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333074" y="196851"/>
            <a:ext cx="3259962" cy="2444749"/>
          </a:xfrm>
          <a:prstGeom prst="rect">
            <a:avLst/>
          </a:prstGeom>
        </p:spPr>
      </p:pic>
      <p:pic>
        <p:nvPicPr>
          <p:cNvPr id="8" name="This is what may have happened in the recent Tesla Autopilot Crash">
            <a:hlinkClick r:id="" action="ppaction://media"/>
            <a:extLst>
              <a:ext uri="{FF2B5EF4-FFF2-40B4-BE49-F238E27FC236}">
                <a16:creationId xmlns:a16="http://schemas.microsoft.com/office/drawing/2014/main" id="{BBD5B6D3-96E9-4787-BF56-B47F1771F393}"/>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504549" y="2133381"/>
            <a:ext cx="8088487" cy="4549774"/>
          </a:xfrm>
          <a:prstGeom prst="rect">
            <a:avLst/>
          </a:prstGeom>
        </p:spPr>
      </p:pic>
    </p:spTree>
    <p:extLst>
      <p:ext uri="{BB962C8B-B14F-4D97-AF65-F5344CB8AC3E}">
        <p14:creationId xmlns:p14="http://schemas.microsoft.com/office/powerpoint/2010/main" val="283181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209"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7"/>
                </p:tgtEl>
              </p:cMediaNode>
            </p:video>
            <p:video>
              <p:cMediaNode vol="80000">
                <p:cTn id="16" fill="hold" display="0">
                  <p:stCondLst>
                    <p:cond delay="indefinite"/>
                  </p:stCondLst>
                </p:cTn>
                <p:tgtEl>
                  <p:spTgt spid="8"/>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思考问题</a:t>
            </a:r>
          </a:p>
        </p:txBody>
      </p:sp>
      <p:sp>
        <p:nvSpPr>
          <p:cNvPr id="2" name="矩形 1"/>
          <p:cNvSpPr/>
          <p:nvPr/>
        </p:nvSpPr>
        <p:spPr>
          <a:xfrm>
            <a:off x="701675" y="2754313"/>
            <a:ext cx="7985125" cy="1665287"/>
          </a:xfrm>
          <a:prstGeom prst="rect">
            <a:avLst/>
          </a:prstGeom>
          <a:solidFill>
            <a:schemeClr val="accent3">
              <a:lumMod val="95000"/>
            </a:schemeClr>
          </a:solidFill>
          <a:ln w="12700">
            <a:solidFill>
              <a:schemeClr val="tx1"/>
            </a:solidFill>
          </a:ln>
        </p:spPr>
        <p:txBody>
          <a:bodyPr/>
          <a:lstStyle/>
          <a:p>
            <a:pPr algn="ctr">
              <a:lnSpc>
                <a:spcPct val="150000"/>
              </a:lnSpc>
              <a:spcBef>
                <a:spcPts val="600"/>
              </a:spcBef>
              <a:defRPr/>
            </a:pPr>
            <a:r>
              <a:rPr lang="zh-CN" altLang="en-US" sz="3200" b="1" dirty="0">
                <a:solidFill>
                  <a:srgbClr val="FF0000"/>
                </a:solidFill>
                <a:latin typeface="微软雅黑" panose="020B0503020204020204" charset="-122"/>
                <a:ea typeface="微软雅黑" panose="020B0503020204020204" charset="-122"/>
              </a:rPr>
              <a:t>如此惊艳的人工智能背后隐藏着哪些技术？</a:t>
            </a:r>
            <a:endParaRPr lang="en-US" altLang="zh-CN" sz="3200" b="1" dirty="0">
              <a:solidFill>
                <a:srgbClr val="FF0000"/>
              </a:solidFill>
              <a:latin typeface="微软雅黑" panose="020B0503020204020204" charset="-122"/>
              <a:ea typeface="微软雅黑" panose="020B0503020204020204" charset="-122"/>
            </a:endParaRPr>
          </a:p>
          <a:p>
            <a:pPr algn="ctr">
              <a:lnSpc>
                <a:spcPct val="150000"/>
              </a:lnSpc>
              <a:spcBef>
                <a:spcPts val="600"/>
              </a:spcBef>
              <a:defRPr/>
            </a:pPr>
            <a:r>
              <a:rPr lang="zh-CN" altLang="en-US" sz="3200" b="1" dirty="0">
                <a:solidFill>
                  <a:srgbClr val="FF0000"/>
                </a:solidFill>
                <a:latin typeface="微软雅黑" panose="020B0503020204020204" charset="-122"/>
                <a:ea typeface="微软雅黑" panose="020B0503020204020204" charset="-122"/>
              </a:rPr>
              <a:t>仅仅是</a:t>
            </a:r>
            <a:r>
              <a:rPr lang="en-US" altLang="zh-CN" sz="3200" b="1" dirty="0">
                <a:solidFill>
                  <a:srgbClr val="FF0000"/>
                </a:solidFill>
                <a:latin typeface="微软雅黑" panose="020B0503020204020204" charset="-122"/>
                <a:ea typeface="微软雅黑" panose="020B0503020204020204" charset="-122"/>
              </a:rPr>
              <a:t>AI</a:t>
            </a:r>
            <a:r>
              <a:rPr lang="zh-CN" altLang="en-US" sz="3200" b="1" dirty="0">
                <a:solidFill>
                  <a:srgbClr val="FF0000"/>
                </a:solidFill>
                <a:latin typeface="微软雅黑" panose="020B0503020204020204" charset="-122"/>
                <a:ea typeface="微软雅黑" panose="020B0503020204020204" charset="-122"/>
              </a:rPr>
              <a:t>算法吗？</a:t>
            </a:r>
            <a:endParaRPr lang="en-US" altLang="zh-CN" sz="3200" b="1" dirty="0">
              <a:solidFill>
                <a:srgbClr val="FF0000"/>
              </a:solidFill>
              <a:latin typeface="微软雅黑" panose="020B0503020204020204" charset="-122"/>
              <a:ea typeface="微软雅黑" panose="020B0503020204020204" charset="-122"/>
            </a:endParaRPr>
          </a:p>
          <a:p>
            <a:pPr algn="ctr">
              <a:lnSpc>
                <a:spcPct val="150000"/>
              </a:lnSpc>
              <a:spcBef>
                <a:spcPts val="600"/>
              </a:spcBef>
              <a:defRPr/>
            </a:pPr>
            <a:endParaRPr lang="zh-CN" altLang="en-US" sz="3200" b="1" dirty="0">
              <a:solidFill>
                <a:srgbClr val="FF0000"/>
              </a:solidFill>
              <a:latin typeface="微软雅黑" panose="020B0503020204020204" charset="-122"/>
              <a:ea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dirty="0"/>
              <a:t>不，还需要</a:t>
            </a:r>
            <a:r>
              <a:rPr lang="zh-CN" altLang="en-US" sz="3600" dirty="0">
                <a:solidFill>
                  <a:srgbClr val="FF0000"/>
                </a:solidFill>
              </a:rPr>
              <a:t>数据</a:t>
            </a:r>
            <a:r>
              <a:rPr lang="zh-CN" altLang="en-US" sz="3600" dirty="0"/>
              <a:t>支撑</a:t>
            </a:r>
          </a:p>
        </p:txBody>
      </p:sp>
      <p:pic>
        <p:nvPicPr>
          <p:cNvPr id="5" name="图片 4">
            <a:extLst>
              <a:ext uri="{FF2B5EF4-FFF2-40B4-BE49-F238E27FC236}">
                <a16:creationId xmlns:a16="http://schemas.microsoft.com/office/drawing/2014/main" id="{8F7A3121-C1A2-52E5-2D30-4734624BD5D1}"/>
              </a:ext>
            </a:extLst>
          </p:cNvPr>
          <p:cNvPicPr>
            <a:picLocks noChangeAspect="1"/>
          </p:cNvPicPr>
          <p:nvPr/>
        </p:nvPicPr>
        <p:blipFill>
          <a:blip r:embed="rId2"/>
          <a:stretch>
            <a:fillRect/>
          </a:stretch>
        </p:blipFill>
        <p:spPr>
          <a:xfrm>
            <a:off x="364642" y="1303865"/>
            <a:ext cx="8322158" cy="4415367"/>
          </a:xfrm>
          <a:prstGeom prst="rect">
            <a:avLst/>
          </a:prstGeom>
        </p:spPr>
      </p:pic>
    </p:spTree>
    <p:extLst>
      <p:ext uri="{BB962C8B-B14F-4D97-AF65-F5344CB8AC3E}">
        <p14:creationId xmlns:p14="http://schemas.microsoft.com/office/powerpoint/2010/main" val="3112219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dirty="0"/>
              <a:t>不，还需要</a:t>
            </a:r>
            <a:r>
              <a:rPr lang="zh-CN" altLang="en-US" sz="3600" dirty="0">
                <a:solidFill>
                  <a:srgbClr val="FF0000"/>
                </a:solidFill>
              </a:rPr>
              <a:t>算力</a:t>
            </a:r>
            <a:r>
              <a:rPr lang="zh-CN" altLang="en-US" sz="3600" dirty="0"/>
              <a:t>支撑</a:t>
            </a:r>
          </a:p>
        </p:txBody>
      </p:sp>
      <p:sp>
        <p:nvSpPr>
          <p:cNvPr id="4" name="矩形 3"/>
          <p:cNvSpPr/>
          <p:nvPr/>
        </p:nvSpPr>
        <p:spPr>
          <a:xfrm>
            <a:off x="184150" y="998538"/>
            <a:ext cx="8775700" cy="1708160"/>
          </a:xfrm>
          <a:prstGeom prst="rect">
            <a:avLst/>
          </a:prstGeom>
        </p:spPr>
        <p:txBody>
          <a:bodyPr>
            <a:spAutoFit/>
          </a:bodyPr>
          <a:lstStyle/>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俗话说“大块头又大智慧”，为了挖掘深度学习的极致潜力，</a:t>
            </a:r>
            <a:r>
              <a:rPr lang="zh-CN" altLang="en-US" b="1" kern="0" dirty="0">
                <a:solidFill>
                  <a:srgbClr val="FF0000"/>
                </a:solidFill>
                <a:latin typeface="微软雅黑" panose="020B0503020204020204" charset="-122"/>
                <a:ea typeface="微软雅黑" panose="020B0503020204020204" charset="-122"/>
              </a:rPr>
              <a:t>人工智能正步入大模型时代，即“训练数据规模更大、神经网络更深、参数量更多” </a:t>
            </a:r>
            <a:endParaRPr lang="en-US" altLang="zh-CN" b="1" kern="0" dirty="0">
              <a:solidFill>
                <a:srgbClr val="FF0000"/>
              </a:solidFill>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solidFill>
                  <a:srgbClr val="FF0000"/>
                </a:solidFill>
                <a:latin typeface="微软雅黑" panose="020B0503020204020204" charset="-122"/>
                <a:ea typeface="微软雅黑" panose="020B0503020204020204" charset="-122"/>
              </a:rPr>
              <a:t>大模型的训练导致巨大的训练开销，需要强大的算力支持</a:t>
            </a:r>
            <a:endParaRPr lang="en-US" altLang="zh-CN" b="1" kern="0" dirty="0">
              <a:solidFill>
                <a:srgbClr val="FF0000"/>
              </a:solidFill>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solidFill>
                  <a:srgbClr val="0000FF"/>
                </a:solidFill>
                <a:latin typeface="微软雅黑" panose="020B0503020204020204" charset="-122"/>
                <a:ea typeface="微软雅黑" panose="020B0503020204020204" charset="-122"/>
              </a:rPr>
              <a:t>算力是引发人工智能第三次浪潮的主要原因之一</a:t>
            </a:r>
            <a:endParaRPr lang="en-US" altLang="zh-CN" b="1" kern="0" dirty="0">
              <a:solidFill>
                <a:srgbClr val="0000FF"/>
              </a:solidFill>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b="1" kern="0" dirty="0">
                <a:latin typeface="微软雅黑" panose="020B0503020204020204" charset="-122"/>
                <a:ea typeface="微软雅黑" panose="020B0503020204020204" charset="-122"/>
              </a:rPr>
              <a:t>人工智能的三大支柱：算法，算力，数据</a:t>
            </a:r>
            <a:endParaRPr lang="en-US" altLang="zh-CN" b="1" kern="0" dirty="0">
              <a:latin typeface="微软雅黑" panose="020B0503020204020204" charset="-122"/>
              <a:ea typeface="微软雅黑" panose="020B050302020402020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1479491871"/>
              </p:ext>
            </p:extLst>
          </p:nvPr>
        </p:nvGraphicFramePr>
        <p:xfrm>
          <a:off x="312737" y="2706698"/>
          <a:ext cx="8518525" cy="3840312"/>
        </p:xfrm>
        <a:graphic>
          <a:graphicData uri="http://schemas.openxmlformats.org/drawingml/2006/table">
            <a:tbl>
              <a:tblPr firstRow="1" bandRow="1">
                <a:tableStyleId>{21E4AEA4-8DFA-4A89-87EB-49C32662AFE0}</a:tableStyleId>
              </a:tblPr>
              <a:tblGrid>
                <a:gridCol w="2340625">
                  <a:extLst>
                    <a:ext uri="{9D8B030D-6E8A-4147-A177-3AD203B41FA5}">
                      <a16:colId xmlns:a16="http://schemas.microsoft.com/office/drawing/2014/main" val="20000"/>
                    </a:ext>
                  </a:extLst>
                </a:gridCol>
                <a:gridCol w="1350360">
                  <a:extLst>
                    <a:ext uri="{9D8B030D-6E8A-4147-A177-3AD203B41FA5}">
                      <a16:colId xmlns:a16="http://schemas.microsoft.com/office/drawing/2014/main" val="20001"/>
                    </a:ext>
                  </a:extLst>
                </a:gridCol>
                <a:gridCol w="1755468">
                  <a:extLst>
                    <a:ext uri="{9D8B030D-6E8A-4147-A177-3AD203B41FA5}">
                      <a16:colId xmlns:a16="http://schemas.microsoft.com/office/drawing/2014/main" val="20002"/>
                    </a:ext>
                  </a:extLst>
                </a:gridCol>
                <a:gridCol w="1492795">
                  <a:extLst>
                    <a:ext uri="{9D8B030D-6E8A-4147-A177-3AD203B41FA5}">
                      <a16:colId xmlns:a16="http://schemas.microsoft.com/office/drawing/2014/main" val="20003"/>
                    </a:ext>
                  </a:extLst>
                </a:gridCol>
                <a:gridCol w="1579277">
                  <a:extLst>
                    <a:ext uri="{9D8B030D-6E8A-4147-A177-3AD203B41FA5}">
                      <a16:colId xmlns:a16="http://schemas.microsoft.com/office/drawing/2014/main" val="20004"/>
                    </a:ext>
                  </a:extLst>
                </a:gridCol>
              </a:tblGrid>
              <a:tr h="640027">
                <a:tc>
                  <a:txBody>
                    <a:bodyPr/>
                    <a:lstStyle/>
                    <a:p>
                      <a:r>
                        <a:rPr lang="zh-CN" altLang="en-US" sz="1800" dirty="0">
                          <a:latin typeface="微软雅黑" panose="020B0503020204020204" charset="-122"/>
                          <a:ea typeface="微软雅黑" panose="020B0503020204020204" charset="-122"/>
                        </a:rPr>
                        <a:t>模型名称 </a:t>
                      </a:r>
                    </a:p>
                  </a:txBody>
                  <a:tcPr marL="91454" marR="91454" marT="45706" marB="45706"/>
                </a:tc>
                <a:tc>
                  <a:txBody>
                    <a:bodyPr/>
                    <a:lstStyle/>
                    <a:p>
                      <a:r>
                        <a:rPr lang="zh-CN" altLang="en-US" sz="1800" dirty="0">
                          <a:latin typeface="微软雅黑" panose="020B0503020204020204" charset="-122"/>
                          <a:ea typeface="微软雅黑" panose="020B0503020204020204" charset="-122"/>
                        </a:rPr>
                        <a:t>应用</a:t>
                      </a:r>
                      <a:endParaRPr lang="en-US" altLang="zh-CN" sz="1800" dirty="0">
                        <a:latin typeface="微软雅黑" panose="020B0503020204020204" charset="-122"/>
                        <a:ea typeface="微软雅黑" panose="020B0503020204020204" charset="-122"/>
                      </a:endParaRPr>
                    </a:p>
                    <a:p>
                      <a:r>
                        <a:rPr lang="zh-CN" altLang="en-US" sz="1800" dirty="0">
                          <a:latin typeface="微软雅黑" panose="020B0503020204020204" charset="-122"/>
                          <a:ea typeface="微软雅黑" panose="020B0503020204020204" charset="-122"/>
                        </a:rPr>
                        <a:t>领域</a:t>
                      </a:r>
                    </a:p>
                  </a:txBody>
                  <a:tcPr marL="91454" marR="91454" marT="45706" marB="45706"/>
                </a:tc>
                <a:tc>
                  <a:txBody>
                    <a:bodyPr/>
                    <a:lstStyle/>
                    <a:p>
                      <a:r>
                        <a:rPr lang="zh-CN" altLang="en-US" sz="1800" dirty="0">
                          <a:latin typeface="微软雅黑" panose="020B0503020204020204" charset="-122"/>
                          <a:ea typeface="微软雅黑" panose="020B0503020204020204" charset="-122"/>
                        </a:rPr>
                        <a:t>训练数据规模</a:t>
                      </a:r>
                    </a:p>
                  </a:txBody>
                  <a:tcPr marL="91454" marR="91454" marT="45706" marB="45706"/>
                </a:tc>
                <a:tc>
                  <a:txBody>
                    <a:bodyPr/>
                    <a:lstStyle/>
                    <a:p>
                      <a:r>
                        <a:rPr lang="zh-CN" altLang="en-US" sz="1800" dirty="0">
                          <a:latin typeface="微软雅黑" panose="020B0503020204020204" charset="-122"/>
                          <a:ea typeface="微软雅黑" panose="020B0503020204020204" charset="-122"/>
                        </a:rPr>
                        <a:t>模型参数量</a:t>
                      </a:r>
                    </a:p>
                  </a:txBody>
                  <a:tcPr marL="91454" marR="91454" marT="45706" marB="45706"/>
                </a:tc>
                <a:tc>
                  <a:txBody>
                    <a:bodyPr/>
                    <a:lstStyle/>
                    <a:p>
                      <a:pPr marL="0" algn="l" defTabSz="914400" rtl="0" eaLnBrk="1" latinLnBrk="0" hangingPunct="1"/>
                      <a:r>
                        <a:rPr lang="zh-CN" altLang="en-US" sz="1800" b="1" kern="1200" dirty="0">
                          <a:solidFill>
                            <a:schemeClr val="lt1"/>
                          </a:solidFill>
                          <a:latin typeface="微软雅黑" panose="020B0503020204020204" charset="-122"/>
                          <a:ea typeface="微软雅黑" panose="020B0503020204020204" charset="-122"/>
                          <a:cs typeface="+mn-cs"/>
                        </a:rPr>
                        <a:t>训练开销</a:t>
                      </a:r>
                    </a:p>
                  </a:txBody>
                  <a:tcPr marL="91454" marR="91454" marT="45706" marB="45706"/>
                </a:tc>
                <a:extLst>
                  <a:ext uri="{0D108BD9-81ED-4DB2-BD59-A6C34878D82A}">
                    <a16:rowId xmlns:a16="http://schemas.microsoft.com/office/drawing/2014/main" val="10000"/>
                  </a:ext>
                </a:extLst>
              </a:tr>
              <a:tr h="640027">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800" dirty="0">
                          <a:latin typeface="微软雅黑" panose="020B0503020204020204" charset="-122"/>
                          <a:ea typeface="微软雅黑" panose="020B0503020204020204" charset="-122"/>
                        </a:rPr>
                        <a:t>Google BERT-Base</a:t>
                      </a:r>
                      <a:endParaRPr lang="zh-CN" altLang="en-US" sz="1800" dirty="0">
                        <a:latin typeface="微软雅黑" panose="020B0503020204020204" charset="-122"/>
                        <a:ea typeface="微软雅黑" panose="020B0503020204020204" charset="-122"/>
                      </a:endParaRPr>
                    </a:p>
                  </a:txBody>
                  <a:tcPr marL="91454" marR="91454" marT="45706" marB="45706"/>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latin typeface="微软雅黑" panose="020B0503020204020204" charset="-122"/>
                          <a:ea typeface="微软雅黑" panose="020B0503020204020204" charset="-122"/>
                        </a:rPr>
                        <a:t>文本</a:t>
                      </a:r>
                    </a:p>
                  </a:txBody>
                  <a:tcPr marL="91454" marR="91454" marT="45706" marB="45706"/>
                </a:tc>
                <a:tc>
                  <a:txBody>
                    <a:bodyPr/>
                    <a:lstStyle/>
                    <a:p>
                      <a:r>
                        <a:rPr lang="en-US" altLang="zh-CN" sz="1800" dirty="0"/>
                        <a:t>16GB</a:t>
                      </a:r>
                      <a:endParaRPr lang="zh-CN" altLang="en-US" sz="1800" dirty="0"/>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1.1</a:t>
                      </a:r>
                      <a:r>
                        <a:rPr lang="zh-CN" altLang="en-US" sz="1800" kern="1200" dirty="0">
                          <a:solidFill>
                            <a:schemeClr val="dk1"/>
                          </a:solidFill>
                          <a:latin typeface="微软雅黑" panose="020B0503020204020204" charset="-122"/>
                          <a:ea typeface="微软雅黑" panose="020B0503020204020204" charset="-122"/>
                          <a:cs typeface="+mn-cs"/>
                        </a:rPr>
                        <a:t>亿</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16 TPU</a:t>
                      </a:r>
                    </a:p>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4 </a:t>
                      </a:r>
                      <a:r>
                        <a:rPr lang="zh-CN" altLang="en-US" sz="1800" kern="1200" dirty="0">
                          <a:solidFill>
                            <a:schemeClr val="dk1"/>
                          </a:solidFill>
                          <a:latin typeface="微软雅黑" panose="020B0503020204020204" charset="-122"/>
                          <a:ea typeface="微软雅黑" panose="020B0503020204020204" charset="-122"/>
                          <a:cs typeface="+mn-cs"/>
                        </a:rPr>
                        <a:t>天</a:t>
                      </a:r>
                    </a:p>
                  </a:txBody>
                  <a:tcPr marL="91454" marR="91454" marT="45706" marB="45706"/>
                </a:tc>
                <a:extLst>
                  <a:ext uri="{0D108BD9-81ED-4DB2-BD59-A6C34878D82A}">
                    <a16:rowId xmlns:a16="http://schemas.microsoft.com/office/drawing/2014/main" val="10001"/>
                  </a:ext>
                </a:extLst>
              </a:tr>
              <a:tr h="640027">
                <a:tc>
                  <a:txBody>
                    <a:bodyPr/>
                    <a:lstStyle/>
                    <a:p>
                      <a:r>
                        <a:rPr lang="en-US" altLang="zh-CN" sz="1800" dirty="0">
                          <a:latin typeface="微软雅黑" panose="020B0503020204020204" charset="-122"/>
                          <a:ea typeface="微软雅黑" panose="020B0503020204020204" charset="-122"/>
                        </a:rPr>
                        <a:t>Google BERT-Large</a:t>
                      </a:r>
                      <a:endParaRPr lang="zh-CN" altLang="en-US" sz="1800" dirty="0">
                        <a:latin typeface="微软雅黑" panose="020B0503020204020204" charset="-122"/>
                        <a:ea typeface="微软雅黑" panose="020B0503020204020204" charset="-122"/>
                      </a:endParaRPr>
                    </a:p>
                  </a:txBody>
                  <a:tcPr marL="91454" marR="91454" marT="45706" marB="45706"/>
                </a:tc>
                <a:tc>
                  <a:txBody>
                    <a:bodyPr/>
                    <a:lstStyle/>
                    <a:p>
                      <a:r>
                        <a:rPr lang="zh-CN" altLang="en-US" sz="1800" dirty="0">
                          <a:latin typeface="微软雅黑" panose="020B0503020204020204" charset="-122"/>
                          <a:ea typeface="微软雅黑" panose="020B0503020204020204" charset="-122"/>
                        </a:rPr>
                        <a:t>文本</a:t>
                      </a:r>
                    </a:p>
                  </a:txBody>
                  <a:tcPr marL="91454" marR="91454" marT="45706" marB="45706"/>
                </a:tc>
                <a:tc>
                  <a:txBody>
                    <a:bodyPr/>
                    <a:lstStyle/>
                    <a:p>
                      <a:pPr marL="0" algn="l" defTabSz="914400" rtl="0" eaLnBrk="1" latinLnBrk="0" hangingPunct="1"/>
                      <a:r>
                        <a:rPr lang="en-US" altLang="zh-CN" sz="1800" dirty="0"/>
                        <a:t>16GB</a:t>
                      </a:r>
                      <a:endParaRPr lang="zh-CN" altLang="en-US" sz="1800" kern="1200" dirty="0">
                        <a:solidFill>
                          <a:schemeClr val="dk1"/>
                        </a:solidFill>
                        <a:latin typeface="微软雅黑" panose="020B0503020204020204" charset="-122"/>
                        <a:ea typeface="微软雅黑" panose="020B0503020204020204" charset="-122"/>
                        <a:cs typeface="+mn-cs"/>
                      </a:endParaRP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3.4</a:t>
                      </a:r>
                      <a:r>
                        <a:rPr lang="zh-CN" altLang="en-US" sz="1800" kern="1200" dirty="0">
                          <a:solidFill>
                            <a:schemeClr val="dk1"/>
                          </a:solidFill>
                          <a:latin typeface="微软雅黑" panose="020B0503020204020204" charset="-122"/>
                          <a:ea typeface="微软雅黑" panose="020B0503020204020204" charset="-122"/>
                          <a:cs typeface="+mn-cs"/>
                        </a:rPr>
                        <a:t>亿</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64 TPU</a:t>
                      </a:r>
                    </a:p>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4 </a:t>
                      </a:r>
                      <a:r>
                        <a:rPr lang="zh-CN" altLang="en-US" sz="1800" kern="1200" dirty="0">
                          <a:solidFill>
                            <a:schemeClr val="dk1"/>
                          </a:solidFill>
                          <a:latin typeface="微软雅黑" panose="020B0503020204020204" charset="-122"/>
                          <a:ea typeface="微软雅黑" panose="020B0503020204020204" charset="-122"/>
                          <a:cs typeface="+mn-cs"/>
                        </a:rPr>
                        <a:t>天</a:t>
                      </a:r>
                    </a:p>
                  </a:txBody>
                  <a:tcPr marL="91454" marR="91454" marT="45706" marB="45706"/>
                </a:tc>
                <a:extLst>
                  <a:ext uri="{0D108BD9-81ED-4DB2-BD59-A6C34878D82A}">
                    <a16:rowId xmlns:a16="http://schemas.microsoft.com/office/drawing/2014/main" val="10002"/>
                  </a:ext>
                </a:extLst>
              </a:tr>
              <a:tr h="640027">
                <a:tc>
                  <a:txBody>
                    <a:bodyPr/>
                    <a:lstStyle/>
                    <a:p>
                      <a:r>
                        <a:rPr lang="en-US" altLang="zh-CN" sz="1800" dirty="0">
                          <a:latin typeface="微软雅黑" panose="020B0503020204020204" charset="-122"/>
                          <a:ea typeface="微软雅黑" panose="020B0503020204020204" charset="-122"/>
                        </a:rPr>
                        <a:t>OpenAI GPT-3</a:t>
                      </a:r>
                      <a:endParaRPr lang="zh-CN" altLang="en-US" sz="1800" dirty="0">
                        <a:latin typeface="微软雅黑" panose="020B0503020204020204" charset="-122"/>
                        <a:ea typeface="微软雅黑" panose="020B0503020204020204" charset="-122"/>
                      </a:endParaRPr>
                    </a:p>
                  </a:txBody>
                  <a:tcPr marL="91454" marR="91454" marT="45706" marB="45706"/>
                </a:tc>
                <a:tc>
                  <a:txBody>
                    <a:bodyPr/>
                    <a:lstStyle/>
                    <a:p>
                      <a:r>
                        <a:rPr lang="zh-CN" altLang="en-US" sz="1800" dirty="0">
                          <a:latin typeface="微软雅黑" panose="020B0503020204020204" charset="-122"/>
                          <a:ea typeface="微软雅黑" panose="020B0503020204020204" charset="-122"/>
                        </a:rPr>
                        <a:t>文本</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570GB</a:t>
                      </a:r>
                      <a:r>
                        <a:rPr lang="zh-CN" altLang="en-US" sz="1800" kern="1200" dirty="0">
                          <a:solidFill>
                            <a:schemeClr val="dk1"/>
                          </a:solidFill>
                          <a:latin typeface="微软雅黑" panose="020B0503020204020204" charset="-122"/>
                          <a:ea typeface="微软雅黑" panose="020B0503020204020204" charset="-122"/>
                          <a:cs typeface="+mn-cs"/>
                        </a:rPr>
                        <a:t>（过滤后</a:t>
                      </a:r>
                      <a:r>
                        <a:rPr lang="en-US" altLang="zh-CN" sz="1800" kern="1200" dirty="0">
                          <a:solidFill>
                            <a:schemeClr val="dk1"/>
                          </a:solidFill>
                          <a:latin typeface="微软雅黑" panose="020B0503020204020204" charset="-122"/>
                          <a:ea typeface="微软雅黑" panose="020B0503020204020204" charset="-122"/>
                          <a:cs typeface="+mn-cs"/>
                        </a:rPr>
                        <a:t>,</a:t>
                      </a:r>
                      <a:r>
                        <a:rPr lang="zh-CN" altLang="en-US" sz="1800" kern="1200" dirty="0">
                          <a:solidFill>
                            <a:schemeClr val="dk1"/>
                          </a:solidFill>
                          <a:latin typeface="微软雅黑" panose="020B0503020204020204" charset="-122"/>
                          <a:ea typeface="微软雅黑" panose="020B0503020204020204" charset="-122"/>
                          <a:cs typeface="+mn-cs"/>
                        </a:rPr>
                        <a:t>过滤前</a:t>
                      </a:r>
                      <a:r>
                        <a:rPr lang="en-US" altLang="zh-CN" sz="1800" kern="1200" dirty="0">
                          <a:solidFill>
                            <a:schemeClr val="dk1"/>
                          </a:solidFill>
                          <a:latin typeface="微软雅黑" panose="020B0503020204020204" charset="-122"/>
                          <a:ea typeface="微软雅黑" panose="020B0503020204020204" charset="-122"/>
                          <a:cs typeface="+mn-cs"/>
                        </a:rPr>
                        <a:t>45TB</a:t>
                      </a:r>
                      <a:r>
                        <a:rPr lang="zh-CN" altLang="en-US" sz="1800" kern="1200" dirty="0">
                          <a:solidFill>
                            <a:schemeClr val="dk1"/>
                          </a:solidFill>
                          <a:latin typeface="微软雅黑" panose="020B0503020204020204" charset="-122"/>
                          <a:ea typeface="微软雅黑" panose="020B0503020204020204" charset="-122"/>
                          <a:cs typeface="+mn-cs"/>
                        </a:rPr>
                        <a:t>）</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1750</a:t>
                      </a:r>
                      <a:r>
                        <a:rPr lang="zh-CN" altLang="en-US" sz="1800" kern="1200" dirty="0">
                          <a:solidFill>
                            <a:schemeClr val="dk1"/>
                          </a:solidFill>
                          <a:latin typeface="微软雅黑" panose="020B0503020204020204" charset="-122"/>
                          <a:ea typeface="微软雅黑" panose="020B0503020204020204" charset="-122"/>
                          <a:cs typeface="+mn-cs"/>
                        </a:rPr>
                        <a:t>亿</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355</a:t>
                      </a:r>
                      <a:r>
                        <a:rPr lang="zh-CN" altLang="en-US" sz="1800" kern="1200" dirty="0">
                          <a:solidFill>
                            <a:schemeClr val="dk1"/>
                          </a:solidFill>
                          <a:latin typeface="微软雅黑" panose="020B0503020204020204" charset="-122"/>
                          <a:ea typeface="微软雅黑" panose="020B0503020204020204" charset="-122"/>
                          <a:cs typeface="+mn-cs"/>
                        </a:rPr>
                        <a:t>个</a:t>
                      </a:r>
                      <a:r>
                        <a:rPr lang="en-US" altLang="zh-CN" sz="1800" kern="1200" dirty="0">
                          <a:solidFill>
                            <a:schemeClr val="dk1"/>
                          </a:solidFill>
                          <a:latin typeface="微软雅黑" panose="020B0503020204020204" charset="-122"/>
                          <a:ea typeface="微软雅黑" panose="020B0503020204020204" charset="-122"/>
                          <a:cs typeface="+mn-cs"/>
                        </a:rPr>
                        <a:t>GPU</a:t>
                      </a:r>
                      <a:r>
                        <a:rPr lang="zh-CN" altLang="en-US" sz="1800" kern="1200" dirty="0">
                          <a:solidFill>
                            <a:schemeClr val="dk1"/>
                          </a:solidFill>
                          <a:latin typeface="微软雅黑" panose="020B0503020204020204" charset="-122"/>
                          <a:ea typeface="微软雅黑" panose="020B0503020204020204" charset="-122"/>
                          <a:cs typeface="+mn-cs"/>
                        </a:rPr>
                        <a:t>年</a:t>
                      </a:r>
                      <a:endParaRPr lang="en-US" altLang="zh-CN" sz="1800" kern="1200" dirty="0">
                        <a:solidFill>
                          <a:schemeClr val="dk1"/>
                        </a:solidFill>
                        <a:latin typeface="微软雅黑" panose="020B0503020204020204" charset="-122"/>
                        <a:ea typeface="微软雅黑" panose="020B0503020204020204" charset="-122"/>
                        <a:cs typeface="+mn-cs"/>
                      </a:endParaRPr>
                    </a:p>
                    <a:p>
                      <a:pPr marL="0" algn="l" defTabSz="914400" rtl="0" eaLnBrk="1" latinLnBrk="0" hangingPunct="1"/>
                      <a:r>
                        <a:rPr lang="zh-CN" altLang="en-US" sz="1800" kern="1200" dirty="0">
                          <a:solidFill>
                            <a:schemeClr val="dk1"/>
                          </a:solidFill>
                          <a:latin typeface="微软雅黑" panose="020B0503020204020204" charset="-122"/>
                          <a:ea typeface="微软雅黑" panose="020B0503020204020204" charset="-122"/>
                          <a:cs typeface="+mn-cs"/>
                        </a:rPr>
                        <a:t>英伟达</a:t>
                      </a:r>
                      <a:r>
                        <a:rPr lang="en-US" altLang="zh-CN" sz="1800" kern="1200" dirty="0">
                          <a:solidFill>
                            <a:schemeClr val="dk1"/>
                          </a:solidFill>
                          <a:latin typeface="微软雅黑" panose="020B0503020204020204" charset="-122"/>
                          <a:ea typeface="微软雅黑" panose="020B0503020204020204" charset="-122"/>
                          <a:cs typeface="+mn-cs"/>
                        </a:rPr>
                        <a:t>V100</a:t>
                      </a:r>
                      <a:endParaRPr lang="zh-CN" altLang="en-US" sz="1800" kern="1200" dirty="0">
                        <a:solidFill>
                          <a:schemeClr val="dk1"/>
                        </a:solidFill>
                        <a:latin typeface="微软雅黑" panose="020B0503020204020204" charset="-122"/>
                        <a:ea typeface="微软雅黑" panose="020B0503020204020204" charset="-122"/>
                        <a:cs typeface="+mn-cs"/>
                      </a:endParaRPr>
                    </a:p>
                  </a:txBody>
                  <a:tcPr marL="91454" marR="91454" marT="45706" marB="45706"/>
                </a:tc>
                <a:extLst>
                  <a:ext uri="{0D108BD9-81ED-4DB2-BD59-A6C34878D82A}">
                    <a16:rowId xmlns:a16="http://schemas.microsoft.com/office/drawing/2014/main" val="10003"/>
                  </a:ext>
                </a:extLst>
              </a:tr>
              <a:tr h="640027">
                <a:tc>
                  <a:txBody>
                    <a:bodyPr/>
                    <a:lstStyle/>
                    <a:p>
                      <a:r>
                        <a:rPr lang="zh-CN" altLang="en-US" sz="1800" dirty="0">
                          <a:latin typeface="微软雅黑" panose="020B0503020204020204" charset="-122"/>
                          <a:ea typeface="微软雅黑" panose="020B0503020204020204" charset="-122"/>
                        </a:rPr>
                        <a:t>智源悟道</a:t>
                      </a:r>
                      <a:r>
                        <a:rPr lang="en-US" altLang="zh-CN" sz="1800" dirty="0">
                          <a:latin typeface="微软雅黑" panose="020B0503020204020204" charset="-122"/>
                          <a:ea typeface="微软雅黑" panose="020B0503020204020204" charset="-122"/>
                        </a:rPr>
                        <a:t>2.0</a:t>
                      </a:r>
                    </a:p>
                  </a:txBody>
                  <a:tcPr marL="91454" marR="91454" marT="45706" marB="45706"/>
                </a:tc>
                <a:tc>
                  <a:txBody>
                    <a:bodyPr/>
                    <a:lstStyle/>
                    <a:p>
                      <a:r>
                        <a:rPr lang="zh-CN" altLang="en-US" sz="1800" dirty="0">
                          <a:latin typeface="微软雅黑" panose="020B0503020204020204" charset="-122"/>
                          <a:ea typeface="微软雅黑" panose="020B0503020204020204" charset="-122"/>
                        </a:rPr>
                        <a:t>文本</a:t>
                      </a:r>
                      <a:endParaRPr lang="en-US" altLang="zh-CN" sz="1800" dirty="0">
                        <a:latin typeface="微软雅黑" panose="020B0503020204020204" charset="-122"/>
                        <a:ea typeface="微软雅黑" panose="020B0503020204020204" charset="-122"/>
                      </a:endParaRPr>
                    </a:p>
                    <a:p>
                      <a:r>
                        <a:rPr lang="zh-CN" altLang="en-US" sz="1800" dirty="0">
                          <a:latin typeface="微软雅黑" panose="020B0503020204020204" charset="-122"/>
                          <a:ea typeface="微软雅黑" panose="020B0503020204020204" charset="-122"/>
                        </a:rPr>
                        <a:t>图文多模态</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4.9TB</a:t>
                      </a:r>
                      <a:r>
                        <a:rPr lang="zh-CN" altLang="en-US" sz="1800" kern="1200" dirty="0">
                          <a:solidFill>
                            <a:schemeClr val="dk1"/>
                          </a:solidFill>
                          <a:latin typeface="微软雅黑" panose="020B0503020204020204" charset="-122"/>
                          <a:ea typeface="微软雅黑" panose="020B0503020204020204" charset="-122"/>
                          <a:cs typeface="+mn-cs"/>
                        </a:rPr>
                        <a:t>已清洗高质量数据集</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1.75</a:t>
                      </a:r>
                      <a:r>
                        <a:rPr lang="zh-CN" altLang="en-US" sz="1800" kern="1200" dirty="0">
                          <a:solidFill>
                            <a:schemeClr val="dk1"/>
                          </a:solidFill>
                          <a:latin typeface="微软雅黑" panose="020B0503020204020204" charset="-122"/>
                          <a:ea typeface="微软雅黑" panose="020B0503020204020204" charset="-122"/>
                          <a:cs typeface="+mn-cs"/>
                        </a:rPr>
                        <a:t>万亿</a:t>
                      </a:r>
                    </a:p>
                  </a:txBody>
                  <a:tcPr marL="91454" marR="91454" marT="45706" marB="45706"/>
                </a:tc>
                <a:tc>
                  <a:txBody>
                    <a:bodyPr/>
                    <a:lstStyle/>
                    <a:p>
                      <a:pPr marL="0" algn="l" defTabSz="914400" rtl="0" eaLnBrk="1" latinLnBrk="0" hangingPunct="1"/>
                      <a:r>
                        <a:rPr lang="zh-CN" altLang="en-US" sz="1800" kern="1200" dirty="0">
                          <a:solidFill>
                            <a:schemeClr val="dk1"/>
                          </a:solidFill>
                          <a:latin typeface="微软雅黑" panose="020B0503020204020204" charset="-122"/>
                          <a:ea typeface="微软雅黑" panose="020B0503020204020204" charset="-122"/>
                          <a:cs typeface="+mn-cs"/>
                        </a:rPr>
                        <a:t>神威国产超算</a:t>
                      </a:r>
                    </a:p>
                  </a:txBody>
                  <a:tcPr marL="91454" marR="91454" marT="45706" marB="45706"/>
                </a:tc>
                <a:extLst>
                  <a:ext uri="{0D108BD9-81ED-4DB2-BD59-A6C34878D82A}">
                    <a16:rowId xmlns:a16="http://schemas.microsoft.com/office/drawing/2014/main" val="10004"/>
                  </a:ext>
                </a:extLst>
              </a:tr>
              <a:tr h="640027">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微软雅黑" panose="020B0503020204020204" charset="-122"/>
                          <a:ea typeface="微软雅黑" panose="020B0503020204020204" charset="-122"/>
                          <a:cs typeface="+mn-cs"/>
                        </a:rPr>
                        <a:t>鹏程</a:t>
                      </a:r>
                      <a:r>
                        <a:rPr lang="en-US" altLang="zh-CN" sz="1800" kern="1200" dirty="0">
                          <a:solidFill>
                            <a:schemeClr val="dk1"/>
                          </a:solidFill>
                          <a:latin typeface="微软雅黑" panose="020B0503020204020204" charset="-122"/>
                          <a:ea typeface="微软雅黑" panose="020B0503020204020204" charset="-122"/>
                          <a:cs typeface="+mn-cs"/>
                        </a:rPr>
                        <a:t>·</a:t>
                      </a:r>
                      <a:r>
                        <a:rPr lang="zh-CN" altLang="en-US" sz="1800" kern="1200" dirty="0">
                          <a:solidFill>
                            <a:schemeClr val="dk1"/>
                          </a:solidFill>
                          <a:latin typeface="微软雅黑" panose="020B0503020204020204" charset="-122"/>
                          <a:ea typeface="微软雅黑" panose="020B0503020204020204" charset="-122"/>
                          <a:cs typeface="+mn-cs"/>
                        </a:rPr>
                        <a:t>盘古</a:t>
                      </a:r>
                    </a:p>
                  </a:txBody>
                  <a:tcPr marL="91454" marR="91454" marT="45706" marB="45706"/>
                </a:tc>
                <a:tc>
                  <a:txBody>
                    <a:bodyPr/>
                    <a:lstStyle/>
                    <a:p>
                      <a:r>
                        <a:rPr lang="zh-CN" altLang="en-US" sz="1800" dirty="0">
                          <a:latin typeface="微软雅黑" panose="020B0503020204020204" charset="-122"/>
                          <a:ea typeface="微软雅黑" panose="020B0503020204020204" charset="-122"/>
                        </a:rPr>
                        <a:t>文本</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1.1TB</a:t>
                      </a:r>
                      <a:r>
                        <a:rPr lang="zh-CN" altLang="en-US" sz="1800" kern="1200" dirty="0">
                          <a:solidFill>
                            <a:schemeClr val="dk1"/>
                          </a:solidFill>
                          <a:latin typeface="微软雅黑" panose="020B0503020204020204" charset="-122"/>
                          <a:ea typeface="微软雅黑" panose="020B0503020204020204" charset="-122"/>
                          <a:cs typeface="+mn-cs"/>
                        </a:rPr>
                        <a:t>高质量中文语料数据集</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2000</a:t>
                      </a:r>
                      <a:r>
                        <a:rPr lang="zh-CN" altLang="en-US" sz="1800" kern="1200" dirty="0">
                          <a:solidFill>
                            <a:schemeClr val="dk1"/>
                          </a:solidFill>
                          <a:latin typeface="微软雅黑" panose="020B0503020204020204" charset="-122"/>
                          <a:ea typeface="微软雅黑" panose="020B0503020204020204" charset="-122"/>
                          <a:cs typeface="+mn-cs"/>
                        </a:rPr>
                        <a:t>亿</a:t>
                      </a:r>
                    </a:p>
                  </a:txBody>
                  <a:tcPr marL="91454" marR="91454" marT="45706" marB="45706"/>
                </a:tc>
                <a:tc>
                  <a:txBody>
                    <a:bodyPr/>
                    <a:lstStyle/>
                    <a:p>
                      <a:pPr marL="0" algn="l" defTabSz="914400" rtl="0" eaLnBrk="1" latinLnBrk="0" hangingPunct="1"/>
                      <a:r>
                        <a:rPr lang="en-US" altLang="zh-CN" sz="1800" kern="1200" dirty="0">
                          <a:solidFill>
                            <a:schemeClr val="dk1"/>
                          </a:solidFill>
                          <a:latin typeface="微软雅黑" panose="020B0503020204020204" charset="-122"/>
                          <a:ea typeface="微软雅黑" panose="020B0503020204020204" charset="-122"/>
                          <a:cs typeface="+mn-cs"/>
                        </a:rPr>
                        <a:t>2048</a:t>
                      </a:r>
                      <a:r>
                        <a:rPr lang="zh-CN" altLang="en-US" sz="1800" kern="1200" dirty="0">
                          <a:solidFill>
                            <a:schemeClr val="dk1"/>
                          </a:solidFill>
                          <a:latin typeface="微软雅黑" panose="020B0503020204020204" charset="-122"/>
                          <a:ea typeface="微软雅黑" panose="020B0503020204020204" charset="-122"/>
                          <a:cs typeface="+mn-cs"/>
                        </a:rPr>
                        <a:t>个昇腾</a:t>
                      </a:r>
                      <a:r>
                        <a:rPr lang="en-US" altLang="zh-CN" sz="1800" kern="1200" dirty="0">
                          <a:solidFill>
                            <a:schemeClr val="dk1"/>
                          </a:solidFill>
                          <a:latin typeface="微软雅黑" panose="020B0503020204020204" charset="-122"/>
                          <a:ea typeface="微软雅黑" panose="020B0503020204020204" charset="-122"/>
                          <a:cs typeface="+mn-cs"/>
                        </a:rPr>
                        <a:t>910</a:t>
                      </a:r>
                      <a:r>
                        <a:rPr lang="zh-CN" altLang="en-US" sz="1800" kern="1200" dirty="0">
                          <a:solidFill>
                            <a:schemeClr val="dk1"/>
                          </a:solidFill>
                          <a:latin typeface="微软雅黑" panose="020B0503020204020204" charset="-122"/>
                          <a:ea typeface="微软雅黑" panose="020B0503020204020204" charset="-122"/>
                          <a:cs typeface="+mn-cs"/>
                        </a:rPr>
                        <a:t>计算芯片</a:t>
                      </a:r>
                    </a:p>
                  </a:txBody>
                  <a:tcPr marL="91454" marR="91454" marT="45706" marB="45706"/>
                </a:tc>
                <a:extLst>
                  <a:ext uri="{0D108BD9-81ED-4DB2-BD59-A6C34878D82A}">
                    <a16:rowId xmlns:a16="http://schemas.microsoft.com/office/drawing/2014/main" val="10005"/>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dirty="0"/>
              <a:t>不，还需要</a:t>
            </a:r>
            <a:r>
              <a:rPr lang="zh-CN" altLang="en-US" sz="3600" dirty="0">
                <a:solidFill>
                  <a:srgbClr val="FF0000"/>
                </a:solidFill>
              </a:rPr>
              <a:t>计算框架</a:t>
            </a:r>
            <a:r>
              <a:rPr lang="zh-CN" altLang="en-US" sz="3600" dirty="0"/>
              <a:t>支撑</a:t>
            </a:r>
          </a:p>
        </p:txBody>
      </p:sp>
      <p:sp>
        <p:nvSpPr>
          <p:cNvPr id="4" name="矩形 3"/>
          <p:cNvSpPr/>
          <p:nvPr/>
        </p:nvSpPr>
        <p:spPr>
          <a:xfrm>
            <a:off x="184150" y="998538"/>
            <a:ext cx="8753475" cy="1831975"/>
          </a:xfrm>
          <a:prstGeom prst="rect">
            <a:avLst/>
          </a:prstGeom>
        </p:spPr>
        <p:txBody>
          <a:bodyPr>
            <a:spAutoFit/>
          </a:bodyPr>
          <a:lstStyle/>
          <a:p>
            <a:pPr marL="342900" indent="-342900" algn="just">
              <a:spcBef>
                <a:spcPts val="600"/>
              </a:spcBef>
              <a:buFont typeface="Arial" panose="020B0604020202020204" pitchFamily="34" charset="0"/>
              <a:buChar char="•"/>
              <a:defRPr/>
            </a:pPr>
            <a:r>
              <a:rPr lang="zh-CN" altLang="en-US" b="1" kern="0" dirty="0">
                <a:solidFill>
                  <a:srgbClr val="FF0000"/>
                </a:solidFill>
                <a:latin typeface="微软雅黑" panose="020B0503020204020204" charset="-122"/>
                <a:ea typeface="微软雅黑" panose="020B0503020204020204" charset="-122"/>
              </a:rPr>
              <a:t>除了算力外，</a:t>
            </a:r>
            <a:r>
              <a:rPr lang="en-US" altLang="zh-CN" b="1" kern="0" dirty="0">
                <a:solidFill>
                  <a:srgbClr val="FF0000"/>
                </a:solidFill>
                <a:latin typeface="微软雅黑" panose="020B0503020204020204" charset="-122"/>
                <a:ea typeface="微软雅黑" panose="020B0503020204020204" charset="-122"/>
              </a:rPr>
              <a:t>AI</a:t>
            </a:r>
            <a:r>
              <a:rPr lang="zh-CN" altLang="en-US" b="1" kern="0" dirty="0">
                <a:solidFill>
                  <a:srgbClr val="FF0000"/>
                </a:solidFill>
                <a:latin typeface="微软雅黑" panose="020B0503020204020204" charset="-122"/>
                <a:ea typeface="微软雅黑" panose="020B0503020204020204" charset="-122"/>
              </a:rPr>
              <a:t>的第三次浪潮还离不开计算框架的支撑，以</a:t>
            </a:r>
            <a:r>
              <a:rPr lang="en-US" altLang="zh-CN" b="1" kern="0" dirty="0">
                <a:solidFill>
                  <a:srgbClr val="FF0000"/>
                </a:solidFill>
                <a:latin typeface="微软雅黑" panose="020B0503020204020204" charset="-122"/>
                <a:ea typeface="微软雅黑" panose="020B0503020204020204" charset="-122"/>
              </a:rPr>
              <a:t>TensorFlow</a:t>
            </a:r>
            <a:r>
              <a:rPr lang="zh-CN" altLang="en-US" b="1" kern="0" dirty="0">
                <a:solidFill>
                  <a:srgbClr val="FF0000"/>
                </a:solidFill>
                <a:latin typeface="微软雅黑" panose="020B0503020204020204" charset="-122"/>
                <a:ea typeface="微软雅黑" panose="020B0503020204020204" charset="-122"/>
              </a:rPr>
              <a:t>、</a:t>
            </a:r>
            <a:r>
              <a:rPr lang="en-US" altLang="zh-CN" b="1" kern="0" dirty="0">
                <a:solidFill>
                  <a:srgbClr val="FF0000"/>
                </a:solidFill>
                <a:latin typeface="微软雅黑" panose="020B0503020204020204" charset="-122"/>
                <a:ea typeface="微软雅黑" panose="020B0503020204020204" charset="-122"/>
              </a:rPr>
              <a:t>PyTorch</a:t>
            </a:r>
            <a:r>
              <a:rPr lang="zh-CN" altLang="en-US" b="1" kern="0" dirty="0">
                <a:solidFill>
                  <a:srgbClr val="FF0000"/>
                </a:solidFill>
                <a:latin typeface="微软雅黑" panose="020B0503020204020204" charset="-122"/>
                <a:ea typeface="微软雅黑" panose="020B0503020204020204" charset="-122"/>
              </a:rPr>
              <a:t>以及</a:t>
            </a:r>
            <a:r>
              <a:rPr lang="en-US" altLang="zh-CN" b="1" kern="0" dirty="0">
                <a:solidFill>
                  <a:srgbClr val="FF0000"/>
                </a:solidFill>
                <a:latin typeface="微软雅黑" panose="020B0503020204020204" charset="-122"/>
                <a:ea typeface="微软雅黑" panose="020B0503020204020204" charset="-122"/>
              </a:rPr>
              <a:t>MindSpore</a:t>
            </a:r>
            <a:r>
              <a:rPr lang="zh-CN" altLang="en-US" b="1" kern="0" dirty="0">
                <a:solidFill>
                  <a:srgbClr val="FF0000"/>
                </a:solidFill>
                <a:latin typeface="微软雅黑" panose="020B0503020204020204" charset="-122"/>
                <a:ea typeface="微软雅黑" panose="020B0503020204020204" charset="-122"/>
              </a:rPr>
              <a:t>（昇思）、</a:t>
            </a:r>
            <a:r>
              <a:rPr lang="en-US" altLang="zh-CN" b="1" kern="0" dirty="0">
                <a:solidFill>
                  <a:srgbClr val="FF0000"/>
                </a:solidFill>
                <a:latin typeface="微软雅黑" panose="020B0503020204020204" charset="-122"/>
                <a:ea typeface="微软雅黑" panose="020B0503020204020204" charset="-122"/>
              </a:rPr>
              <a:t>PaddlePaddle</a:t>
            </a:r>
            <a:r>
              <a:rPr lang="zh-CN" altLang="en-US" b="1" kern="0" dirty="0">
                <a:solidFill>
                  <a:srgbClr val="FF0000"/>
                </a:solidFill>
                <a:latin typeface="微软雅黑" panose="020B0503020204020204" charset="-122"/>
                <a:ea typeface="微软雅黑" panose="020B0503020204020204" charset="-122"/>
              </a:rPr>
              <a:t>（飞桨）为代表的计算框架大大降低了深度神经网络模型构建和训练的编程复杂度，从而让深度学习“飞入寻常百姓家”</a:t>
            </a:r>
            <a:endParaRPr lang="en-US" altLang="zh-CN" b="1" kern="0" dirty="0">
              <a:solidFill>
                <a:srgbClr val="FF0000"/>
              </a:solidFill>
              <a:latin typeface="微软雅黑" panose="020B0503020204020204" charset="-122"/>
              <a:ea typeface="微软雅黑" panose="020B0503020204020204" charset="-122"/>
            </a:endParaRPr>
          </a:p>
          <a:p>
            <a:pPr marL="342900" indent="-342900" algn="just">
              <a:spcBef>
                <a:spcPts val="600"/>
              </a:spcBef>
              <a:buFont typeface="Arial" panose="020B0604020202020204" pitchFamily="34" charset="0"/>
              <a:buChar char="•"/>
              <a:defRPr/>
            </a:pPr>
            <a:r>
              <a:rPr lang="en-US" altLang="zh-CN" b="1" kern="0" dirty="0">
                <a:latin typeface="微软雅黑" panose="020B0503020204020204" charset="-122"/>
                <a:ea typeface="微软雅黑" panose="020B0503020204020204" charset="-122"/>
              </a:rPr>
              <a:t>AI</a:t>
            </a:r>
            <a:r>
              <a:rPr lang="zh-CN" altLang="en-US" b="1" kern="0" dirty="0">
                <a:latin typeface="微软雅黑" panose="020B0503020204020204" charset="-122"/>
                <a:ea typeface="微软雅黑" panose="020B0503020204020204" charset="-122"/>
              </a:rPr>
              <a:t>计算框架通过高层抽象、算子封装、自动微分等技术提升深度学习的易用性，通过算子自动融合、数据</a:t>
            </a:r>
            <a:r>
              <a:rPr lang="en-US" altLang="zh-CN" b="1" kern="0" dirty="0">
                <a:latin typeface="微软雅黑" panose="020B0503020204020204" charset="-122"/>
                <a:ea typeface="微软雅黑" panose="020B0503020204020204" charset="-122"/>
              </a:rPr>
              <a:t>/</a:t>
            </a:r>
            <a:r>
              <a:rPr lang="zh-CN" altLang="en-US" b="1" kern="0" dirty="0">
                <a:latin typeface="微软雅黑" panose="020B0503020204020204" charset="-122"/>
                <a:ea typeface="微软雅黑" panose="020B0503020204020204" charset="-122"/>
              </a:rPr>
              <a:t>模型等技术提升神经网络的训练效率</a:t>
            </a:r>
            <a:endParaRPr lang="en-US" altLang="zh-CN" b="1" kern="0" dirty="0">
              <a:latin typeface="微软雅黑" panose="020B0503020204020204" charset="-122"/>
              <a:ea typeface="微软雅黑" panose="020B0503020204020204" charset="-122"/>
            </a:endParaRPr>
          </a:p>
        </p:txBody>
      </p:sp>
      <p:pic>
        <p:nvPicPr>
          <p:cNvPr id="35844"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150" y="2990850"/>
            <a:ext cx="3311525"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矩形 4"/>
          <p:cNvSpPr>
            <a:spLocks noChangeArrowheads="1"/>
          </p:cNvSpPr>
          <p:nvPr/>
        </p:nvSpPr>
        <p:spPr bwMode="auto">
          <a:xfrm>
            <a:off x="2979738" y="4616450"/>
            <a:ext cx="1023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en-US" altLang="zh-CN" sz="1800">
                <a:solidFill>
                  <a:srgbClr val="0000FF"/>
                </a:solidFill>
                <a:latin typeface="微软雅黑" panose="020B0503020204020204" charset="-122"/>
                <a:ea typeface="微软雅黑" panose="020B0503020204020204" charset="-122"/>
              </a:rPr>
              <a:t>Google</a:t>
            </a:r>
            <a:endParaRPr lang="zh-CN" altLang="en-US" sz="1800">
              <a:solidFill>
                <a:srgbClr val="0000FF"/>
              </a:solidFill>
              <a:latin typeface="微软雅黑" panose="020B0503020204020204" charset="-122"/>
              <a:ea typeface="微软雅黑" panose="020B0503020204020204" charset="-122"/>
            </a:endParaRPr>
          </a:p>
        </p:txBody>
      </p:sp>
      <p:pic>
        <p:nvPicPr>
          <p:cNvPr id="35846" name="图片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6613" y="4967288"/>
            <a:ext cx="277177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矩形 8"/>
          <p:cNvSpPr>
            <a:spLocks noChangeArrowheads="1"/>
          </p:cNvSpPr>
          <p:nvPr/>
        </p:nvSpPr>
        <p:spPr bwMode="auto">
          <a:xfrm>
            <a:off x="2303463" y="6283325"/>
            <a:ext cx="2635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en-US" altLang="zh-CN" sz="1800">
                <a:solidFill>
                  <a:srgbClr val="0000FF"/>
                </a:solidFill>
                <a:latin typeface="微软雅黑" panose="020B0503020204020204" charset="-122"/>
                <a:ea typeface="微软雅黑" panose="020B0503020204020204" charset="-122"/>
              </a:rPr>
              <a:t>Meta</a:t>
            </a:r>
            <a:r>
              <a:rPr lang="zh-CN" altLang="en-US" sz="1800">
                <a:solidFill>
                  <a:srgbClr val="0000FF"/>
                </a:solidFill>
                <a:latin typeface="微软雅黑" panose="020B0503020204020204" charset="-122"/>
                <a:ea typeface="微软雅黑" panose="020B0503020204020204" charset="-122"/>
              </a:rPr>
              <a:t>（原</a:t>
            </a:r>
            <a:r>
              <a:rPr lang="en-US" altLang="zh-CN" sz="1800">
                <a:solidFill>
                  <a:srgbClr val="0000FF"/>
                </a:solidFill>
                <a:latin typeface="微软雅黑" panose="020B0503020204020204" charset="-122"/>
                <a:ea typeface="微软雅黑" panose="020B0503020204020204" charset="-122"/>
              </a:rPr>
              <a:t>Facebook</a:t>
            </a:r>
            <a:r>
              <a:rPr lang="zh-CN" altLang="en-US" sz="1800">
                <a:solidFill>
                  <a:srgbClr val="0000FF"/>
                </a:solidFill>
                <a:latin typeface="微软雅黑" panose="020B0503020204020204" charset="-122"/>
                <a:ea typeface="微软雅黑" panose="020B0503020204020204" charset="-122"/>
              </a:rPr>
              <a:t>）</a:t>
            </a:r>
          </a:p>
        </p:txBody>
      </p:sp>
      <p:sp>
        <p:nvSpPr>
          <p:cNvPr id="35848" name="矩形 17"/>
          <p:cNvSpPr>
            <a:spLocks noChangeArrowheads="1"/>
          </p:cNvSpPr>
          <p:nvPr/>
        </p:nvSpPr>
        <p:spPr bwMode="auto">
          <a:xfrm>
            <a:off x="6440488" y="4614863"/>
            <a:ext cx="715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华 为</a:t>
            </a:r>
          </a:p>
        </p:txBody>
      </p:sp>
      <p:sp>
        <p:nvSpPr>
          <p:cNvPr id="35849" name="矩形 19"/>
          <p:cNvSpPr>
            <a:spLocks noChangeArrowheads="1"/>
          </p:cNvSpPr>
          <p:nvPr/>
        </p:nvSpPr>
        <p:spPr bwMode="auto">
          <a:xfrm>
            <a:off x="6440488" y="6243638"/>
            <a:ext cx="715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百 度</a:t>
            </a:r>
          </a:p>
        </p:txBody>
      </p:sp>
      <p:pic>
        <p:nvPicPr>
          <p:cNvPr id="35850"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40388" y="3008313"/>
            <a:ext cx="2314575"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1" name="图片 20"/>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64188" y="4727575"/>
            <a:ext cx="2606675"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直接连接符 22"/>
          <p:cNvCxnSpPr/>
          <p:nvPr/>
        </p:nvCxnSpPr>
        <p:spPr>
          <a:xfrm>
            <a:off x="5111750" y="2889250"/>
            <a:ext cx="23813" cy="3762375"/>
          </a:xfrm>
          <a:prstGeom prst="line">
            <a:avLst/>
          </a:prstGeom>
          <a:ln w="19050">
            <a:prstDash val="dash"/>
          </a:ln>
        </p:spPr>
        <p:style>
          <a:lnRef idx="1">
            <a:schemeClr val="accent6"/>
          </a:lnRef>
          <a:fillRef idx="0">
            <a:schemeClr val="accent6"/>
          </a:fillRef>
          <a:effectRef idx="0">
            <a:schemeClr val="accent6"/>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人工智能是系统性工程</a:t>
            </a:r>
          </a:p>
        </p:txBody>
      </p:sp>
      <p:sp>
        <p:nvSpPr>
          <p:cNvPr id="4" name="矩形 3"/>
          <p:cNvSpPr/>
          <p:nvPr/>
        </p:nvSpPr>
        <p:spPr>
          <a:xfrm>
            <a:off x="184150" y="998538"/>
            <a:ext cx="8843963" cy="1077912"/>
          </a:xfrm>
          <a:prstGeom prst="rect">
            <a:avLst/>
          </a:prstGeom>
        </p:spPr>
        <p:txBody>
          <a:bodyPr>
            <a:spAutoFit/>
          </a:bodyPr>
          <a:lstStyle/>
          <a:p>
            <a:pPr marL="342900" indent="-342900" algn="just">
              <a:spcBef>
                <a:spcPts val="1200"/>
              </a:spcBef>
              <a:buFont typeface="Arial" panose="020B0604020202020204" pitchFamily="34" charset="0"/>
              <a:buChar char="•"/>
              <a:defRPr/>
            </a:pPr>
            <a:r>
              <a:rPr lang="zh-CN" altLang="en-US" b="1" kern="0" dirty="0">
                <a:solidFill>
                  <a:srgbClr val="FF0000"/>
                </a:solidFill>
                <a:latin typeface="微软雅黑" panose="020B0503020204020204" charset="-122"/>
                <a:ea typeface="微软雅黑" panose="020B0503020204020204" charset="-122"/>
              </a:rPr>
              <a:t>在大数据与大模型时代下，人工智能的成功</a:t>
            </a:r>
            <a:r>
              <a:rPr lang="en-US" altLang="zh-CN" b="1" kern="0" dirty="0">
                <a:solidFill>
                  <a:srgbClr val="FF0000"/>
                </a:solidFill>
                <a:latin typeface="微软雅黑" panose="020B0503020204020204" charset="-122"/>
                <a:ea typeface="微软雅黑" panose="020B0503020204020204" charset="-122"/>
              </a:rPr>
              <a:t>=</a:t>
            </a:r>
            <a:r>
              <a:rPr lang="zh-CN" altLang="en-US" b="1" kern="0" dirty="0">
                <a:solidFill>
                  <a:srgbClr val="FF0000"/>
                </a:solidFill>
                <a:latin typeface="微软雅黑" panose="020B0503020204020204" charset="-122"/>
                <a:ea typeface="微软雅黑" panose="020B0503020204020204" charset="-122"/>
              </a:rPr>
              <a:t>数据</a:t>
            </a:r>
            <a:r>
              <a:rPr lang="en-US" altLang="zh-CN" b="1" kern="0" dirty="0">
                <a:solidFill>
                  <a:srgbClr val="FF0000"/>
                </a:solidFill>
                <a:latin typeface="微软雅黑" panose="020B0503020204020204" charset="-122"/>
                <a:ea typeface="微软雅黑" panose="020B0503020204020204" charset="-122"/>
              </a:rPr>
              <a:t>+</a:t>
            </a:r>
            <a:r>
              <a:rPr lang="zh-CN" altLang="en-US" b="1" kern="0" dirty="0">
                <a:solidFill>
                  <a:srgbClr val="FF0000"/>
                </a:solidFill>
                <a:latin typeface="微软雅黑" panose="020B0503020204020204" charset="-122"/>
                <a:ea typeface="微软雅黑" panose="020B0503020204020204" charset="-122"/>
              </a:rPr>
              <a:t>算法</a:t>
            </a:r>
            <a:r>
              <a:rPr lang="en-US" altLang="zh-CN" b="1" kern="0" dirty="0">
                <a:solidFill>
                  <a:srgbClr val="FF0000"/>
                </a:solidFill>
                <a:latin typeface="微软雅黑" panose="020B0503020204020204" charset="-122"/>
                <a:ea typeface="微软雅黑" panose="020B0503020204020204" charset="-122"/>
              </a:rPr>
              <a:t>+</a:t>
            </a:r>
            <a:r>
              <a:rPr lang="zh-CN" altLang="en-US" b="1" kern="0" dirty="0">
                <a:solidFill>
                  <a:srgbClr val="FF0000"/>
                </a:solidFill>
                <a:latin typeface="微软雅黑" panose="020B0503020204020204" charset="-122"/>
                <a:ea typeface="微软雅黑" panose="020B0503020204020204" charset="-122"/>
              </a:rPr>
              <a:t>框架</a:t>
            </a:r>
            <a:r>
              <a:rPr lang="en-US" altLang="zh-CN" b="1" kern="0" dirty="0">
                <a:solidFill>
                  <a:srgbClr val="FF0000"/>
                </a:solidFill>
                <a:latin typeface="微软雅黑" panose="020B0503020204020204" charset="-122"/>
                <a:ea typeface="微软雅黑" panose="020B0503020204020204" charset="-122"/>
              </a:rPr>
              <a:t>+</a:t>
            </a:r>
            <a:r>
              <a:rPr lang="zh-CN" altLang="en-US" b="1" kern="0" dirty="0">
                <a:solidFill>
                  <a:srgbClr val="FF0000"/>
                </a:solidFill>
                <a:latin typeface="微软雅黑" panose="020B0503020204020204" charset="-122"/>
                <a:ea typeface="微软雅黑" panose="020B0503020204020204" charset="-122"/>
              </a:rPr>
              <a:t>算力，缺一不可</a:t>
            </a:r>
            <a:endParaRPr lang="en-US" altLang="zh-CN" b="1" kern="0" dirty="0">
              <a:solidFill>
                <a:srgbClr val="FF0000"/>
              </a:solidFill>
              <a:latin typeface="微软雅黑" panose="020B0503020204020204" charset="-122"/>
              <a:ea typeface="微软雅黑" panose="020B0503020204020204" charset="-122"/>
            </a:endParaRPr>
          </a:p>
          <a:p>
            <a:pPr marL="342900" indent="-342900" algn="just">
              <a:spcBef>
                <a:spcPts val="1200"/>
              </a:spcBef>
              <a:buFont typeface="Arial" panose="020B0604020202020204" pitchFamily="34" charset="0"/>
              <a:buChar char="•"/>
              <a:defRPr/>
            </a:pPr>
            <a:r>
              <a:rPr lang="zh-CN" altLang="en-US" b="1" kern="0" dirty="0">
                <a:solidFill>
                  <a:srgbClr val="0000FF"/>
                </a:solidFill>
                <a:latin typeface="微软雅黑" panose="020B0503020204020204" charset="-122"/>
                <a:ea typeface="微软雅黑" panose="020B0503020204020204" charset="-122"/>
              </a:rPr>
              <a:t>人工智能就如烹饪一样，数据相当于食材，算法相当于烹饪技巧（煎炸蒸煮炒），框架相当于锅具，算力相当于火候</a:t>
            </a:r>
            <a:endParaRPr lang="en-US" altLang="zh-CN" b="1" kern="0" dirty="0">
              <a:solidFill>
                <a:srgbClr val="0000FF"/>
              </a:solidFill>
              <a:latin typeface="微软雅黑" panose="020B0503020204020204" charset="-122"/>
              <a:ea typeface="微软雅黑" panose="020B0503020204020204" charset="-122"/>
            </a:endParaRPr>
          </a:p>
        </p:txBody>
      </p:sp>
      <p:pic>
        <p:nvPicPr>
          <p:cNvPr id="36868"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663825"/>
            <a:ext cx="3421063"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4076700" y="2889250"/>
            <a:ext cx="1385888" cy="368300"/>
          </a:xfrm>
          <a:prstGeom prst="rect">
            <a:avLst/>
          </a:prstGeom>
        </p:spPr>
        <p:txBody>
          <a:bodyPr wrap="none">
            <a:spAutoFit/>
          </a:bodyPr>
          <a:lstStyle/>
          <a:p>
            <a:pPr>
              <a:defRPr/>
            </a:pPr>
            <a:r>
              <a:rPr lang="zh-CN" altLang="en-US" b="1" kern="0" dirty="0">
                <a:solidFill>
                  <a:srgbClr val="009242"/>
                </a:solidFill>
                <a:latin typeface="微软雅黑" panose="020B0503020204020204" charset="-122"/>
                <a:ea typeface="微软雅黑" panose="020B0503020204020204" charset="-122"/>
              </a:rPr>
              <a:t>食材</a:t>
            </a:r>
            <a:r>
              <a:rPr lang="en-US" altLang="zh-CN" b="1" kern="0" dirty="0">
                <a:solidFill>
                  <a:srgbClr val="009242"/>
                </a:solidFill>
                <a:latin typeface="微软雅黑" panose="020B0503020204020204" charset="-122"/>
                <a:ea typeface="微软雅黑" panose="020B0503020204020204" charset="-122"/>
              </a:rPr>
              <a:t>-&gt;</a:t>
            </a:r>
            <a:r>
              <a:rPr lang="zh-CN" altLang="en-US" b="1" kern="0" dirty="0">
                <a:solidFill>
                  <a:srgbClr val="009242"/>
                </a:solidFill>
                <a:latin typeface="微软雅黑" panose="020B0503020204020204" charset="-122"/>
                <a:ea typeface="微软雅黑" panose="020B0503020204020204" charset="-122"/>
              </a:rPr>
              <a:t>数据</a:t>
            </a:r>
            <a:endParaRPr lang="zh-CN" altLang="en-US" dirty="0">
              <a:solidFill>
                <a:srgbClr val="009242"/>
              </a:solidFill>
            </a:endParaRPr>
          </a:p>
        </p:txBody>
      </p:sp>
      <p:sp>
        <p:nvSpPr>
          <p:cNvPr id="16" name="矩形 15"/>
          <p:cNvSpPr/>
          <p:nvPr/>
        </p:nvSpPr>
        <p:spPr>
          <a:xfrm>
            <a:off x="4076700" y="3379788"/>
            <a:ext cx="1847850" cy="368300"/>
          </a:xfrm>
          <a:prstGeom prst="rect">
            <a:avLst/>
          </a:prstGeom>
        </p:spPr>
        <p:txBody>
          <a:bodyPr wrap="none">
            <a:spAutoFit/>
          </a:bodyPr>
          <a:lstStyle/>
          <a:p>
            <a:pPr>
              <a:defRPr/>
            </a:pPr>
            <a:r>
              <a:rPr lang="zh-CN" altLang="en-US" b="1" kern="0" dirty="0">
                <a:solidFill>
                  <a:srgbClr val="009242"/>
                </a:solidFill>
                <a:latin typeface="微软雅黑" panose="020B0503020204020204" charset="-122"/>
                <a:ea typeface="微软雅黑" panose="020B0503020204020204" charset="-122"/>
              </a:rPr>
              <a:t>烹饪技巧</a:t>
            </a:r>
            <a:r>
              <a:rPr lang="en-US" altLang="zh-CN" b="1" kern="0" dirty="0">
                <a:solidFill>
                  <a:srgbClr val="009242"/>
                </a:solidFill>
                <a:latin typeface="微软雅黑" panose="020B0503020204020204" charset="-122"/>
                <a:ea typeface="微软雅黑" panose="020B0503020204020204" charset="-122"/>
              </a:rPr>
              <a:t>-&gt;</a:t>
            </a:r>
            <a:r>
              <a:rPr lang="zh-CN" altLang="en-US" b="1" kern="0" dirty="0">
                <a:solidFill>
                  <a:srgbClr val="009242"/>
                </a:solidFill>
                <a:latin typeface="微软雅黑" panose="020B0503020204020204" charset="-122"/>
                <a:ea typeface="微软雅黑" panose="020B0503020204020204" charset="-122"/>
              </a:rPr>
              <a:t>算法</a:t>
            </a:r>
            <a:endParaRPr lang="zh-CN" altLang="en-US" dirty="0">
              <a:solidFill>
                <a:srgbClr val="009242"/>
              </a:solidFill>
            </a:endParaRPr>
          </a:p>
        </p:txBody>
      </p:sp>
      <p:sp>
        <p:nvSpPr>
          <p:cNvPr id="17" name="矩形 16"/>
          <p:cNvSpPr/>
          <p:nvPr/>
        </p:nvSpPr>
        <p:spPr>
          <a:xfrm>
            <a:off x="4076700" y="3870325"/>
            <a:ext cx="1385888" cy="368300"/>
          </a:xfrm>
          <a:prstGeom prst="rect">
            <a:avLst/>
          </a:prstGeom>
        </p:spPr>
        <p:txBody>
          <a:bodyPr wrap="none">
            <a:spAutoFit/>
          </a:bodyPr>
          <a:lstStyle/>
          <a:p>
            <a:pPr>
              <a:defRPr/>
            </a:pPr>
            <a:r>
              <a:rPr lang="zh-CN" altLang="en-US" b="1" kern="0" dirty="0">
                <a:solidFill>
                  <a:srgbClr val="009242"/>
                </a:solidFill>
                <a:latin typeface="微软雅黑" panose="020B0503020204020204" charset="-122"/>
                <a:ea typeface="微软雅黑" panose="020B0503020204020204" charset="-122"/>
              </a:rPr>
              <a:t>锅具</a:t>
            </a:r>
            <a:r>
              <a:rPr lang="en-US" altLang="zh-CN" b="1" kern="0" dirty="0">
                <a:solidFill>
                  <a:srgbClr val="009242"/>
                </a:solidFill>
                <a:latin typeface="微软雅黑" panose="020B0503020204020204" charset="-122"/>
                <a:ea typeface="微软雅黑" panose="020B0503020204020204" charset="-122"/>
              </a:rPr>
              <a:t>-&gt;</a:t>
            </a:r>
            <a:r>
              <a:rPr lang="zh-CN" altLang="en-US" b="1" kern="0" dirty="0">
                <a:solidFill>
                  <a:srgbClr val="009242"/>
                </a:solidFill>
                <a:latin typeface="微软雅黑" panose="020B0503020204020204" charset="-122"/>
                <a:ea typeface="微软雅黑" panose="020B0503020204020204" charset="-122"/>
              </a:rPr>
              <a:t>框架</a:t>
            </a:r>
            <a:endParaRPr lang="zh-CN" altLang="en-US" dirty="0">
              <a:solidFill>
                <a:srgbClr val="009242"/>
              </a:solidFill>
            </a:endParaRPr>
          </a:p>
        </p:txBody>
      </p:sp>
      <p:sp>
        <p:nvSpPr>
          <p:cNvPr id="19" name="矩形 18"/>
          <p:cNvSpPr/>
          <p:nvPr/>
        </p:nvSpPr>
        <p:spPr>
          <a:xfrm>
            <a:off x="4079875" y="4319588"/>
            <a:ext cx="1155700" cy="368300"/>
          </a:xfrm>
          <a:prstGeom prst="rect">
            <a:avLst/>
          </a:prstGeom>
        </p:spPr>
        <p:txBody>
          <a:bodyPr wrap="none">
            <a:spAutoFit/>
          </a:bodyPr>
          <a:lstStyle/>
          <a:p>
            <a:pPr>
              <a:defRPr/>
            </a:pPr>
            <a:r>
              <a:rPr lang="zh-CN" altLang="en-US" b="1" kern="0" dirty="0">
                <a:solidFill>
                  <a:srgbClr val="009242"/>
                </a:solidFill>
                <a:latin typeface="微软雅黑" panose="020B0503020204020204" charset="-122"/>
                <a:ea typeface="微软雅黑" panose="020B0503020204020204" charset="-122"/>
              </a:rPr>
              <a:t>火</a:t>
            </a:r>
            <a:r>
              <a:rPr lang="en-US" altLang="zh-CN" b="1" kern="0" dirty="0">
                <a:solidFill>
                  <a:srgbClr val="009242"/>
                </a:solidFill>
                <a:latin typeface="微软雅黑" panose="020B0503020204020204" charset="-122"/>
                <a:ea typeface="微软雅黑" panose="020B0503020204020204" charset="-122"/>
              </a:rPr>
              <a:t>-&gt;</a:t>
            </a:r>
            <a:r>
              <a:rPr lang="zh-CN" altLang="en-US" b="1" kern="0" dirty="0">
                <a:solidFill>
                  <a:srgbClr val="009242"/>
                </a:solidFill>
                <a:latin typeface="微软雅黑" panose="020B0503020204020204" charset="-122"/>
                <a:ea typeface="微软雅黑" panose="020B0503020204020204" charset="-122"/>
              </a:rPr>
              <a:t>算力</a:t>
            </a:r>
            <a:endParaRPr lang="zh-CN" altLang="en-US" dirty="0">
              <a:solidFill>
                <a:srgbClr val="009242"/>
              </a:solidFill>
            </a:endParaRPr>
          </a:p>
        </p:txBody>
      </p:sp>
      <p:sp>
        <p:nvSpPr>
          <p:cNvPr id="36873" name="矩形 21"/>
          <p:cNvSpPr>
            <a:spLocks noChangeArrowheads="1"/>
          </p:cNvSpPr>
          <p:nvPr/>
        </p:nvSpPr>
        <p:spPr bwMode="auto">
          <a:xfrm>
            <a:off x="5924550" y="2889250"/>
            <a:ext cx="3241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食材新鲜丰富（数据规模大）</a:t>
            </a:r>
          </a:p>
        </p:txBody>
      </p:sp>
      <p:sp>
        <p:nvSpPr>
          <p:cNvPr id="36874" name="矩形 23"/>
          <p:cNvSpPr>
            <a:spLocks noChangeArrowheads="1"/>
          </p:cNvSpPr>
          <p:nvPr/>
        </p:nvSpPr>
        <p:spPr bwMode="auto">
          <a:xfrm>
            <a:off x="5924550" y="3379788"/>
            <a:ext cx="3184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烹饪技巧高超（算法性能好）</a:t>
            </a:r>
          </a:p>
        </p:txBody>
      </p:sp>
      <p:sp>
        <p:nvSpPr>
          <p:cNvPr id="36875" name="矩形 24"/>
          <p:cNvSpPr>
            <a:spLocks noChangeArrowheads="1"/>
          </p:cNvSpPr>
          <p:nvPr/>
        </p:nvSpPr>
        <p:spPr bwMode="auto">
          <a:xfrm>
            <a:off x="5924550" y="3862388"/>
            <a:ext cx="3184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锅具顺手好用（框架效率高）</a:t>
            </a:r>
          </a:p>
        </p:txBody>
      </p:sp>
      <p:sp>
        <p:nvSpPr>
          <p:cNvPr id="36876" name="矩形 25"/>
          <p:cNvSpPr>
            <a:spLocks noChangeArrowheads="1"/>
          </p:cNvSpPr>
          <p:nvPr/>
        </p:nvSpPr>
        <p:spPr bwMode="auto">
          <a:xfrm>
            <a:off x="5924550" y="4319588"/>
            <a:ext cx="3184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火候恰到好处（算力需求够）</a:t>
            </a:r>
          </a:p>
        </p:txBody>
      </p:sp>
      <p:sp>
        <p:nvSpPr>
          <p:cNvPr id="12" name="箭头: 下 11"/>
          <p:cNvSpPr/>
          <p:nvPr/>
        </p:nvSpPr>
        <p:spPr>
          <a:xfrm>
            <a:off x="6146800" y="4819650"/>
            <a:ext cx="360363" cy="7207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878" name="矩形 26"/>
          <p:cNvSpPr>
            <a:spLocks noChangeArrowheads="1"/>
          </p:cNvSpPr>
          <p:nvPr/>
        </p:nvSpPr>
        <p:spPr bwMode="auto">
          <a:xfrm>
            <a:off x="5111750" y="5634038"/>
            <a:ext cx="2954338" cy="369887"/>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一桌好菜（人工智能成功）</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人工智能技术栈</a:t>
            </a:r>
          </a:p>
        </p:txBody>
      </p:sp>
      <p:sp>
        <p:nvSpPr>
          <p:cNvPr id="4" name="矩形 3"/>
          <p:cNvSpPr/>
          <p:nvPr/>
        </p:nvSpPr>
        <p:spPr>
          <a:xfrm>
            <a:off x="1612900" y="1069975"/>
            <a:ext cx="6929438"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智慧安防、智能制造、智能医疗、智能客服、智能家居、自动驾驶</a:t>
            </a:r>
          </a:p>
        </p:txBody>
      </p:sp>
      <p:sp>
        <p:nvSpPr>
          <p:cNvPr id="37892" name="矩形 4"/>
          <p:cNvSpPr>
            <a:spLocks noChangeArrowheads="1"/>
          </p:cNvSpPr>
          <p:nvPr/>
        </p:nvSpPr>
        <p:spPr bwMode="auto">
          <a:xfrm>
            <a:off x="474663" y="1058863"/>
            <a:ext cx="876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ct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行业</a:t>
            </a:r>
            <a:endParaRPr lang="en-US" altLang="zh-CN" sz="18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应用层</a:t>
            </a:r>
          </a:p>
        </p:txBody>
      </p:sp>
      <p:sp>
        <p:nvSpPr>
          <p:cNvPr id="9" name="矩形 8"/>
          <p:cNvSpPr/>
          <p:nvPr/>
        </p:nvSpPr>
        <p:spPr>
          <a:xfrm>
            <a:off x="1612900" y="2152650"/>
            <a:ext cx="6929438"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机器学习、计算机视觉、自然语言处理、语音识别、知识图谱</a:t>
            </a:r>
            <a:endParaRPr lang="en-US" altLang="zh-CN" b="1" dirty="0">
              <a:solidFill>
                <a:schemeClr val="tx1"/>
              </a:solidFill>
              <a:latin typeface="微软雅黑" panose="020B0503020204020204" charset="-122"/>
              <a:ea typeface="微软雅黑" panose="020B0503020204020204" charset="-122"/>
            </a:endParaRPr>
          </a:p>
        </p:txBody>
      </p:sp>
      <p:sp>
        <p:nvSpPr>
          <p:cNvPr id="37894" name="矩形 9"/>
          <p:cNvSpPr>
            <a:spLocks noChangeArrowheads="1"/>
          </p:cNvSpPr>
          <p:nvPr/>
        </p:nvSpPr>
        <p:spPr bwMode="auto">
          <a:xfrm>
            <a:off x="519113" y="2095500"/>
            <a:ext cx="8778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ct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核心</a:t>
            </a:r>
            <a:endParaRPr lang="en-US" altLang="zh-CN" sz="18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算法层</a:t>
            </a:r>
          </a:p>
        </p:txBody>
      </p:sp>
      <p:sp>
        <p:nvSpPr>
          <p:cNvPr id="11" name="矩形 10"/>
          <p:cNvSpPr/>
          <p:nvPr/>
        </p:nvSpPr>
        <p:spPr>
          <a:xfrm>
            <a:off x="1611313" y="3162300"/>
            <a:ext cx="6931025"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chemeClr val="tx1"/>
                </a:solidFill>
                <a:latin typeface="微软雅黑" panose="020B0503020204020204" charset="-122"/>
                <a:ea typeface="微软雅黑" panose="020B0503020204020204" charset="-122"/>
              </a:rPr>
              <a:t>TensorFlow</a:t>
            </a:r>
            <a:r>
              <a:rPr lang="zh-CN" altLang="en-US" b="1" dirty="0">
                <a:solidFill>
                  <a:schemeClr val="tx1"/>
                </a:solidFill>
                <a:latin typeface="微软雅黑" panose="020B0503020204020204" charset="-122"/>
                <a:ea typeface="微软雅黑" panose="020B0503020204020204" charset="-122"/>
              </a:rPr>
              <a:t>、</a:t>
            </a:r>
            <a:r>
              <a:rPr lang="en-US" altLang="zh-CN" b="1" dirty="0">
                <a:solidFill>
                  <a:schemeClr val="tx1"/>
                </a:solidFill>
                <a:latin typeface="微软雅黑" panose="020B0503020204020204" charset="-122"/>
                <a:ea typeface="微软雅黑" panose="020B0503020204020204" charset="-122"/>
              </a:rPr>
              <a:t>PyTorch</a:t>
            </a:r>
            <a:r>
              <a:rPr lang="zh-CN" altLang="en-US" b="1" dirty="0">
                <a:solidFill>
                  <a:schemeClr val="tx1"/>
                </a:solidFill>
                <a:latin typeface="微软雅黑" panose="020B0503020204020204" charset="-122"/>
                <a:ea typeface="微软雅黑" panose="020B0503020204020204" charset="-122"/>
              </a:rPr>
              <a:t>、</a:t>
            </a:r>
            <a:r>
              <a:rPr lang="en-US" altLang="zh-CN" b="1" dirty="0">
                <a:solidFill>
                  <a:schemeClr val="tx1"/>
                </a:solidFill>
                <a:latin typeface="微软雅黑" panose="020B0503020204020204" charset="-122"/>
                <a:ea typeface="微软雅黑" panose="020B0503020204020204" charset="-122"/>
              </a:rPr>
              <a:t>PaddlePaddle</a:t>
            </a:r>
            <a:r>
              <a:rPr lang="zh-CN" altLang="en-US" b="1" dirty="0">
                <a:solidFill>
                  <a:schemeClr val="tx1"/>
                </a:solidFill>
                <a:latin typeface="微软雅黑" panose="020B0503020204020204" charset="-122"/>
                <a:ea typeface="微软雅黑" panose="020B0503020204020204" charset="-122"/>
              </a:rPr>
              <a:t>、</a:t>
            </a:r>
            <a:r>
              <a:rPr lang="en-US" altLang="zh-CN" b="1" dirty="0">
                <a:solidFill>
                  <a:schemeClr val="tx1"/>
                </a:solidFill>
                <a:latin typeface="微软雅黑" panose="020B0503020204020204" charset="-122"/>
                <a:ea typeface="微软雅黑" panose="020B0503020204020204" charset="-122"/>
              </a:rPr>
              <a:t>MindSpore</a:t>
            </a:r>
          </a:p>
        </p:txBody>
      </p:sp>
      <p:sp>
        <p:nvSpPr>
          <p:cNvPr id="37896" name="矩形 11"/>
          <p:cNvSpPr>
            <a:spLocks noChangeArrowheads="1"/>
          </p:cNvSpPr>
          <p:nvPr/>
        </p:nvSpPr>
        <p:spPr bwMode="auto">
          <a:xfrm>
            <a:off x="519113" y="3105150"/>
            <a:ext cx="8763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ctr">
              <a:lnSpc>
                <a:spcPct val="100000"/>
              </a:lnSpc>
              <a:spcBef>
                <a:spcPct val="0"/>
              </a:spcBef>
              <a:buFontTx/>
              <a:buNone/>
            </a:pPr>
            <a:r>
              <a:rPr lang="en-US" altLang="zh-CN" sz="1800">
                <a:solidFill>
                  <a:srgbClr val="FF0000"/>
                </a:solidFill>
                <a:latin typeface="微软雅黑" panose="020B0503020204020204" charset="-122"/>
                <a:ea typeface="微软雅黑" panose="020B0503020204020204" charset="-122"/>
              </a:rPr>
              <a:t>AI</a:t>
            </a:r>
          </a:p>
          <a:p>
            <a:pPr algn="ct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框架层</a:t>
            </a:r>
          </a:p>
        </p:txBody>
      </p:sp>
      <p:sp>
        <p:nvSpPr>
          <p:cNvPr id="13" name="矩形 12"/>
          <p:cNvSpPr/>
          <p:nvPr/>
        </p:nvSpPr>
        <p:spPr>
          <a:xfrm>
            <a:off x="1606550" y="4141788"/>
            <a:ext cx="6929438"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chemeClr val="tx1"/>
                </a:solidFill>
                <a:latin typeface="微软雅黑" panose="020B0503020204020204" charset="-122"/>
                <a:ea typeface="微软雅黑" panose="020B0503020204020204" charset="-122"/>
              </a:rPr>
              <a:t>CUDA</a:t>
            </a:r>
            <a:r>
              <a:rPr lang="en-US" altLang="zh-CN" b="1" baseline="30000" dirty="0">
                <a:solidFill>
                  <a:schemeClr val="tx1"/>
                </a:solidFill>
                <a:latin typeface="微软雅黑" panose="020B0503020204020204" charset="-122"/>
                <a:ea typeface="微软雅黑" panose="020B0503020204020204" charset="-122"/>
              </a:rPr>
              <a:t>[1]</a:t>
            </a:r>
            <a:r>
              <a:rPr lang="zh-CN" altLang="en-US" b="1" dirty="0">
                <a:solidFill>
                  <a:schemeClr val="tx1"/>
                </a:solidFill>
                <a:latin typeface="微软雅黑" panose="020B0503020204020204" charset="-122"/>
                <a:ea typeface="微软雅黑" panose="020B0503020204020204" charset="-122"/>
              </a:rPr>
              <a:t>、</a:t>
            </a:r>
            <a:r>
              <a:rPr lang="en-US" altLang="zh-CN" b="1" dirty="0">
                <a:solidFill>
                  <a:schemeClr val="tx1"/>
                </a:solidFill>
                <a:latin typeface="微软雅黑" panose="020B0503020204020204" charset="-122"/>
                <a:ea typeface="微软雅黑" panose="020B0503020204020204" charset="-122"/>
              </a:rPr>
              <a:t>CuDNN</a:t>
            </a:r>
            <a:r>
              <a:rPr lang="zh-CN" altLang="en-US" b="1" dirty="0">
                <a:solidFill>
                  <a:schemeClr val="tx1"/>
                </a:solidFill>
                <a:latin typeface="微软雅黑" panose="020B0503020204020204" charset="-122"/>
                <a:ea typeface="微软雅黑" panose="020B0503020204020204" charset="-122"/>
              </a:rPr>
              <a:t>、</a:t>
            </a:r>
            <a:r>
              <a:rPr lang="en-US" altLang="zh-CN" b="1" dirty="0">
                <a:solidFill>
                  <a:schemeClr val="tx1"/>
                </a:solidFill>
                <a:latin typeface="微软雅黑" panose="020B0503020204020204" charset="-122"/>
                <a:ea typeface="微软雅黑" panose="020B0503020204020204" charset="-122"/>
              </a:rPr>
              <a:t>MKL-DNN</a:t>
            </a:r>
            <a:r>
              <a:rPr lang="en-US" altLang="zh-CN" b="1" baseline="30000" dirty="0">
                <a:solidFill>
                  <a:schemeClr val="tx1"/>
                </a:solidFill>
                <a:latin typeface="微软雅黑" panose="020B0503020204020204" charset="-122"/>
                <a:ea typeface="微软雅黑" panose="020B0503020204020204" charset="-122"/>
              </a:rPr>
              <a:t>[2] </a:t>
            </a:r>
            <a:r>
              <a:rPr lang="zh-CN" altLang="en-US" b="1" dirty="0">
                <a:solidFill>
                  <a:schemeClr val="tx1"/>
                </a:solidFill>
                <a:latin typeface="微软雅黑" panose="020B0503020204020204" charset="-122"/>
                <a:ea typeface="微软雅黑" panose="020B0503020204020204" charset="-122"/>
              </a:rPr>
              <a:t>、</a:t>
            </a:r>
            <a:r>
              <a:rPr lang="en-US" altLang="zh-CN" b="1" dirty="0">
                <a:solidFill>
                  <a:schemeClr val="tx1"/>
                </a:solidFill>
                <a:latin typeface="微软雅黑" panose="020B0503020204020204" charset="-122"/>
                <a:ea typeface="微软雅黑" panose="020B0503020204020204" charset="-122"/>
              </a:rPr>
              <a:t>CANN</a:t>
            </a:r>
            <a:r>
              <a:rPr lang="en-US" altLang="zh-CN" b="1" baseline="30000" dirty="0">
                <a:solidFill>
                  <a:schemeClr val="tx1"/>
                </a:solidFill>
                <a:latin typeface="微软雅黑" panose="020B0503020204020204" charset="-122"/>
                <a:ea typeface="微软雅黑" panose="020B0503020204020204" charset="-122"/>
              </a:rPr>
              <a:t>[3]</a:t>
            </a:r>
            <a:endParaRPr lang="en-US" altLang="zh-CN" b="1" dirty="0">
              <a:solidFill>
                <a:schemeClr val="tx1"/>
              </a:solidFill>
              <a:latin typeface="微软雅黑" panose="020B0503020204020204" charset="-122"/>
              <a:ea typeface="微软雅黑" panose="020B0503020204020204" charset="-122"/>
            </a:endParaRPr>
          </a:p>
        </p:txBody>
      </p:sp>
      <p:sp>
        <p:nvSpPr>
          <p:cNvPr id="37898" name="矩形 13"/>
          <p:cNvSpPr>
            <a:spLocks noChangeArrowheads="1"/>
          </p:cNvSpPr>
          <p:nvPr/>
        </p:nvSpPr>
        <p:spPr bwMode="auto">
          <a:xfrm>
            <a:off x="512763" y="4086225"/>
            <a:ext cx="8778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ct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计算</a:t>
            </a:r>
            <a:endParaRPr lang="en-US" altLang="zh-CN" sz="18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架构层</a:t>
            </a:r>
          </a:p>
        </p:txBody>
      </p:sp>
      <p:sp>
        <p:nvSpPr>
          <p:cNvPr id="15" name="矩形 14"/>
          <p:cNvSpPr/>
          <p:nvPr/>
        </p:nvSpPr>
        <p:spPr>
          <a:xfrm>
            <a:off x="1601788" y="5138738"/>
            <a:ext cx="6931025"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chemeClr val="tx1"/>
                </a:solidFill>
                <a:latin typeface="微软雅黑" panose="020B0503020204020204" charset="-122"/>
                <a:ea typeface="微软雅黑" panose="020B0503020204020204" charset="-122"/>
              </a:rPr>
              <a:t>CPU</a:t>
            </a:r>
            <a:r>
              <a:rPr lang="zh-CN" altLang="en-US" b="1" dirty="0">
                <a:solidFill>
                  <a:schemeClr val="tx1"/>
                </a:solidFill>
                <a:latin typeface="微软雅黑" panose="020B0503020204020204" charset="-122"/>
                <a:ea typeface="微软雅黑" panose="020B0503020204020204" charset="-122"/>
              </a:rPr>
              <a:t>、</a:t>
            </a:r>
            <a:r>
              <a:rPr lang="en-US" altLang="zh-CN" b="1" dirty="0">
                <a:solidFill>
                  <a:schemeClr val="tx1"/>
                </a:solidFill>
                <a:latin typeface="微软雅黑" panose="020B0503020204020204" charset="-122"/>
                <a:ea typeface="微软雅黑" panose="020B0503020204020204" charset="-122"/>
              </a:rPr>
              <a:t>GPU</a:t>
            </a:r>
            <a:r>
              <a:rPr lang="zh-CN" altLang="en-US" b="1" dirty="0">
                <a:solidFill>
                  <a:schemeClr val="tx1"/>
                </a:solidFill>
                <a:latin typeface="微软雅黑" panose="020B0503020204020204" charset="-122"/>
                <a:ea typeface="微软雅黑" panose="020B0503020204020204" charset="-122"/>
              </a:rPr>
              <a:t>、</a:t>
            </a:r>
            <a:r>
              <a:rPr lang="en-US" altLang="zh-CN" b="1" dirty="0">
                <a:solidFill>
                  <a:schemeClr val="tx1"/>
                </a:solidFill>
                <a:latin typeface="微软雅黑" panose="020B0503020204020204" charset="-122"/>
                <a:ea typeface="微软雅黑" panose="020B0503020204020204" charset="-122"/>
              </a:rPr>
              <a:t>FPGA</a:t>
            </a:r>
            <a:r>
              <a:rPr lang="zh-CN" altLang="en-US" b="1" dirty="0">
                <a:solidFill>
                  <a:schemeClr val="tx1"/>
                </a:solidFill>
                <a:latin typeface="微软雅黑" panose="020B0503020204020204" charset="-122"/>
                <a:ea typeface="微软雅黑" panose="020B0503020204020204" charset="-122"/>
              </a:rPr>
              <a:t>、</a:t>
            </a:r>
            <a:r>
              <a:rPr lang="en-US" altLang="zh-CN" b="1" dirty="0">
                <a:solidFill>
                  <a:schemeClr val="tx1"/>
                </a:solidFill>
                <a:latin typeface="微软雅黑" panose="020B0503020204020204" charset="-122"/>
                <a:ea typeface="微软雅黑" panose="020B0503020204020204" charset="-122"/>
              </a:rPr>
              <a:t>AI</a:t>
            </a:r>
            <a:r>
              <a:rPr lang="zh-CN" altLang="en-US" b="1" dirty="0">
                <a:solidFill>
                  <a:schemeClr val="tx1"/>
                </a:solidFill>
                <a:latin typeface="微软雅黑" panose="020B0503020204020204" charset="-122"/>
                <a:ea typeface="微软雅黑" panose="020B0503020204020204" charset="-122"/>
              </a:rPr>
              <a:t>专用芯片</a:t>
            </a:r>
            <a:endParaRPr lang="en-US" altLang="zh-CN" b="1" dirty="0">
              <a:solidFill>
                <a:schemeClr val="tx1"/>
              </a:solidFill>
              <a:latin typeface="微软雅黑" panose="020B0503020204020204" charset="-122"/>
              <a:ea typeface="微软雅黑" panose="020B0503020204020204" charset="-122"/>
            </a:endParaRPr>
          </a:p>
        </p:txBody>
      </p:sp>
      <p:sp>
        <p:nvSpPr>
          <p:cNvPr id="37900" name="矩形 15"/>
          <p:cNvSpPr>
            <a:spLocks noChangeArrowheads="1"/>
          </p:cNvSpPr>
          <p:nvPr/>
        </p:nvSpPr>
        <p:spPr bwMode="auto">
          <a:xfrm>
            <a:off x="392113" y="4762500"/>
            <a:ext cx="11064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ctr">
              <a:lnSpc>
                <a:spcPct val="100000"/>
              </a:lnSpc>
              <a:spcBef>
                <a:spcPct val="0"/>
              </a:spcBef>
              <a:buFontTx/>
              <a:buNone/>
            </a:pPr>
            <a:endParaRPr lang="en-US" altLang="zh-CN" sz="18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计算</a:t>
            </a:r>
            <a:endParaRPr lang="en-US" altLang="zh-CN" sz="18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800">
                <a:solidFill>
                  <a:srgbClr val="FF0000"/>
                </a:solidFill>
                <a:latin typeface="微软雅黑" panose="020B0503020204020204" charset="-122"/>
                <a:ea typeface="微软雅黑" panose="020B0503020204020204" charset="-122"/>
              </a:rPr>
              <a:t>处理器层</a:t>
            </a:r>
          </a:p>
        </p:txBody>
      </p:sp>
      <p:sp>
        <p:nvSpPr>
          <p:cNvPr id="7" name="箭头: 上 6"/>
          <p:cNvSpPr/>
          <p:nvPr/>
        </p:nvSpPr>
        <p:spPr>
          <a:xfrm>
            <a:off x="4443413" y="4762500"/>
            <a:ext cx="676275" cy="290513"/>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
        <p:nvSpPr>
          <p:cNvPr id="19" name="箭头: 上 18"/>
          <p:cNvSpPr/>
          <p:nvPr/>
        </p:nvSpPr>
        <p:spPr>
          <a:xfrm>
            <a:off x="4391025" y="3773488"/>
            <a:ext cx="674688" cy="290512"/>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
        <p:nvSpPr>
          <p:cNvPr id="20" name="箭头: 上 19"/>
          <p:cNvSpPr/>
          <p:nvPr/>
        </p:nvSpPr>
        <p:spPr>
          <a:xfrm>
            <a:off x="4383088" y="2784475"/>
            <a:ext cx="676275" cy="290513"/>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
        <p:nvSpPr>
          <p:cNvPr id="21" name="箭头: 上 20"/>
          <p:cNvSpPr/>
          <p:nvPr/>
        </p:nvSpPr>
        <p:spPr>
          <a:xfrm>
            <a:off x="4373563" y="1736725"/>
            <a:ext cx="676275" cy="290513"/>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
        <p:nvSpPr>
          <p:cNvPr id="37905" name="矩形 7"/>
          <p:cNvSpPr>
            <a:spLocks noChangeArrowheads="1"/>
          </p:cNvSpPr>
          <p:nvPr/>
        </p:nvSpPr>
        <p:spPr bwMode="auto">
          <a:xfrm>
            <a:off x="392113" y="6051550"/>
            <a:ext cx="863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en-US" altLang="zh-CN" sz="1200" b="0">
                <a:latin typeface="微软雅黑" panose="020B0503020204020204" charset="-122"/>
                <a:ea typeface="微软雅黑" panose="020B0503020204020204" charset="-122"/>
              </a:rPr>
              <a:t>[1] CUDA</a:t>
            </a:r>
            <a:r>
              <a:rPr lang="zh-CN" altLang="en-US" sz="1200" b="0">
                <a:latin typeface="微软雅黑" panose="020B0503020204020204" charset="-122"/>
                <a:ea typeface="微软雅黑" panose="020B0503020204020204" charset="-122"/>
              </a:rPr>
              <a:t>：</a:t>
            </a:r>
            <a:r>
              <a:rPr lang="en-US" altLang="zh-CN" sz="1200" b="0">
                <a:latin typeface="微软雅黑" panose="020B0503020204020204" charset="-122"/>
                <a:ea typeface="微软雅黑" panose="020B0503020204020204" charset="-122"/>
              </a:rPr>
              <a:t>Compute Unified Device Architecture</a:t>
            </a:r>
            <a:r>
              <a:rPr lang="zh-CN" altLang="en-US" sz="1200" b="0">
                <a:latin typeface="微软雅黑" panose="020B0503020204020204" charset="-122"/>
                <a:ea typeface="微软雅黑" panose="020B0503020204020204" charset="-122"/>
              </a:rPr>
              <a:t>，</a:t>
            </a:r>
            <a:r>
              <a:rPr lang="zh-CN" altLang="en-US" sz="1200">
                <a:latin typeface="微软雅黑" panose="020B0503020204020204" charset="-122"/>
                <a:ea typeface="微软雅黑" panose="020B0503020204020204" charset="-122"/>
              </a:rPr>
              <a:t>英伟达公司针对</a:t>
            </a:r>
            <a:r>
              <a:rPr lang="en-US" altLang="zh-CN" sz="1200">
                <a:latin typeface="微软雅黑" panose="020B0503020204020204" charset="-122"/>
                <a:ea typeface="微软雅黑" panose="020B0503020204020204" charset="-122"/>
              </a:rPr>
              <a:t>GPU</a:t>
            </a:r>
            <a:r>
              <a:rPr lang="zh-CN" altLang="en-US" sz="1200">
                <a:latin typeface="微软雅黑" panose="020B0503020204020204" charset="-122"/>
                <a:ea typeface="微软雅黑" panose="020B0503020204020204" charset="-122"/>
              </a:rPr>
              <a:t>处理器推出的计算统一设备架构</a:t>
            </a:r>
            <a:endParaRPr lang="en-US" altLang="zh-CN" sz="1200">
              <a:latin typeface="微软雅黑" panose="020B0503020204020204" charset="-122"/>
              <a:ea typeface="微软雅黑" panose="020B0503020204020204" charset="-122"/>
            </a:endParaRPr>
          </a:p>
          <a:p>
            <a:pPr>
              <a:lnSpc>
                <a:spcPct val="100000"/>
              </a:lnSpc>
              <a:spcBef>
                <a:spcPct val="0"/>
              </a:spcBef>
              <a:buFontTx/>
              <a:buNone/>
            </a:pPr>
            <a:r>
              <a:rPr lang="en-US" altLang="zh-CN" sz="1200" b="0">
                <a:latin typeface="微软雅黑" panose="020B0503020204020204" charset="-122"/>
                <a:ea typeface="微软雅黑" panose="020B0503020204020204" charset="-122"/>
              </a:rPr>
              <a:t>[2] MKL-DNN: Math Kernel Library-Deep Neural Network</a:t>
            </a:r>
            <a:r>
              <a:rPr lang="zh-CN" altLang="en-US" sz="1200" b="0">
                <a:latin typeface="微软雅黑" panose="020B0503020204020204" charset="-122"/>
                <a:ea typeface="微软雅黑" panose="020B0503020204020204" charset="-122"/>
              </a:rPr>
              <a:t>，</a:t>
            </a:r>
            <a:r>
              <a:rPr lang="zh-CN" altLang="en-US" sz="1200">
                <a:latin typeface="微软雅黑" panose="020B0503020204020204" charset="-122"/>
                <a:ea typeface="微软雅黑" panose="020B0503020204020204" charset="-122"/>
              </a:rPr>
              <a:t>英特尔公司针对</a:t>
            </a:r>
            <a:r>
              <a:rPr lang="en-US" altLang="zh-CN" sz="1200">
                <a:latin typeface="微软雅黑" panose="020B0503020204020204" charset="-122"/>
                <a:ea typeface="微软雅黑" panose="020B0503020204020204" charset="-122"/>
              </a:rPr>
              <a:t>CPU</a:t>
            </a:r>
            <a:r>
              <a:rPr lang="zh-CN" altLang="en-US" sz="1200">
                <a:latin typeface="微软雅黑" panose="020B0503020204020204" charset="-122"/>
                <a:ea typeface="微软雅黑" panose="020B0503020204020204" charset="-122"/>
              </a:rPr>
              <a:t>处理器推出的面向</a:t>
            </a:r>
            <a:r>
              <a:rPr lang="en-US" altLang="zh-CN" sz="1200">
                <a:latin typeface="微软雅黑" panose="020B0503020204020204" charset="-122"/>
                <a:ea typeface="微软雅黑" panose="020B0503020204020204" charset="-122"/>
              </a:rPr>
              <a:t>DNN</a:t>
            </a:r>
            <a:r>
              <a:rPr lang="zh-CN" altLang="en-US" sz="1200">
                <a:latin typeface="微软雅黑" panose="020B0503020204020204" charset="-122"/>
                <a:ea typeface="微软雅黑" panose="020B0503020204020204" charset="-122"/>
              </a:rPr>
              <a:t>的高性能数学库</a:t>
            </a:r>
            <a:endParaRPr lang="en-US" altLang="zh-CN" sz="1200">
              <a:latin typeface="微软雅黑" panose="020B0503020204020204" charset="-122"/>
              <a:ea typeface="微软雅黑" panose="020B0503020204020204" charset="-122"/>
            </a:endParaRPr>
          </a:p>
          <a:p>
            <a:pPr>
              <a:lnSpc>
                <a:spcPct val="100000"/>
              </a:lnSpc>
              <a:spcBef>
                <a:spcPct val="0"/>
              </a:spcBef>
              <a:buFontTx/>
              <a:buNone/>
            </a:pPr>
            <a:r>
              <a:rPr lang="en-US" altLang="zh-CN" sz="1200" b="0">
                <a:latin typeface="微软雅黑" panose="020B0503020204020204" charset="-122"/>
                <a:ea typeface="微软雅黑" panose="020B0503020204020204" charset="-122"/>
              </a:rPr>
              <a:t>[3] CANN: Compute Architecture for Neural Network, </a:t>
            </a:r>
            <a:r>
              <a:rPr lang="zh-CN" altLang="en-US" sz="1200">
                <a:latin typeface="微软雅黑" panose="020B0503020204020204" charset="-122"/>
                <a:ea typeface="微软雅黑" panose="020B0503020204020204" charset="-122"/>
              </a:rPr>
              <a:t>华为公司针对昇腾系列处理器推出的异构计算架构</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title"/>
          </p:nvPr>
        </p:nvSpPr>
        <p:spPr>
          <a:xfrm>
            <a:off x="457200" y="98425"/>
            <a:ext cx="8229600" cy="561975"/>
          </a:xfrm>
          <a:noFill/>
        </p:spPr>
        <p:txBody>
          <a:bodyPr>
            <a:normAutofit fontScale="90000"/>
          </a:bodyPr>
          <a:lstStyle/>
          <a:p>
            <a:r>
              <a:rPr lang="zh-CN" altLang="en-US" sz="3600"/>
              <a:t>人工智能技术栈</a:t>
            </a:r>
          </a:p>
        </p:txBody>
      </p:sp>
      <p:sp>
        <p:nvSpPr>
          <p:cNvPr id="4" name="矩形 3"/>
          <p:cNvSpPr/>
          <p:nvPr/>
        </p:nvSpPr>
        <p:spPr>
          <a:xfrm>
            <a:off x="835025" y="1849438"/>
            <a:ext cx="2524125"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行业应用层</a:t>
            </a:r>
          </a:p>
        </p:txBody>
      </p:sp>
      <p:sp>
        <p:nvSpPr>
          <p:cNvPr id="9" name="矩形 8"/>
          <p:cNvSpPr/>
          <p:nvPr/>
        </p:nvSpPr>
        <p:spPr>
          <a:xfrm>
            <a:off x="838200" y="2828925"/>
            <a:ext cx="2524125"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核心算法层</a:t>
            </a:r>
            <a:endParaRPr lang="en-US" altLang="zh-CN" b="1" dirty="0">
              <a:solidFill>
                <a:schemeClr val="tx1"/>
              </a:solidFill>
              <a:latin typeface="微软雅黑" panose="020B0503020204020204" charset="-122"/>
              <a:ea typeface="微软雅黑" panose="020B0503020204020204" charset="-122"/>
            </a:endParaRPr>
          </a:p>
        </p:txBody>
      </p:sp>
      <p:sp>
        <p:nvSpPr>
          <p:cNvPr id="11" name="矩形 10"/>
          <p:cNvSpPr/>
          <p:nvPr/>
        </p:nvSpPr>
        <p:spPr>
          <a:xfrm>
            <a:off x="838200" y="3840163"/>
            <a:ext cx="2524125"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chemeClr val="tx1"/>
                </a:solidFill>
                <a:latin typeface="微软雅黑" panose="020B0503020204020204" charset="-122"/>
                <a:ea typeface="微软雅黑" panose="020B0503020204020204" charset="-122"/>
              </a:rPr>
              <a:t>AI</a:t>
            </a:r>
            <a:r>
              <a:rPr lang="zh-CN" altLang="en-US" b="1" dirty="0">
                <a:solidFill>
                  <a:schemeClr val="tx1"/>
                </a:solidFill>
                <a:latin typeface="微软雅黑" panose="020B0503020204020204" charset="-122"/>
                <a:ea typeface="微软雅黑" panose="020B0503020204020204" charset="-122"/>
              </a:rPr>
              <a:t>编程框架层</a:t>
            </a:r>
            <a:endParaRPr lang="en-US" altLang="zh-CN" b="1" dirty="0">
              <a:solidFill>
                <a:schemeClr val="tx1"/>
              </a:solidFill>
              <a:latin typeface="微软雅黑" panose="020B0503020204020204" charset="-122"/>
              <a:ea typeface="微软雅黑" panose="020B0503020204020204" charset="-122"/>
            </a:endParaRPr>
          </a:p>
        </p:txBody>
      </p:sp>
      <p:sp>
        <p:nvSpPr>
          <p:cNvPr id="13" name="矩形 12"/>
          <p:cNvSpPr/>
          <p:nvPr/>
        </p:nvSpPr>
        <p:spPr>
          <a:xfrm>
            <a:off x="838200" y="4819650"/>
            <a:ext cx="2522538"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计算架构层</a:t>
            </a:r>
            <a:endParaRPr lang="en-US" altLang="zh-CN" b="1" dirty="0">
              <a:solidFill>
                <a:schemeClr val="tx1"/>
              </a:solidFill>
              <a:latin typeface="微软雅黑" panose="020B0503020204020204" charset="-122"/>
              <a:ea typeface="微软雅黑" panose="020B0503020204020204" charset="-122"/>
            </a:endParaRPr>
          </a:p>
        </p:txBody>
      </p:sp>
      <p:sp>
        <p:nvSpPr>
          <p:cNvPr id="15" name="矩形 14"/>
          <p:cNvSpPr/>
          <p:nvPr/>
        </p:nvSpPr>
        <p:spPr>
          <a:xfrm>
            <a:off x="836613" y="5829300"/>
            <a:ext cx="2524125" cy="561975"/>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1"/>
                </a:solidFill>
                <a:latin typeface="微软雅黑" panose="020B0503020204020204" charset="-122"/>
                <a:ea typeface="微软雅黑" panose="020B0503020204020204" charset="-122"/>
              </a:rPr>
              <a:t>计算处理器层</a:t>
            </a:r>
            <a:endParaRPr lang="en-US" altLang="zh-CN" b="1" dirty="0">
              <a:solidFill>
                <a:schemeClr val="tx1"/>
              </a:solidFill>
              <a:latin typeface="微软雅黑" panose="020B0503020204020204" charset="-122"/>
              <a:ea typeface="微软雅黑" panose="020B0503020204020204" charset="-122"/>
            </a:endParaRPr>
          </a:p>
        </p:txBody>
      </p:sp>
      <p:sp>
        <p:nvSpPr>
          <p:cNvPr id="39944" name="矩形 15"/>
          <p:cNvSpPr>
            <a:spLocks noChangeArrowheads="1"/>
          </p:cNvSpPr>
          <p:nvPr/>
        </p:nvSpPr>
        <p:spPr bwMode="auto">
          <a:xfrm>
            <a:off x="946150" y="5402263"/>
            <a:ext cx="184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ctr">
              <a:lnSpc>
                <a:spcPct val="100000"/>
              </a:lnSpc>
              <a:spcBef>
                <a:spcPct val="0"/>
              </a:spcBef>
              <a:buFontTx/>
              <a:buNone/>
            </a:pPr>
            <a:endParaRPr lang="en-US" altLang="zh-CN" sz="18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endParaRPr lang="zh-CN" altLang="en-US" sz="1800">
              <a:solidFill>
                <a:srgbClr val="FF0000"/>
              </a:solidFill>
              <a:latin typeface="微软雅黑" panose="020B0503020204020204" charset="-122"/>
              <a:ea typeface="微软雅黑" panose="020B0503020204020204" charset="-122"/>
            </a:endParaRPr>
          </a:p>
        </p:txBody>
      </p:sp>
      <p:sp>
        <p:nvSpPr>
          <p:cNvPr id="3" name="箭头: 上 2"/>
          <p:cNvSpPr/>
          <p:nvPr/>
        </p:nvSpPr>
        <p:spPr>
          <a:xfrm>
            <a:off x="1963738" y="5470525"/>
            <a:ext cx="269875" cy="295275"/>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
        <p:nvSpPr>
          <p:cNvPr id="17" name="箭头: 上 16"/>
          <p:cNvSpPr/>
          <p:nvPr/>
        </p:nvSpPr>
        <p:spPr>
          <a:xfrm>
            <a:off x="1962150" y="4465638"/>
            <a:ext cx="269875" cy="295275"/>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
        <p:nvSpPr>
          <p:cNvPr id="18" name="箭头: 上 17"/>
          <p:cNvSpPr/>
          <p:nvPr/>
        </p:nvSpPr>
        <p:spPr>
          <a:xfrm>
            <a:off x="1962150" y="3479800"/>
            <a:ext cx="269875" cy="295275"/>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
        <p:nvSpPr>
          <p:cNvPr id="19" name="箭头: 上 18"/>
          <p:cNvSpPr/>
          <p:nvPr/>
        </p:nvSpPr>
        <p:spPr>
          <a:xfrm>
            <a:off x="1962150" y="2462213"/>
            <a:ext cx="269875" cy="295275"/>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
        <p:nvSpPr>
          <p:cNvPr id="6" name="矩形 5"/>
          <p:cNvSpPr/>
          <p:nvPr/>
        </p:nvSpPr>
        <p:spPr>
          <a:xfrm>
            <a:off x="657225" y="3714750"/>
            <a:ext cx="2879725" cy="2835275"/>
          </a:xfrm>
          <a:prstGeom prst="rect">
            <a:avLst/>
          </a:prstGeom>
          <a:noFill/>
          <a:ln>
            <a:solidFill>
              <a:srgbClr val="0092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矩形 19"/>
          <p:cNvSpPr/>
          <p:nvPr/>
        </p:nvSpPr>
        <p:spPr>
          <a:xfrm>
            <a:off x="639763" y="1690688"/>
            <a:ext cx="2879725" cy="1865312"/>
          </a:xfrm>
          <a:prstGeom prst="rect">
            <a:avLst/>
          </a:prstGeom>
          <a:noFill/>
          <a:ln>
            <a:solidFill>
              <a:srgbClr val="00924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39951"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8488" y="819150"/>
            <a:ext cx="3465512"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2" name="文本框 20"/>
          <p:cNvSpPr txBox="1">
            <a:spLocks noChangeArrowheads="1"/>
          </p:cNvSpPr>
          <p:nvPr/>
        </p:nvSpPr>
        <p:spPr bwMode="auto">
          <a:xfrm>
            <a:off x="3617913" y="1849438"/>
            <a:ext cx="2414587"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ctr">
              <a:lnSpc>
                <a:spcPct val="100000"/>
              </a:lnSpc>
              <a:spcBef>
                <a:spcPct val="0"/>
              </a:spcBef>
              <a:buFontTx/>
              <a:buNone/>
            </a:pPr>
            <a:r>
              <a:rPr lang="zh-CN" altLang="en-US" sz="1800">
                <a:solidFill>
                  <a:srgbClr val="0000FF"/>
                </a:solidFill>
                <a:latin typeface="微软雅黑" panose="020B0503020204020204" charset="-122"/>
                <a:ea typeface="微软雅黑" panose="020B0503020204020204" charset="-122"/>
              </a:rPr>
              <a:t>算法应用层</a:t>
            </a:r>
            <a:endParaRPr lang="en-US" altLang="zh-CN" sz="1800">
              <a:solidFill>
                <a:srgbClr val="0000FF"/>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800">
                <a:solidFill>
                  <a:srgbClr val="0000FF"/>
                </a:solidFill>
                <a:latin typeface="微软雅黑" panose="020B0503020204020204" charset="-122"/>
                <a:ea typeface="微软雅黑" panose="020B0503020204020204" charset="-122"/>
              </a:rPr>
              <a:t>“枝繁叶茂”</a:t>
            </a:r>
            <a:endParaRPr lang="en-US" altLang="zh-CN" sz="1800">
              <a:solidFill>
                <a:srgbClr val="0000FF"/>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400">
                <a:solidFill>
                  <a:srgbClr val="FF0000"/>
                </a:solidFill>
                <a:latin typeface="微软雅黑" panose="020B0503020204020204" charset="-122"/>
                <a:ea typeface="微软雅黑" panose="020B0503020204020204" charset="-122"/>
              </a:rPr>
              <a:t>数据资源海量</a:t>
            </a:r>
            <a:endParaRPr lang="en-US" altLang="zh-CN" sz="14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400">
                <a:solidFill>
                  <a:srgbClr val="FF0000"/>
                </a:solidFill>
                <a:latin typeface="微软雅黑" panose="020B0503020204020204" charset="-122"/>
                <a:ea typeface="微软雅黑" panose="020B0503020204020204" charset="-122"/>
              </a:rPr>
              <a:t>应用场景丰富</a:t>
            </a:r>
            <a:endParaRPr lang="en-US" altLang="zh-CN" sz="14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400">
                <a:solidFill>
                  <a:srgbClr val="FF0000"/>
                </a:solidFill>
                <a:latin typeface="微软雅黑" panose="020B0503020204020204" charset="-122"/>
                <a:ea typeface="微软雅黑" panose="020B0503020204020204" charset="-122"/>
              </a:rPr>
              <a:t>算法顶会论文逐渐增多</a:t>
            </a:r>
            <a:endParaRPr lang="en-US" altLang="zh-CN" sz="14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400">
                <a:solidFill>
                  <a:srgbClr val="FF0000"/>
                </a:solidFill>
                <a:latin typeface="微软雅黑" panose="020B0503020204020204" charset="-122"/>
                <a:ea typeface="微软雅黑" panose="020B0503020204020204" charset="-122"/>
              </a:rPr>
              <a:t>部分算法模型处于世界前沿</a:t>
            </a:r>
            <a:endParaRPr lang="en-US" altLang="zh-CN" sz="14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endParaRPr lang="en-US" altLang="zh-CN" sz="18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endParaRPr lang="zh-CN" altLang="en-US" sz="1800">
              <a:solidFill>
                <a:srgbClr val="FF0000"/>
              </a:solidFill>
              <a:latin typeface="微软雅黑" panose="020B0503020204020204" charset="-122"/>
              <a:ea typeface="微软雅黑" panose="020B0503020204020204" charset="-122"/>
            </a:endParaRPr>
          </a:p>
        </p:txBody>
      </p:sp>
      <p:sp>
        <p:nvSpPr>
          <p:cNvPr id="39953" name="矩形 21"/>
          <p:cNvSpPr>
            <a:spLocks noChangeArrowheads="1"/>
          </p:cNvSpPr>
          <p:nvPr/>
        </p:nvSpPr>
        <p:spPr bwMode="auto">
          <a:xfrm>
            <a:off x="385763" y="955675"/>
            <a:ext cx="203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a:solidFill>
                  <a:srgbClr val="0000FF"/>
                </a:solidFill>
                <a:latin typeface="微软雅黑" panose="020B0503020204020204" charset="-122"/>
                <a:ea typeface="微软雅黑" panose="020B0503020204020204" charset="-122"/>
              </a:rPr>
              <a:t>国内研究现状</a:t>
            </a:r>
          </a:p>
        </p:txBody>
      </p:sp>
      <p:sp>
        <p:nvSpPr>
          <p:cNvPr id="39954" name="文本框 23"/>
          <p:cNvSpPr txBox="1">
            <a:spLocks noChangeArrowheads="1"/>
          </p:cNvSpPr>
          <p:nvPr/>
        </p:nvSpPr>
        <p:spPr bwMode="auto">
          <a:xfrm>
            <a:off x="3519488" y="4454525"/>
            <a:ext cx="2881312"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gn="ctr">
              <a:lnSpc>
                <a:spcPct val="100000"/>
              </a:lnSpc>
              <a:spcBef>
                <a:spcPct val="0"/>
              </a:spcBef>
              <a:buFontTx/>
              <a:buNone/>
            </a:pPr>
            <a:r>
              <a:rPr lang="zh-CN" altLang="en-US" sz="1800">
                <a:solidFill>
                  <a:srgbClr val="0000FF"/>
                </a:solidFill>
                <a:latin typeface="微软雅黑" panose="020B0503020204020204" charset="-122"/>
                <a:ea typeface="微软雅黑" panose="020B0503020204020204" charset="-122"/>
              </a:rPr>
              <a:t>计算系统层</a:t>
            </a:r>
            <a:endParaRPr lang="en-US" altLang="zh-CN" sz="1800">
              <a:solidFill>
                <a:srgbClr val="0000FF"/>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800">
                <a:solidFill>
                  <a:srgbClr val="0000FF"/>
                </a:solidFill>
                <a:latin typeface="微软雅黑" panose="020B0503020204020204" charset="-122"/>
                <a:ea typeface="微软雅黑" panose="020B0503020204020204" charset="-122"/>
              </a:rPr>
              <a:t>“根基薄弱”</a:t>
            </a:r>
            <a:endParaRPr lang="en-US" altLang="zh-CN" sz="1800">
              <a:solidFill>
                <a:srgbClr val="0000FF"/>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400">
                <a:solidFill>
                  <a:srgbClr val="FF0000"/>
                </a:solidFill>
                <a:latin typeface="微软雅黑" panose="020B0503020204020204" charset="-122"/>
                <a:ea typeface="微软雅黑" panose="020B0503020204020204" charset="-122"/>
              </a:rPr>
              <a:t>研究能力缺失</a:t>
            </a:r>
            <a:endParaRPr lang="en-US" altLang="zh-CN" sz="14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400">
                <a:solidFill>
                  <a:srgbClr val="FF0000"/>
                </a:solidFill>
                <a:latin typeface="微软雅黑" panose="020B0503020204020204" charset="-122"/>
                <a:ea typeface="微软雅黑" panose="020B0503020204020204" charset="-122"/>
              </a:rPr>
              <a:t>底层“硬核科技”原创贡献少</a:t>
            </a:r>
            <a:endParaRPr lang="en-US" altLang="zh-CN" sz="14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400">
                <a:solidFill>
                  <a:srgbClr val="FF0000"/>
                </a:solidFill>
                <a:latin typeface="微软雅黑" panose="020B0503020204020204" charset="-122"/>
                <a:ea typeface="微软雅黑" panose="020B0503020204020204" charset="-122"/>
              </a:rPr>
              <a:t>核心系统和芯片易受国外制约</a:t>
            </a:r>
            <a:endParaRPr lang="en-US" altLang="zh-CN" sz="14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r>
              <a:rPr lang="zh-CN" altLang="en-US" sz="1400">
                <a:solidFill>
                  <a:srgbClr val="FF0000"/>
                </a:solidFill>
                <a:latin typeface="微软雅黑" panose="020B0503020204020204" charset="-122"/>
                <a:ea typeface="微软雅黑" panose="020B0503020204020204" charset="-122"/>
              </a:rPr>
              <a:t>使得我国智能产业成为空中楼阁</a:t>
            </a:r>
            <a:endParaRPr lang="en-US" altLang="zh-CN" sz="14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endParaRPr lang="en-US" altLang="zh-CN" sz="1800">
              <a:solidFill>
                <a:srgbClr val="FF0000"/>
              </a:solidFill>
              <a:latin typeface="微软雅黑" panose="020B0503020204020204" charset="-122"/>
              <a:ea typeface="微软雅黑" panose="020B0503020204020204" charset="-122"/>
            </a:endParaRPr>
          </a:p>
          <a:p>
            <a:pPr algn="ctr">
              <a:lnSpc>
                <a:spcPct val="100000"/>
              </a:lnSpc>
              <a:spcBef>
                <a:spcPct val="0"/>
              </a:spcBef>
              <a:buFontTx/>
              <a:buNone/>
            </a:pPr>
            <a:endParaRPr lang="zh-CN" altLang="en-US" sz="1800">
              <a:solidFill>
                <a:srgbClr val="FF0000"/>
              </a:solidFill>
              <a:latin typeface="微软雅黑" panose="020B0503020204020204" charset="-122"/>
              <a:ea typeface="微软雅黑" panose="020B0503020204020204" charset="-122"/>
            </a:endParaRPr>
          </a:p>
        </p:txBody>
      </p:sp>
      <p:pic>
        <p:nvPicPr>
          <p:cNvPr id="39955" name="图片 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6763" y="1319213"/>
            <a:ext cx="5842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6" name="图片 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188" y="3841750"/>
            <a:ext cx="5588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箭头: 右 25"/>
          <p:cNvSpPr/>
          <p:nvPr/>
        </p:nvSpPr>
        <p:spPr>
          <a:xfrm>
            <a:off x="3559175" y="2474913"/>
            <a:ext cx="449263" cy="269875"/>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
        <p:nvSpPr>
          <p:cNvPr id="28" name="箭头: 右 27"/>
          <p:cNvSpPr/>
          <p:nvPr/>
        </p:nvSpPr>
        <p:spPr>
          <a:xfrm>
            <a:off x="3581400" y="4759325"/>
            <a:ext cx="450850" cy="269875"/>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C17A582-BBE9-D2FF-08D3-E617E765559D}"/>
              </a:ext>
            </a:extLst>
          </p:cNvPr>
          <p:cNvPicPr>
            <a:picLocks noChangeAspect="1"/>
          </p:cNvPicPr>
          <p:nvPr/>
        </p:nvPicPr>
        <p:blipFill>
          <a:blip r:embed="rId2"/>
          <a:stretch>
            <a:fillRect/>
          </a:stretch>
        </p:blipFill>
        <p:spPr>
          <a:xfrm>
            <a:off x="247641" y="3840480"/>
            <a:ext cx="8648717" cy="2788920"/>
          </a:xfrm>
          <a:prstGeom prst="rect">
            <a:avLst/>
          </a:prstGeom>
        </p:spPr>
      </p:pic>
      <p:sp>
        <p:nvSpPr>
          <p:cNvPr id="40963" name="Rectangle 3"/>
          <p:cNvSpPr>
            <a:spLocks noGrp="1" noChangeArrowheads="1"/>
          </p:cNvSpPr>
          <p:nvPr>
            <p:ph type="title"/>
          </p:nvPr>
        </p:nvSpPr>
        <p:spPr>
          <a:xfrm>
            <a:off x="457200" y="98425"/>
            <a:ext cx="8229600" cy="561975"/>
          </a:xfrm>
          <a:noFill/>
        </p:spPr>
        <p:txBody>
          <a:bodyPr>
            <a:normAutofit fontScale="90000"/>
          </a:bodyPr>
          <a:lstStyle/>
          <a:p>
            <a:r>
              <a:rPr lang="en-US" altLang="zh-CN" sz="3600"/>
              <a:t>AI</a:t>
            </a:r>
            <a:r>
              <a:rPr lang="zh-CN" altLang="en-US" sz="3600"/>
              <a:t>编程框架对比</a:t>
            </a:r>
          </a:p>
        </p:txBody>
      </p:sp>
      <p:sp>
        <p:nvSpPr>
          <p:cNvPr id="17" name="矩形 16"/>
          <p:cNvSpPr/>
          <p:nvPr/>
        </p:nvSpPr>
        <p:spPr>
          <a:xfrm>
            <a:off x="566738" y="781050"/>
            <a:ext cx="8370887" cy="1477963"/>
          </a:xfrm>
          <a:prstGeom prst="rect">
            <a:avLst/>
          </a:prstGeom>
        </p:spPr>
        <p:txBody>
          <a:bodyPr lIns="0" rIns="0">
            <a:spAutoFit/>
          </a:bodyPr>
          <a:lstStyle/>
          <a:p>
            <a:pPr marL="342900" indent="-342900">
              <a:spcBef>
                <a:spcPts val="600"/>
              </a:spcBef>
              <a:buFont typeface="Arial" panose="020B0604020202020204" pitchFamily="34" charset="0"/>
              <a:buChar char="•"/>
              <a:defRPr/>
            </a:pPr>
            <a:r>
              <a:rPr lang="en-US" altLang="zh-CN" sz="1600" b="1" kern="0" dirty="0">
                <a:solidFill>
                  <a:srgbClr val="FF0000"/>
                </a:solidFill>
                <a:latin typeface="微软雅黑" panose="020B0503020204020204" charset="-122"/>
                <a:ea typeface="微软雅黑" panose="020B0503020204020204" charset="-122"/>
              </a:rPr>
              <a:t>TensorFlow</a:t>
            </a:r>
            <a:r>
              <a:rPr lang="zh-CN" altLang="en-US" sz="1600" b="1" kern="0" dirty="0">
                <a:solidFill>
                  <a:srgbClr val="FF0000"/>
                </a:solidFill>
                <a:latin typeface="微软雅黑" panose="020B0503020204020204" charset="-122"/>
                <a:ea typeface="微软雅黑" panose="020B0503020204020204" charset="-122"/>
              </a:rPr>
              <a:t>和</a:t>
            </a:r>
            <a:r>
              <a:rPr lang="en-US" altLang="zh-CN" sz="1600" b="1" kern="0" dirty="0">
                <a:solidFill>
                  <a:srgbClr val="FF0000"/>
                </a:solidFill>
                <a:latin typeface="微软雅黑" panose="020B0503020204020204" charset="-122"/>
                <a:ea typeface="微软雅黑" panose="020B0503020204020204" charset="-122"/>
              </a:rPr>
              <a:t>PyTorch</a:t>
            </a:r>
            <a:r>
              <a:rPr lang="zh-CN" altLang="en-US" sz="1600" b="1" kern="0" dirty="0">
                <a:solidFill>
                  <a:srgbClr val="FF0000"/>
                </a:solidFill>
                <a:latin typeface="微软雅黑" panose="020B0503020204020204" charset="-122"/>
                <a:ea typeface="微软雅黑" panose="020B0503020204020204" charset="-122"/>
              </a:rPr>
              <a:t>仍是目前最为流行、应用最为广泛的</a:t>
            </a:r>
            <a:r>
              <a:rPr lang="en-US" altLang="zh-CN" sz="1600" b="1" kern="0" dirty="0">
                <a:solidFill>
                  <a:srgbClr val="FF0000"/>
                </a:solidFill>
                <a:latin typeface="微软雅黑" panose="020B0503020204020204" charset="-122"/>
                <a:ea typeface="微软雅黑" panose="020B0503020204020204" charset="-122"/>
              </a:rPr>
              <a:t>AI</a:t>
            </a:r>
            <a:r>
              <a:rPr lang="zh-CN" altLang="en-US" sz="1600" b="1" kern="0" dirty="0">
                <a:solidFill>
                  <a:srgbClr val="FF0000"/>
                </a:solidFill>
                <a:latin typeface="微软雅黑" panose="020B0503020204020204" charset="-122"/>
                <a:ea typeface="微软雅黑" panose="020B0503020204020204" charset="-122"/>
              </a:rPr>
              <a:t>编程框架</a:t>
            </a:r>
            <a:endParaRPr lang="en-US" altLang="zh-CN" sz="1600" b="1" kern="0" dirty="0">
              <a:solidFill>
                <a:srgbClr val="FF0000"/>
              </a:solidFill>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en-US" altLang="zh-CN" sz="1600" b="1" kern="0" dirty="0">
                <a:latin typeface="微软雅黑" panose="020B0503020204020204" charset="-122"/>
                <a:ea typeface="微软雅黑" panose="020B0503020204020204" charset="-122"/>
              </a:rPr>
              <a:t>PyTorch</a:t>
            </a:r>
            <a:r>
              <a:rPr lang="zh-CN" altLang="en-US" sz="1600" b="1" kern="0" dirty="0">
                <a:latin typeface="微软雅黑" panose="020B0503020204020204" charset="-122"/>
                <a:ea typeface="微软雅黑" panose="020B0503020204020204" charset="-122"/>
              </a:rPr>
              <a:t>更为易用，在学术界占据主导地位，</a:t>
            </a:r>
            <a:r>
              <a:rPr lang="en-US" altLang="zh-CN" sz="1600" b="1" kern="0" dirty="0">
                <a:latin typeface="微软雅黑" panose="020B0503020204020204" charset="-122"/>
                <a:ea typeface="微软雅黑" panose="020B0503020204020204" charset="-122"/>
              </a:rPr>
              <a:t>58%</a:t>
            </a:r>
            <a:r>
              <a:rPr lang="zh-CN" altLang="en-US" sz="1600" b="1" kern="0" dirty="0">
                <a:latin typeface="微软雅黑" panose="020B0503020204020204" charset="-122"/>
                <a:ea typeface="微软雅黑" panose="020B0503020204020204" charset="-122"/>
              </a:rPr>
              <a:t>的</a:t>
            </a:r>
            <a:r>
              <a:rPr lang="en-US" altLang="zh-CN" sz="1600" b="1" kern="0" dirty="0">
                <a:latin typeface="微软雅黑" panose="020B0503020204020204" charset="-122"/>
                <a:ea typeface="微软雅黑" panose="020B0503020204020204" charset="-122"/>
              </a:rPr>
              <a:t>AI</a:t>
            </a:r>
            <a:r>
              <a:rPr lang="zh-CN" altLang="en-US" sz="1600" b="1" kern="0" dirty="0">
                <a:latin typeface="微软雅黑" panose="020B0503020204020204" charset="-122"/>
                <a:ea typeface="微软雅黑" panose="020B0503020204020204" charset="-122"/>
              </a:rPr>
              <a:t>算法实现采用了</a:t>
            </a:r>
            <a:r>
              <a:rPr lang="en-US" altLang="zh-CN" sz="1600" b="1" kern="0" dirty="0">
                <a:latin typeface="微软雅黑" panose="020B0503020204020204" charset="-122"/>
                <a:ea typeface="微软雅黑" panose="020B0503020204020204" charset="-122"/>
              </a:rPr>
              <a:t>PyTorch</a:t>
            </a:r>
            <a:r>
              <a:rPr lang="zh-CN" altLang="en-US" sz="1600" b="1" kern="0" dirty="0">
                <a:latin typeface="微软雅黑" panose="020B0503020204020204" charset="-122"/>
                <a:ea typeface="微软雅黑" panose="020B0503020204020204" charset="-122"/>
              </a:rPr>
              <a:t>；</a:t>
            </a:r>
            <a:r>
              <a:rPr lang="en-US" altLang="zh-CN" sz="1600" b="1" kern="0" dirty="0">
                <a:latin typeface="微软雅黑" panose="020B0503020204020204" charset="-122"/>
                <a:ea typeface="微软雅黑" panose="020B0503020204020204" charset="-122"/>
              </a:rPr>
              <a:t>TensorFlow</a:t>
            </a:r>
            <a:r>
              <a:rPr lang="zh-CN" altLang="en-US" sz="1600" b="1" kern="0" dirty="0">
                <a:latin typeface="微软雅黑" panose="020B0503020204020204" charset="-122"/>
                <a:ea typeface="微软雅黑" panose="020B0503020204020204" charset="-122"/>
              </a:rPr>
              <a:t>的生态有利于快速部署，在工业界仍占据主导地位</a:t>
            </a:r>
            <a:endParaRPr lang="en-US" altLang="zh-CN" sz="1600"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sz="1600" b="1" kern="0" dirty="0">
                <a:latin typeface="微软雅黑" panose="020B0503020204020204" charset="-122"/>
                <a:ea typeface="微软雅黑" panose="020B0503020204020204" charset="-122"/>
              </a:rPr>
              <a:t>国内也出现了</a:t>
            </a:r>
            <a:r>
              <a:rPr lang="en-US" altLang="zh-CN" sz="1600" b="1" kern="0" dirty="0">
                <a:latin typeface="微软雅黑" panose="020B0503020204020204" charset="-122"/>
                <a:ea typeface="微软雅黑" panose="020B0503020204020204" charset="-122"/>
              </a:rPr>
              <a:t>PaddlePaddle</a:t>
            </a:r>
            <a:r>
              <a:rPr lang="zh-CN" altLang="en-US" sz="1600" b="1" kern="0" dirty="0">
                <a:latin typeface="微软雅黑" panose="020B0503020204020204" charset="-122"/>
                <a:ea typeface="微软雅黑" panose="020B0503020204020204" charset="-122"/>
              </a:rPr>
              <a:t>以及</a:t>
            </a:r>
            <a:r>
              <a:rPr lang="en-US" altLang="zh-CN" sz="1600" b="1" kern="0" dirty="0">
                <a:latin typeface="微软雅黑" panose="020B0503020204020204" charset="-122"/>
                <a:ea typeface="微软雅黑" panose="020B0503020204020204" charset="-122"/>
              </a:rPr>
              <a:t>MindSpore</a:t>
            </a:r>
            <a:r>
              <a:rPr lang="zh-CN" altLang="en-US" sz="1600" b="1" kern="0" dirty="0">
                <a:latin typeface="微软雅黑" panose="020B0503020204020204" charset="-122"/>
                <a:ea typeface="微软雅黑" panose="020B0503020204020204" charset="-122"/>
              </a:rPr>
              <a:t>框架，但影响力仍然较弱。不过，华为公司研发和力推的</a:t>
            </a:r>
            <a:r>
              <a:rPr lang="en-US" altLang="zh-CN" sz="1600" b="1" kern="0" dirty="0">
                <a:latin typeface="微软雅黑" panose="020B0503020204020204" charset="-122"/>
                <a:ea typeface="微软雅黑" panose="020B0503020204020204" charset="-122"/>
              </a:rPr>
              <a:t>MindSpore</a:t>
            </a:r>
            <a:r>
              <a:rPr lang="zh-CN" altLang="en-US" sz="1600" b="1" kern="0" dirty="0">
                <a:latin typeface="微软雅黑" panose="020B0503020204020204" charset="-122"/>
                <a:ea typeface="微软雅黑" panose="020B0503020204020204" charset="-122"/>
              </a:rPr>
              <a:t>作为后起之秀，近年来在学界和业界逐渐得到广泛关注</a:t>
            </a:r>
            <a:endParaRPr lang="en-US" altLang="zh-CN" sz="1600" b="1" kern="0" dirty="0">
              <a:latin typeface="微软雅黑" panose="020B0503020204020204" charset="-122"/>
              <a:ea typeface="微软雅黑" panose="020B0503020204020204"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732822680"/>
              </p:ext>
            </p:extLst>
          </p:nvPr>
        </p:nvGraphicFramePr>
        <p:xfrm>
          <a:off x="1781175" y="2433638"/>
          <a:ext cx="6076950" cy="1554220"/>
        </p:xfrm>
        <a:graphic>
          <a:graphicData uri="http://schemas.openxmlformats.org/drawingml/2006/table">
            <a:tbl>
              <a:tblPr firstRow="1" bandRow="1">
                <a:tableStyleId>{93296810-A885-4BE3-A3E7-6D5BEEA58F35}</a:tableStyleId>
              </a:tblPr>
              <a:tblGrid>
                <a:gridCol w="1755563">
                  <a:extLst>
                    <a:ext uri="{9D8B030D-6E8A-4147-A177-3AD203B41FA5}">
                      <a16:colId xmlns:a16="http://schemas.microsoft.com/office/drawing/2014/main" val="20000"/>
                    </a:ext>
                  </a:extLst>
                </a:gridCol>
                <a:gridCol w="1305419">
                  <a:extLst>
                    <a:ext uri="{9D8B030D-6E8A-4147-A177-3AD203B41FA5}">
                      <a16:colId xmlns:a16="http://schemas.microsoft.com/office/drawing/2014/main" val="20001"/>
                    </a:ext>
                  </a:extLst>
                </a:gridCol>
                <a:gridCol w="909292">
                  <a:extLst>
                    <a:ext uri="{9D8B030D-6E8A-4147-A177-3AD203B41FA5}">
                      <a16:colId xmlns:a16="http://schemas.microsoft.com/office/drawing/2014/main" val="20002"/>
                    </a:ext>
                  </a:extLst>
                </a:gridCol>
                <a:gridCol w="2106676">
                  <a:extLst>
                    <a:ext uri="{9D8B030D-6E8A-4147-A177-3AD203B41FA5}">
                      <a16:colId xmlns:a16="http://schemas.microsoft.com/office/drawing/2014/main" val="20003"/>
                    </a:ext>
                  </a:extLst>
                </a:gridCol>
              </a:tblGrid>
              <a:tr h="457129">
                <a:tc>
                  <a:txBody>
                    <a:bodyPr/>
                    <a:lstStyle/>
                    <a:p>
                      <a:r>
                        <a:rPr lang="en-US" altLang="zh-CN" sz="1200" dirty="0">
                          <a:latin typeface="微软雅黑" panose="020B0503020204020204" charset="-122"/>
                          <a:ea typeface="微软雅黑" panose="020B0503020204020204" charset="-122"/>
                        </a:rPr>
                        <a:t>AI</a:t>
                      </a:r>
                      <a:r>
                        <a:rPr lang="zh-CN" altLang="en-US" sz="1200" dirty="0">
                          <a:latin typeface="微软雅黑" panose="020B0503020204020204" charset="-122"/>
                          <a:ea typeface="微软雅黑" panose="020B0503020204020204" charset="-122"/>
                        </a:rPr>
                        <a:t>编程框架</a:t>
                      </a:r>
                    </a:p>
                  </a:txBody>
                  <a:tcPr marL="91459" marR="91459" marT="45694" marB="45694"/>
                </a:tc>
                <a:tc>
                  <a:txBody>
                    <a:bodyPr/>
                    <a:lstStyle/>
                    <a:p>
                      <a:r>
                        <a:rPr lang="zh-CN" altLang="en-US" sz="1200" dirty="0">
                          <a:latin typeface="微软雅黑" panose="020B0503020204020204" charset="-122"/>
                          <a:ea typeface="微软雅黑" panose="020B0503020204020204" charset="-122"/>
                        </a:rPr>
                        <a:t>科技公司</a:t>
                      </a:r>
                    </a:p>
                  </a:txBody>
                  <a:tcPr marL="91459" marR="91459" marT="45694" marB="45694"/>
                </a:tc>
                <a:tc>
                  <a:txBody>
                    <a:bodyPr/>
                    <a:lstStyle/>
                    <a:p>
                      <a:r>
                        <a:rPr lang="en-US" altLang="zh-CN" sz="1200" dirty="0">
                          <a:latin typeface="微软雅黑" panose="020B0503020204020204" charset="-122"/>
                          <a:ea typeface="微软雅黑" panose="020B0503020204020204" charset="-122"/>
                        </a:rPr>
                        <a:t>Star</a:t>
                      </a:r>
                      <a:r>
                        <a:rPr lang="zh-CN" altLang="en-US" sz="1200" dirty="0">
                          <a:latin typeface="微软雅黑" panose="020B0503020204020204" charset="-122"/>
                          <a:ea typeface="微软雅黑" panose="020B0503020204020204" charset="-122"/>
                        </a:rPr>
                        <a:t>数</a:t>
                      </a:r>
                    </a:p>
                  </a:txBody>
                  <a:tcPr marL="91459" marR="91459" marT="45694" marB="45694"/>
                </a:tc>
                <a:tc>
                  <a:txBody>
                    <a:bodyPr/>
                    <a:lstStyle/>
                    <a:p>
                      <a:r>
                        <a:rPr lang="zh-CN" altLang="en-US" sz="1200" dirty="0">
                          <a:latin typeface="微软雅黑" panose="020B0503020204020204" charset="-122"/>
                          <a:ea typeface="微软雅黑" panose="020B0503020204020204" charset="-122"/>
                        </a:rPr>
                        <a:t>论文算法实现占比（</a:t>
                      </a:r>
                      <a:r>
                        <a:rPr lang="en-US" altLang="zh-CN" sz="1200" dirty="0">
                          <a:latin typeface="微软雅黑" panose="020B0503020204020204" charset="-122"/>
                          <a:ea typeface="微软雅黑" panose="020B0503020204020204" charset="-122"/>
                        </a:rPr>
                        <a:t>2023.06</a:t>
                      </a:r>
                      <a:r>
                        <a:rPr lang="zh-CN" altLang="en-US" sz="1200" dirty="0">
                          <a:latin typeface="微软雅黑" panose="020B0503020204020204" charset="-122"/>
                          <a:ea typeface="微软雅黑" panose="020B0503020204020204" charset="-122"/>
                        </a:rPr>
                        <a:t>）</a:t>
                      </a:r>
                    </a:p>
                  </a:txBody>
                  <a:tcPr marL="91459" marR="91459" marT="45694" marB="45694"/>
                </a:tc>
                <a:extLst>
                  <a:ext uri="{0D108BD9-81ED-4DB2-BD59-A6C34878D82A}">
                    <a16:rowId xmlns:a16="http://schemas.microsoft.com/office/drawing/2014/main" val="10000"/>
                  </a:ext>
                </a:extLst>
              </a:tr>
              <a:tr h="274258">
                <a:tc>
                  <a:txBody>
                    <a:bodyPr/>
                    <a:lstStyle/>
                    <a:p>
                      <a:r>
                        <a:rPr lang="en-US" altLang="zh-CN" sz="1200" dirty="0">
                          <a:latin typeface="微软雅黑" panose="020B0503020204020204" charset="-122"/>
                          <a:ea typeface="微软雅黑" panose="020B0503020204020204" charset="-122"/>
                        </a:rPr>
                        <a:t>TensorFlow</a:t>
                      </a:r>
                      <a:endParaRPr lang="zh-CN" altLang="en-US" sz="1200" dirty="0">
                        <a:latin typeface="微软雅黑" panose="020B0503020204020204" charset="-122"/>
                        <a:ea typeface="微软雅黑" panose="020B0503020204020204" charset="-122"/>
                      </a:endParaRPr>
                    </a:p>
                  </a:txBody>
                  <a:tcPr marL="91459" marR="91459" marT="45694" marB="45694"/>
                </a:tc>
                <a:tc>
                  <a:txBody>
                    <a:bodyPr/>
                    <a:lstStyle/>
                    <a:p>
                      <a:r>
                        <a:rPr lang="zh-CN" altLang="en-US" sz="1200" dirty="0">
                          <a:latin typeface="微软雅黑" panose="020B0503020204020204" charset="-122"/>
                          <a:ea typeface="微软雅黑" panose="020B0503020204020204" charset="-122"/>
                        </a:rPr>
                        <a:t>谷歌</a:t>
                      </a:r>
                    </a:p>
                  </a:txBody>
                  <a:tcPr marL="91459" marR="91459" marT="45694" marB="45694"/>
                </a:tc>
                <a:tc>
                  <a:txBody>
                    <a:bodyPr/>
                    <a:lstStyle/>
                    <a:p>
                      <a:r>
                        <a:rPr lang="en-US" altLang="zh-CN" sz="1200" dirty="0">
                          <a:latin typeface="微软雅黑" panose="020B0503020204020204" charset="-122"/>
                          <a:ea typeface="微软雅黑" panose="020B0503020204020204" charset="-122"/>
                        </a:rPr>
                        <a:t>163K</a:t>
                      </a:r>
                      <a:endParaRPr lang="zh-CN" altLang="en-US" sz="1200" dirty="0">
                        <a:latin typeface="微软雅黑" panose="020B0503020204020204" charset="-122"/>
                        <a:ea typeface="微软雅黑" panose="020B0503020204020204" charset="-122"/>
                      </a:endParaRPr>
                    </a:p>
                  </a:txBody>
                  <a:tcPr marL="91459" marR="91459" marT="45694" marB="45694"/>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微软雅黑" panose="020B0503020204020204" charset="-122"/>
                          <a:ea typeface="微软雅黑" panose="020B0503020204020204" charset="-122"/>
                        </a:rPr>
                        <a:t>4%</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201 repos</a:t>
                      </a:r>
                      <a:r>
                        <a:rPr lang="zh-CN" altLang="en-US" sz="1200" dirty="0">
                          <a:latin typeface="微软雅黑" panose="020B0503020204020204" charset="-122"/>
                          <a:ea typeface="微软雅黑" panose="020B0503020204020204" charset="-122"/>
                        </a:rPr>
                        <a:t>）</a:t>
                      </a:r>
                    </a:p>
                  </a:txBody>
                  <a:tcPr marL="91459" marR="91459" marT="45694" marB="45694"/>
                </a:tc>
                <a:extLst>
                  <a:ext uri="{0D108BD9-81ED-4DB2-BD59-A6C34878D82A}">
                    <a16:rowId xmlns:a16="http://schemas.microsoft.com/office/drawing/2014/main" val="10001"/>
                  </a:ext>
                </a:extLst>
              </a:tr>
              <a:tr h="274258">
                <a:tc>
                  <a:txBody>
                    <a:bodyPr/>
                    <a:lstStyle/>
                    <a:p>
                      <a:r>
                        <a:rPr lang="en-US" altLang="zh-CN" sz="1200" dirty="0">
                          <a:latin typeface="微软雅黑" panose="020B0503020204020204" charset="-122"/>
                          <a:ea typeface="微软雅黑" panose="020B0503020204020204" charset="-122"/>
                        </a:rPr>
                        <a:t>PyTorch</a:t>
                      </a:r>
                      <a:endParaRPr lang="zh-CN" altLang="en-US" sz="1200" dirty="0">
                        <a:latin typeface="微软雅黑" panose="020B0503020204020204" charset="-122"/>
                        <a:ea typeface="微软雅黑" panose="020B0503020204020204" charset="-122"/>
                      </a:endParaRPr>
                    </a:p>
                  </a:txBody>
                  <a:tcPr marL="91459" marR="91459" marT="45694" marB="45694"/>
                </a:tc>
                <a:tc>
                  <a:txBody>
                    <a:bodyPr/>
                    <a:lstStyle/>
                    <a:p>
                      <a:r>
                        <a:rPr lang="en-US" altLang="zh-CN" sz="1200" dirty="0">
                          <a:latin typeface="微软雅黑" panose="020B0503020204020204" charset="-122"/>
                          <a:ea typeface="微软雅黑" panose="020B0503020204020204" charset="-122"/>
                        </a:rPr>
                        <a:t>Meta</a:t>
                      </a:r>
                      <a:endParaRPr lang="zh-CN" altLang="en-US" sz="1200" dirty="0">
                        <a:latin typeface="微软雅黑" panose="020B0503020204020204" charset="-122"/>
                        <a:ea typeface="微软雅黑" panose="020B0503020204020204" charset="-122"/>
                      </a:endParaRPr>
                    </a:p>
                  </a:txBody>
                  <a:tcPr marL="91459" marR="91459" marT="45694" marB="45694"/>
                </a:tc>
                <a:tc>
                  <a:txBody>
                    <a:bodyPr/>
                    <a:lstStyle/>
                    <a:p>
                      <a:r>
                        <a:rPr lang="en-US" altLang="zh-CN" sz="1200" dirty="0">
                          <a:latin typeface="微软雅黑" panose="020B0503020204020204" charset="-122"/>
                          <a:ea typeface="微软雅黑" panose="020B0503020204020204" charset="-122"/>
                        </a:rPr>
                        <a:t>53.9K</a:t>
                      </a:r>
                      <a:endParaRPr lang="zh-CN" altLang="en-US" sz="1200" dirty="0">
                        <a:latin typeface="微软雅黑" panose="020B0503020204020204" charset="-122"/>
                        <a:ea typeface="微软雅黑" panose="020B0503020204020204" charset="-122"/>
                      </a:endParaRPr>
                    </a:p>
                  </a:txBody>
                  <a:tcPr marL="91459" marR="91459" marT="45694" marB="45694"/>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微软雅黑" panose="020B0503020204020204" charset="-122"/>
                          <a:ea typeface="微软雅黑" panose="020B0503020204020204" charset="-122"/>
                        </a:rPr>
                        <a:t>58%</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3403 repos</a:t>
                      </a:r>
                      <a:r>
                        <a:rPr lang="zh-CN" altLang="en-US" sz="1200" dirty="0">
                          <a:latin typeface="微软雅黑" panose="020B0503020204020204" charset="-122"/>
                          <a:ea typeface="微软雅黑" panose="020B0503020204020204" charset="-122"/>
                        </a:rPr>
                        <a:t>）</a:t>
                      </a:r>
                    </a:p>
                  </a:txBody>
                  <a:tcPr marL="91459" marR="91459" marT="45694" marB="45694"/>
                </a:tc>
                <a:extLst>
                  <a:ext uri="{0D108BD9-81ED-4DB2-BD59-A6C34878D82A}">
                    <a16:rowId xmlns:a16="http://schemas.microsoft.com/office/drawing/2014/main" val="10002"/>
                  </a:ext>
                </a:extLst>
              </a:tr>
              <a:tr h="274258">
                <a:tc>
                  <a:txBody>
                    <a:bodyPr/>
                    <a:lstStyle/>
                    <a:p>
                      <a:r>
                        <a:rPr lang="en-US" altLang="zh-CN" sz="1200" dirty="0">
                          <a:latin typeface="微软雅黑" panose="020B0503020204020204" charset="-122"/>
                          <a:ea typeface="微软雅黑" panose="020B0503020204020204" charset="-122"/>
                        </a:rPr>
                        <a:t>PaddlePaddle</a:t>
                      </a:r>
                      <a:endParaRPr lang="zh-CN" altLang="en-US" sz="1200" dirty="0">
                        <a:latin typeface="微软雅黑" panose="020B0503020204020204" charset="-122"/>
                        <a:ea typeface="微软雅黑" panose="020B0503020204020204" charset="-122"/>
                      </a:endParaRPr>
                    </a:p>
                  </a:txBody>
                  <a:tcPr marL="91459" marR="91459" marT="45694" marB="45694"/>
                </a:tc>
                <a:tc>
                  <a:txBody>
                    <a:bodyPr/>
                    <a:lstStyle/>
                    <a:p>
                      <a:r>
                        <a:rPr lang="zh-CN" altLang="en-US" sz="1200" dirty="0">
                          <a:latin typeface="微软雅黑" panose="020B0503020204020204" charset="-122"/>
                          <a:ea typeface="微软雅黑" panose="020B0503020204020204" charset="-122"/>
                        </a:rPr>
                        <a:t>百度</a:t>
                      </a:r>
                    </a:p>
                  </a:txBody>
                  <a:tcPr marL="91459" marR="91459" marT="45694" marB="45694"/>
                </a:tc>
                <a:tc>
                  <a:txBody>
                    <a:bodyPr/>
                    <a:lstStyle/>
                    <a:p>
                      <a:r>
                        <a:rPr lang="en-US" altLang="zh-CN" sz="1200" dirty="0">
                          <a:latin typeface="微软雅黑" panose="020B0503020204020204" charset="-122"/>
                          <a:ea typeface="微软雅黑" panose="020B0503020204020204" charset="-122"/>
                        </a:rPr>
                        <a:t>17.6K</a:t>
                      </a:r>
                      <a:endParaRPr lang="zh-CN" altLang="en-US" sz="1200" dirty="0">
                        <a:latin typeface="微软雅黑" panose="020B0503020204020204" charset="-122"/>
                        <a:ea typeface="微软雅黑" panose="020B0503020204020204" charset="-122"/>
                      </a:endParaRPr>
                    </a:p>
                  </a:txBody>
                  <a:tcPr marL="91459" marR="91459" marT="45694" marB="45694"/>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微软雅黑" panose="020B0503020204020204" charset="-122"/>
                          <a:ea typeface="微软雅黑" panose="020B0503020204020204" charset="-122"/>
                        </a:rPr>
                        <a:t>0%</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5 repos</a:t>
                      </a:r>
                      <a:r>
                        <a:rPr lang="zh-CN" altLang="en-US" sz="1200" dirty="0">
                          <a:latin typeface="微软雅黑" panose="020B0503020204020204" charset="-122"/>
                          <a:ea typeface="微软雅黑" panose="020B0503020204020204" charset="-122"/>
                        </a:rPr>
                        <a:t>）</a:t>
                      </a:r>
                    </a:p>
                  </a:txBody>
                  <a:tcPr marL="91459" marR="91459" marT="45694" marB="45694"/>
                </a:tc>
                <a:extLst>
                  <a:ext uri="{0D108BD9-81ED-4DB2-BD59-A6C34878D82A}">
                    <a16:rowId xmlns:a16="http://schemas.microsoft.com/office/drawing/2014/main" val="10003"/>
                  </a:ext>
                </a:extLst>
              </a:tr>
              <a:tr h="274258">
                <a:tc>
                  <a:txBody>
                    <a:bodyPr/>
                    <a:lstStyle/>
                    <a:p>
                      <a:r>
                        <a:rPr lang="en-US" altLang="zh-CN" sz="1200" dirty="0">
                          <a:latin typeface="微软雅黑" panose="020B0503020204020204" charset="-122"/>
                          <a:ea typeface="微软雅黑" panose="020B0503020204020204" charset="-122"/>
                        </a:rPr>
                        <a:t>MindSpore</a:t>
                      </a:r>
                      <a:endParaRPr lang="zh-CN" altLang="en-US" sz="1200" dirty="0">
                        <a:latin typeface="微软雅黑" panose="020B0503020204020204" charset="-122"/>
                        <a:ea typeface="微软雅黑" panose="020B0503020204020204" charset="-122"/>
                      </a:endParaRPr>
                    </a:p>
                  </a:txBody>
                  <a:tcPr marL="91459" marR="91459" marT="45694" marB="45694"/>
                </a:tc>
                <a:tc>
                  <a:txBody>
                    <a:bodyPr/>
                    <a:lstStyle/>
                    <a:p>
                      <a:r>
                        <a:rPr lang="zh-CN" altLang="en-US" sz="1200" dirty="0">
                          <a:latin typeface="微软雅黑" panose="020B0503020204020204" charset="-122"/>
                          <a:ea typeface="微软雅黑" panose="020B0503020204020204" charset="-122"/>
                        </a:rPr>
                        <a:t>华为</a:t>
                      </a:r>
                    </a:p>
                  </a:txBody>
                  <a:tcPr marL="91459" marR="91459" marT="45694" marB="45694"/>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微软雅黑" panose="020B0503020204020204" charset="-122"/>
                          <a:ea typeface="微软雅黑" panose="020B0503020204020204" charset="-122"/>
                        </a:rPr>
                        <a:t>15.9K</a:t>
                      </a:r>
                      <a:endParaRPr lang="zh-CN" altLang="en-US" sz="1200" dirty="0">
                        <a:latin typeface="微软雅黑" panose="020B0503020204020204" charset="-122"/>
                        <a:ea typeface="微软雅黑" panose="020B0503020204020204" charset="-122"/>
                      </a:endParaRPr>
                    </a:p>
                  </a:txBody>
                  <a:tcPr marL="91459" marR="91459" marT="45694" marB="45694"/>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微软雅黑" panose="020B0503020204020204" charset="-122"/>
                          <a:ea typeface="微软雅黑" panose="020B0503020204020204" charset="-122"/>
                        </a:rPr>
                        <a:t>7%</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398 repos</a:t>
                      </a:r>
                      <a:r>
                        <a:rPr lang="zh-CN" altLang="en-US" sz="1200" dirty="0">
                          <a:latin typeface="微软雅黑" panose="020B0503020204020204" charset="-122"/>
                          <a:ea typeface="微软雅黑" panose="020B0503020204020204" charset="-122"/>
                        </a:rPr>
                        <a:t>）</a:t>
                      </a:r>
                    </a:p>
                  </a:txBody>
                  <a:tcPr marL="91459" marR="91459" marT="45694" marB="45694"/>
                </a:tc>
                <a:extLst>
                  <a:ext uri="{0D108BD9-81ED-4DB2-BD59-A6C34878D82A}">
                    <a16:rowId xmlns:a16="http://schemas.microsoft.com/office/drawing/2014/main" val="10004"/>
                  </a:ext>
                </a:extLst>
              </a:tr>
            </a:tbl>
          </a:graphicData>
        </a:graphic>
      </p:graphicFrame>
      <p:sp>
        <p:nvSpPr>
          <p:cNvPr id="40997" name="矩形 5"/>
          <p:cNvSpPr>
            <a:spLocks noChangeArrowheads="1"/>
          </p:cNvSpPr>
          <p:nvPr/>
        </p:nvSpPr>
        <p:spPr bwMode="auto">
          <a:xfrm>
            <a:off x="3222625" y="6519863"/>
            <a:ext cx="2908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400" b="0" dirty="0"/>
              <a:t>https://paperswithcode.com/trends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title"/>
          </p:nvPr>
        </p:nvSpPr>
        <p:spPr>
          <a:xfrm>
            <a:off x="457200" y="98425"/>
            <a:ext cx="8229600" cy="561975"/>
          </a:xfrm>
          <a:noFill/>
        </p:spPr>
        <p:txBody>
          <a:bodyPr>
            <a:normAutofit fontScale="90000"/>
          </a:bodyPr>
          <a:lstStyle/>
          <a:p>
            <a:r>
              <a:rPr lang="en-US" altLang="zh-CN" sz="3600"/>
              <a:t>AI</a:t>
            </a:r>
            <a:r>
              <a:rPr lang="zh-CN" altLang="en-US" sz="3600"/>
              <a:t>处理器对比</a:t>
            </a:r>
          </a:p>
        </p:txBody>
      </p:sp>
      <p:sp>
        <p:nvSpPr>
          <p:cNvPr id="17" name="矩形 16"/>
          <p:cNvSpPr/>
          <p:nvPr/>
        </p:nvSpPr>
        <p:spPr>
          <a:xfrm>
            <a:off x="566738" y="781050"/>
            <a:ext cx="8370887" cy="1970088"/>
          </a:xfrm>
          <a:prstGeom prst="rect">
            <a:avLst/>
          </a:prstGeom>
        </p:spPr>
        <p:txBody>
          <a:bodyPr lIns="0" rIns="0">
            <a:spAutoFit/>
          </a:bodyPr>
          <a:lstStyle/>
          <a:p>
            <a:pPr marL="342900" indent="-342900">
              <a:spcBef>
                <a:spcPts val="600"/>
              </a:spcBef>
              <a:buFont typeface="Arial" panose="020B0604020202020204" pitchFamily="34" charset="0"/>
              <a:buChar char="•"/>
              <a:defRPr/>
            </a:pPr>
            <a:r>
              <a:rPr lang="zh-CN" altLang="en-US" sz="1600" b="1" kern="0" dirty="0">
                <a:latin typeface="微软雅黑" panose="020B0503020204020204" charset="-122"/>
                <a:ea typeface="微软雅黑" panose="020B0503020204020204" charset="-122"/>
              </a:rPr>
              <a:t>由于</a:t>
            </a:r>
            <a:r>
              <a:rPr lang="en-US" altLang="zh-CN" sz="1600" b="1" kern="0" dirty="0">
                <a:latin typeface="微软雅黑" panose="020B0503020204020204" charset="-122"/>
                <a:ea typeface="微软雅黑" panose="020B0503020204020204" charset="-122"/>
              </a:rPr>
              <a:t>Google</a:t>
            </a:r>
            <a:r>
              <a:rPr lang="zh-CN" altLang="en-US" sz="1600" b="1" kern="0" dirty="0">
                <a:latin typeface="微软雅黑" panose="020B0503020204020204" charset="-122"/>
                <a:ea typeface="微软雅黑" panose="020B0503020204020204" charset="-122"/>
              </a:rPr>
              <a:t>只提供</a:t>
            </a:r>
            <a:r>
              <a:rPr lang="en-US" altLang="zh-CN" sz="1600" b="1" kern="0" dirty="0">
                <a:latin typeface="微软雅黑" panose="020B0503020204020204" charset="-122"/>
                <a:ea typeface="微软雅黑" panose="020B0503020204020204" charset="-122"/>
              </a:rPr>
              <a:t>Cloud TPU(Tensor Prepressing Units)</a:t>
            </a:r>
            <a:r>
              <a:rPr lang="zh-CN" altLang="en-US" sz="1600" b="1" kern="0" dirty="0">
                <a:latin typeface="微软雅黑" panose="020B0503020204020204" charset="-122"/>
                <a:ea typeface="微软雅黑" panose="020B0503020204020204" charset="-122"/>
              </a:rPr>
              <a:t>云服务，不单独销售计算芯片，因此国内的</a:t>
            </a:r>
            <a:r>
              <a:rPr lang="en-US" altLang="zh-CN" sz="1600" b="1" kern="0" dirty="0">
                <a:latin typeface="微软雅黑" panose="020B0503020204020204" charset="-122"/>
                <a:ea typeface="微软雅黑" panose="020B0503020204020204" charset="-122"/>
              </a:rPr>
              <a:t>AI</a:t>
            </a:r>
            <a:r>
              <a:rPr lang="zh-CN" altLang="en-US" sz="1600" b="1" kern="0" dirty="0">
                <a:latin typeface="微软雅黑" panose="020B0503020204020204" charset="-122"/>
                <a:ea typeface="微软雅黑" panose="020B0503020204020204" charset="-122"/>
              </a:rPr>
              <a:t>处理器市场基本被英伟达公司垄断，不仅价格昂贵，而且经常出现供不应求的局面</a:t>
            </a:r>
            <a:endParaRPr lang="en-US" altLang="zh-CN" sz="1600"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sz="1600" b="1" kern="0" dirty="0">
                <a:solidFill>
                  <a:srgbClr val="FF0000"/>
                </a:solidFill>
                <a:latin typeface="微软雅黑" panose="020B0503020204020204" charset="-122"/>
                <a:ea typeface="微软雅黑" panose="020B0503020204020204" charset="-122"/>
              </a:rPr>
              <a:t>英伟达</a:t>
            </a:r>
            <a:r>
              <a:rPr lang="en-US" altLang="zh-CN" sz="1600" b="1" kern="0" dirty="0">
                <a:solidFill>
                  <a:srgbClr val="FF0000"/>
                </a:solidFill>
                <a:latin typeface="微软雅黑" panose="020B0503020204020204" charset="-122"/>
                <a:ea typeface="微软雅黑" panose="020B0503020204020204" charset="-122"/>
              </a:rPr>
              <a:t>GPU</a:t>
            </a:r>
            <a:r>
              <a:rPr lang="zh-CN" altLang="en-US" sz="1600" b="1" kern="0" dirty="0">
                <a:solidFill>
                  <a:srgbClr val="FF0000"/>
                </a:solidFill>
                <a:latin typeface="微软雅黑" panose="020B0503020204020204" charset="-122"/>
                <a:ea typeface="微软雅黑" panose="020B0503020204020204" charset="-122"/>
              </a:rPr>
              <a:t>系列计算卡不仅计算性能优异，而且较为成熟稳定。另外，生态（如</a:t>
            </a:r>
            <a:r>
              <a:rPr lang="en-US" altLang="zh-CN" sz="1600" b="1" kern="0" dirty="0">
                <a:solidFill>
                  <a:srgbClr val="FF0000"/>
                </a:solidFill>
                <a:latin typeface="微软雅黑" panose="020B0503020204020204" charset="-122"/>
                <a:ea typeface="微软雅黑" panose="020B0503020204020204" charset="-122"/>
              </a:rPr>
              <a:t>CUDA</a:t>
            </a:r>
            <a:r>
              <a:rPr lang="zh-CN" altLang="en-US" sz="1600" b="1" kern="0" dirty="0">
                <a:solidFill>
                  <a:srgbClr val="FF0000"/>
                </a:solidFill>
                <a:latin typeface="微软雅黑" panose="020B0503020204020204" charset="-122"/>
                <a:ea typeface="微软雅黑" panose="020B0503020204020204" charset="-122"/>
              </a:rPr>
              <a:t>、</a:t>
            </a:r>
            <a:r>
              <a:rPr lang="en-US" altLang="zh-CN" sz="1600" b="1" kern="0" dirty="0">
                <a:solidFill>
                  <a:srgbClr val="FF0000"/>
                </a:solidFill>
                <a:latin typeface="微软雅黑" panose="020B0503020204020204" charset="-122"/>
                <a:ea typeface="微软雅黑" panose="020B0503020204020204" charset="-122"/>
              </a:rPr>
              <a:t>CuDNN</a:t>
            </a:r>
            <a:r>
              <a:rPr lang="zh-CN" altLang="en-US" sz="1600" b="1" kern="0" dirty="0">
                <a:solidFill>
                  <a:srgbClr val="FF0000"/>
                </a:solidFill>
                <a:latin typeface="微软雅黑" panose="020B0503020204020204" charset="-122"/>
                <a:ea typeface="微软雅黑" panose="020B0503020204020204" charset="-122"/>
              </a:rPr>
              <a:t>、</a:t>
            </a:r>
            <a:r>
              <a:rPr lang="en-US" altLang="zh-CN" sz="1600" b="1" kern="0" dirty="0">
                <a:solidFill>
                  <a:srgbClr val="FF0000"/>
                </a:solidFill>
                <a:latin typeface="微软雅黑" panose="020B0503020204020204" charset="-122"/>
                <a:ea typeface="微软雅黑" panose="020B0503020204020204" charset="-122"/>
              </a:rPr>
              <a:t>AI</a:t>
            </a:r>
            <a:r>
              <a:rPr lang="zh-CN" altLang="en-US" sz="1600" b="1" kern="0" dirty="0">
                <a:solidFill>
                  <a:srgbClr val="FF0000"/>
                </a:solidFill>
                <a:latin typeface="微软雅黑" panose="020B0503020204020204" charset="-122"/>
                <a:ea typeface="微软雅黑" panose="020B0503020204020204" charset="-122"/>
              </a:rPr>
              <a:t>算法支持、</a:t>
            </a:r>
            <a:r>
              <a:rPr lang="en-US" altLang="zh-CN" sz="1600" b="1" kern="0" dirty="0">
                <a:solidFill>
                  <a:srgbClr val="FF0000"/>
                </a:solidFill>
                <a:latin typeface="微软雅黑" panose="020B0503020204020204" charset="-122"/>
                <a:ea typeface="微软雅黑" panose="020B0503020204020204" charset="-122"/>
              </a:rPr>
              <a:t>AI</a:t>
            </a:r>
            <a:r>
              <a:rPr lang="zh-CN" altLang="en-US" sz="1600" b="1" kern="0" dirty="0">
                <a:solidFill>
                  <a:srgbClr val="FF0000"/>
                </a:solidFill>
                <a:latin typeface="微软雅黑" panose="020B0503020204020204" charset="-122"/>
                <a:ea typeface="微软雅黑" panose="020B0503020204020204" charset="-122"/>
              </a:rPr>
              <a:t>编程框架适配等方面）也更为完善</a:t>
            </a:r>
            <a:endParaRPr lang="en-US" altLang="zh-CN" sz="1600" b="1" kern="0" dirty="0">
              <a:latin typeface="微软雅黑" panose="020B0503020204020204" charset="-122"/>
              <a:ea typeface="微软雅黑" panose="020B0503020204020204" charset="-122"/>
            </a:endParaRPr>
          </a:p>
          <a:p>
            <a:pPr marL="342900" indent="-342900">
              <a:spcBef>
                <a:spcPts val="600"/>
              </a:spcBef>
              <a:buFont typeface="Arial" panose="020B0604020202020204" pitchFamily="34" charset="0"/>
              <a:buChar char="•"/>
              <a:defRPr/>
            </a:pPr>
            <a:r>
              <a:rPr lang="zh-CN" altLang="en-US" sz="1600" b="1" kern="0" dirty="0">
                <a:solidFill>
                  <a:srgbClr val="FF0000"/>
                </a:solidFill>
                <a:latin typeface="微软雅黑" panose="020B0503020204020204" charset="-122"/>
                <a:ea typeface="微软雅黑" panose="020B0503020204020204" charset="-122"/>
              </a:rPr>
              <a:t>近年来，国内也愈发重视</a:t>
            </a:r>
            <a:r>
              <a:rPr lang="en-US" altLang="zh-CN" sz="1600" b="1" kern="0" dirty="0">
                <a:solidFill>
                  <a:srgbClr val="FF0000"/>
                </a:solidFill>
                <a:latin typeface="微软雅黑" panose="020B0503020204020204" charset="-122"/>
                <a:ea typeface="微软雅黑" panose="020B0503020204020204" charset="-122"/>
              </a:rPr>
              <a:t>AI</a:t>
            </a:r>
            <a:r>
              <a:rPr lang="zh-CN" altLang="en-US" sz="1600" b="1" kern="0" dirty="0">
                <a:solidFill>
                  <a:srgbClr val="FF0000"/>
                </a:solidFill>
                <a:latin typeface="微软雅黑" panose="020B0503020204020204" charset="-122"/>
                <a:ea typeface="微软雅黑" panose="020B0503020204020204" charset="-122"/>
              </a:rPr>
              <a:t>处理器的研发，但是起步较晚，高端人才较少，研发能力较弱，国产</a:t>
            </a:r>
            <a:r>
              <a:rPr lang="en-US" altLang="zh-CN" sz="1600" b="1" kern="0" dirty="0">
                <a:solidFill>
                  <a:srgbClr val="FF0000"/>
                </a:solidFill>
                <a:latin typeface="微软雅黑" panose="020B0503020204020204" charset="-122"/>
                <a:ea typeface="微软雅黑" panose="020B0503020204020204" charset="-122"/>
              </a:rPr>
              <a:t>AI</a:t>
            </a:r>
            <a:r>
              <a:rPr lang="zh-CN" altLang="en-US" sz="1600" b="1" kern="0" dirty="0">
                <a:solidFill>
                  <a:srgbClr val="FF0000"/>
                </a:solidFill>
                <a:latin typeface="微软雅黑" panose="020B0503020204020204" charset="-122"/>
                <a:ea typeface="微软雅黑" panose="020B0503020204020204" charset="-122"/>
              </a:rPr>
              <a:t>处理器在性能、成熟度以及生态方面仍处于落后局面</a:t>
            </a:r>
            <a:endParaRPr lang="en-US" altLang="zh-CN" sz="1600" b="1" kern="0" dirty="0">
              <a:solidFill>
                <a:srgbClr val="FF0000"/>
              </a:solidFill>
              <a:latin typeface="微软雅黑" panose="020B0503020204020204" charset="-122"/>
              <a:ea typeface="微软雅黑" panose="020B0503020204020204"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1549915957"/>
              </p:ext>
            </p:extLst>
          </p:nvPr>
        </p:nvGraphicFramePr>
        <p:xfrm>
          <a:off x="820738" y="2798763"/>
          <a:ext cx="7850187" cy="2942712"/>
        </p:xfrm>
        <a:graphic>
          <a:graphicData uri="http://schemas.openxmlformats.org/drawingml/2006/table">
            <a:tbl>
              <a:tblPr firstRow="1" bandRow="1">
                <a:tableStyleId>{93296810-A885-4BE3-A3E7-6D5BEEA58F35}</a:tableStyleId>
              </a:tblPr>
              <a:tblGrid>
                <a:gridCol w="2267832">
                  <a:extLst>
                    <a:ext uri="{9D8B030D-6E8A-4147-A177-3AD203B41FA5}">
                      <a16:colId xmlns:a16="http://schemas.microsoft.com/office/drawing/2014/main" val="20000"/>
                    </a:ext>
                  </a:extLst>
                </a:gridCol>
                <a:gridCol w="1686336">
                  <a:extLst>
                    <a:ext uri="{9D8B030D-6E8A-4147-A177-3AD203B41FA5}">
                      <a16:colId xmlns:a16="http://schemas.microsoft.com/office/drawing/2014/main" val="20001"/>
                    </a:ext>
                  </a:extLst>
                </a:gridCol>
                <a:gridCol w="1174621">
                  <a:extLst>
                    <a:ext uri="{9D8B030D-6E8A-4147-A177-3AD203B41FA5}">
                      <a16:colId xmlns:a16="http://schemas.microsoft.com/office/drawing/2014/main" val="20002"/>
                    </a:ext>
                  </a:extLst>
                </a:gridCol>
                <a:gridCol w="2721398">
                  <a:extLst>
                    <a:ext uri="{9D8B030D-6E8A-4147-A177-3AD203B41FA5}">
                      <a16:colId xmlns:a16="http://schemas.microsoft.com/office/drawing/2014/main" val="20003"/>
                    </a:ext>
                  </a:extLst>
                </a:gridCol>
              </a:tblGrid>
              <a:tr h="709732">
                <a:tc>
                  <a:txBody>
                    <a:bodyPr/>
                    <a:lstStyle/>
                    <a:p>
                      <a:r>
                        <a:rPr lang="en-US" altLang="zh-CN" sz="1200" dirty="0">
                          <a:latin typeface="微软雅黑" panose="020B0503020204020204" charset="-122"/>
                          <a:ea typeface="微软雅黑" panose="020B0503020204020204" charset="-122"/>
                        </a:rPr>
                        <a:t>AI</a:t>
                      </a:r>
                      <a:r>
                        <a:rPr lang="zh-CN" altLang="en-US" sz="1200" dirty="0">
                          <a:latin typeface="微软雅黑" panose="020B0503020204020204" charset="-122"/>
                          <a:ea typeface="微软雅黑" panose="020B0503020204020204" charset="-122"/>
                        </a:rPr>
                        <a:t>处理器</a:t>
                      </a:r>
                    </a:p>
                  </a:txBody>
                  <a:tcPr marT="45727" marB="45727"/>
                </a:tc>
                <a:tc>
                  <a:txBody>
                    <a:bodyPr/>
                    <a:lstStyle/>
                    <a:p>
                      <a:r>
                        <a:rPr lang="zh-CN" altLang="en-US" sz="1200" dirty="0">
                          <a:latin typeface="微软雅黑" panose="020B0503020204020204" charset="-122"/>
                          <a:ea typeface="微软雅黑" panose="020B0503020204020204" charset="-122"/>
                        </a:rPr>
                        <a:t>科技公司</a:t>
                      </a:r>
                    </a:p>
                  </a:txBody>
                  <a:tcPr marT="45727" marB="45727"/>
                </a:tc>
                <a:tc>
                  <a:txBody>
                    <a:bodyPr/>
                    <a:lstStyle/>
                    <a:p>
                      <a:r>
                        <a:rPr lang="zh-CN" altLang="en-US" sz="1200" dirty="0">
                          <a:latin typeface="微软雅黑" panose="020B0503020204020204" charset="-122"/>
                          <a:ea typeface="微软雅黑" panose="020B0503020204020204" charset="-122"/>
                        </a:rPr>
                        <a:t>发布日期</a:t>
                      </a:r>
                    </a:p>
                  </a:txBody>
                  <a:tcPr marT="45727" marB="45727"/>
                </a:tc>
                <a:tc>
                  <a:txBody>
                    <a:bodyPr/>
                    <a:lstStyle/>
                    <a:p>
                      <a:r>
                        <a:rPr lang="zh-CN" altLang="en-US" sz="1200" dirty="0">
                          <a:latin typeface="微软雅黑" panose="020B0503020204020204" charset="-122"/>
                          <a:ea typeface="微软雅黑" panose="020B0503020204020204" charset="-122"/>
                        </a:rPr>
                        <a:t>计算性能（</a:t>
                      </a:r>
                      <a:r>
                        <a:rPr lang="en-US" altLang="zh-CN" sz="1200" dirty="0">
                          <a:latin typeface="微软雅黑" panose="020B0503020204020204" charset="-122"/>
                          <a:ea typeface="微软雅黑" panose="020B0503020204020204" charset="-122"/>
                        </a:rPr>
                        <a:t>FLOPs</a:t>
                      </a:r>
                      <a:r>
                        <a:rPr lang="zh-CN" altLang="en-US" sz="1200" dirty="0">
                          <a:latin typeface="微软雅黑" panose="020B0503020204020204" charset="-122"/>
                          <a:ea typeface="微软雅黑" panose="020B0503020204020204" charset="-122"/>
                        </a:rPr>
                        <a:t>）</a:t>
                      </a:r>
                    </a:p>
                  </a:txBody>
                  <a:tcPr marT="45727" marB="45727"/>
                </a:tc>
                <a:extLst>
                  <a:ext uri="{0D108BD9-81ED-4DB2-BD59-A6C34878D82A}">
                    <a16:rowId xmlns:a16="http://schemas.microsoft.com/office/drawing/2014/main" val="10000"/>
                  </a:ext>
                </a:extLst>
              </a:tr>
              <a:tr h="432388">
                <a:tc>
                  <a:txBody>
                    <a:bodyPr/>
                    <a:lstStyle/>
                    <a:p>
                      <a:r>
                        <a:rPr lang="en-US" altLang="zh-CN" sz="1200" dirty="0">
                          <a:latin typeface="微软雅黑" panose="020B0503020204020204" charset="-122"/>
                          <a:ea typeface="微软雅黑" panose="020B0503020204020204" charset="-122"/>
                        </a:rPr>
                        <a:t>A100 GPU</a:t>
                      </a:r>
                      <a:endParaRPr lang="zh-CN" altLang="en-US" sz="1200" dirty="0">
                        <a:latin typeface="微软雅黑" panose="020B0503020204020204" charset="-122"/>
                        <a:ea typeface="微软雅黑" panose="020B0503020204020204" charset="-122"/>
                      </a:endParaRPr>
                    </a:p>
                  </a:txBody>
                  <a:tcPr marT="45727" marB="45727"/>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英伟达</a:t>
                      </a:r>
                    </a:p>
                  </a:txBody>
                  <a:tcPr marT="45727" marB="45727"/>
                </a:tc>
                <a:tc>
                  <a:txBody>
                    <a:bodyPr/>
                    <a:lstStyle/>
                    <a:p>
                      <a:r>
                        <a:rPr lang="en-US" altLang="zh-CN" sz="1200" dirty="0">
                          <a:latin typeface="微软雅黑" panose="020B0503020204020204" charset="-122"/>
                          <a:ea typeface="微软雅黑" panose="020B0503020204020204" charset="-122"/>
                        </a:rPr>
                        <a:t>2020</a:t>
                      </a:r>
                      <a:r>
                        <a:rPr lang="zh-CN" altLang="en-US" sz="1200" dirty="0">
                          <a:latin typeface="微软雅黑" panose="020B0503020204020204" charset="-122"/>
                          <a:ea typeface="微软雅黑" panose="020B0503020204020204" charset="-122"/>
                        </a:rPr>
                        <a:t>年</a:t>
                      </a:r>
                    </a:p>
                  </a:txBody>
                  <a:tcPr marT="45727" marB="45727"/>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半精度（</a:t>
                      </a:r>
                      <a:r>
                        <a:rPr lang="en-US" altLang="zh-CN" sz="1200" dirty="0">
                          <a:latin typeface="微软雅黑" panose="020B0503020204020204" charset="-122"/>
                          <a:ea typeface="微软雅黑" panose="020B0503020204020204" charset="-122"/>
                        </a:rPr>
                        <a:t>F16</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312T</a:t>
                      </a: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整数精度（</a:t>
                      </a:r>
                      <a:r>
                        <a:rPr lang="en-US" altLang="zh-CN" sz="1200" dirty="0">
                          <a:latin typeface="微软雅黑" panose="020B0503020204020204" charset="-122"/>
                          <a:ea typeface="微软雅黑" panose="020B0503020204020204" charset="-122"/>
                        </a:rPr>
                        <a:t>INT8</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624T</a:t>
                      </a:r>
                      <a:endParaRPr lang="zh-CN" altLang="en-US" sz="1200" dirty="0">
                        <a:latin typeface="微软雅黑" panose="020B0503020204020204" charset="-122"/>
                        <a:ea typeface="微软雅黑" panose="020B0503020204020204" charset="-122"/>
                      </a:endParaRPr>
                    </a:p>
                  </a:txBody>
                  <a:tcPr marT="45727" marB="45727"/>
                </a:tc>
                <a:extLst>
                  <a:ext uri="{0D108BD9-81ED-4DB2-BD59-A6C34878D82A}">
                    <a16:rowId xmlns:a16="http://schemas.microsoft.com/office/drawing/2014/main" val="10001"/>
                  </a:ext>
                </a:extLst>
              </a:tr>
              <a:tr h="489750">
                <a:tc>
                  <a:txBody>
                    <a:bodyPr/>
                    <a:lstStyle/>
                    <a:p>
                      <a:r>
                        <a:rPr lang="en-US" altLang="zh-CN" sz="1200" dirty="0">
                          <a:latin typeface="微软雅黑" panose="020B0503020204020204" charset="-122"/>
                          <a:ea typeface="微软雅黑" panose="020B0503020204020204" charset="-122"/>
                        </a:rPr>
                        <a:t>H100 SXM GPU</a:t>
                      </a:r>
                      <a:endParaRPr lang="zh-CN" altLang="en-US" sz="1200" dirty="0">
                        <a:latin typeface="微软雅黑" panose="020B0503020204020204" charset="-122"/>
                        <a:ea typeface="微软雅黑" panose="020B0503020204020204" charset="-122"/>
                      </a:endParaRPr>
                    </a:p>
                  </a:txBody>
                  <a:tcPr marT="45727" marB="45727"/>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英伟达</a:t>
                      </a:r>
                    </a:p>
                  </a:txBody>
                  <a:tcPr marT="45727" marB="45727"/>
                </a:tc>
                <a:tc>
                  <a:txBody>
                    <a:bodyPr/>
                    <a:lstStyle/>
                    <a:p>
                      <a:r>
                        <a:rPr lang="en-US" altLang="zh-CN" sz="1200" dirty="0">
                          <a:latin typeface="微软雅黑" panose="020B0503020204020204" charset="-122"/>
                          <a:ea typeface="微软雅黑" panose="020B0503020204020204" charset="-122"/>
                        </a:rPr>
                        <a:t>2022</a:t>
                      </a:r>
                      <a:r>
                        <a:rPr lang="zh-CN" altLang="en-US" sz="1200" dirty="0">
                          <a:latin typeface="微软雅黑" panose="020B0503020204020204" charset="-122"/>
                          <a:ea typeface="微软雅黑" panose="020B0503020204020204" charset="-122"/>
                        </a:rPr>
                        <a:t>年</a:t>
                      </a:r>
                    </a:p>
                  </a:txBody>
                  <a:tcPr marT="45727" marB="45727"/>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半精度（</a:t>
                      </a:r>
                      <a:r>
                        <a:rPr lang="en-US" altLang="zh-CN" sz="1200" dirty="0">
                          <a:latin typeface="微软雅黑" panose="020B0503020204020204" charset="-122"/>
                          <a:ea typeface="微软雅黑" panose="020B0503020204020204" charset="-122"/>
                        </a:rPr>
                        <a:t>F16</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1,979T</a:t>
                      </a: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整数精度（</a:t>
                      </a:r>
                      <a:r>
                        <a:rPr lang="en-US" altLang="zh-CN" sz="1200" dirty="0">
                          <a:latin typeface="微软雅黑" panose="020B0503020204020204" charset="-122"/>
                          <a:ea typeface="微软雅黑" panose="020B0503020204020204" charset="-122"/>
                        </a:rPr>
                        <a:t>INT8</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3,958T</a:t>
                      </a:r>
                      <a:endParaRPr lang="zh-CN" altLang="en-US" sz="1200" dirty="0">
                        <a:latin typeface="微软雅黑" panose="020B0503020204020204" charset="-122"/>
                        <a:ea typeface="微软雅黑" panose="020B0503020204020204" charset="-122"/>
                      </a:endParaRPr>
                    </a:p>
                  </a:txBody>
                  <a:tcPr marT="45727" marB="45727"/>
                </a:tc>
                <a:extLst>
                  <a:ext uri="{0D108BD9-81ED-4DB2-BD59-A6C34878D82A}">
                    <a16:rowId xmlns:a16="http://schemas.microsoft.com/office/drawing/2014/main" val="10002"/>
                  </a:ext>
                </a:extLst>
              </a:tr>
              <a:tr h="432492">
                <a:tc>
                  <a:txBody>
                    <a:bodyPr/>
                    <a:lstStyle/>
                    <a:p>
                      <a:r>
                        <a:rPr lang="zh-CN" altLang="en-US" sz="1200" dirty="0">
                          <a:latin typeface="微软雅黑" panose="020B0503020204020204" charset="-122"/>
                          <a:ea typeface="微软雅黑" panose="020B0503020204020204" charset="-122"/>
                        </a:rPr>
                        <a:t>昇腾</a:t>
                      </a:r>
                      <a:r>
                        <a:rPr lang="en-US" altLang="zh-CN" sz="1200" dirty="0">
                          <a:latin typeface="微软雅黑" panose="020B0503020204020204" charset="-122"/>
                          <a:ea typeface="微软雅黑" panose="020B0503020204020204" charset="-122"/>
                        </a:rPr>
                        <a:t>910</a:t>
                      </a:r>
                      <a:r>
                        <a:rPr lang="zh-CN" altLang="en-US" sz="1200" dirty="0">
                          <a:latin typeface="微软雅黑" panose="020B0503020204020204" charset="-122"/>
                          <a:ea typeface="微软雅黑" panose="020B0503020204020204" charset="-122"/>
                        </a:rPr>
                        <a:t>芯片</a:t>
                      </a:r>
                    </a:p>
                  </a:txBody>
                  <a:tcPr marT="45727" marB="45727"/>
                </a:tc>
                <a:tc>
                  <a:txBody>
                    <a:bodyPr/>
                    <a:lstStyle/>
                    <a:p>
                      <a:r>
                        <a:rPr lang="zh-CN" altLang="en-US" sz="1200" dirty="0">
                          <a:latin typeface="微软雅黑" panose="020B0503020204020204" charset="-122"/>
                          <a:ea typeface="微软雅黑" panose="020B0503020204020204" charset="-122"/>
                        </a:rPr>
                        <a:t>华为</a:t>
                      </a:r>
                    </a:p>
                  </a:txBody>
                  <a:tcPr marT="45727" marB="45727"/>
                </a:tc>
                <a:tc>
                  <a:txBody>
                    <a:bodyPr/>
                    <a:lstStyle/>
                    <a:p>
                      <a:r>
                        <a:rPr lang="en-US" altLang="zh-CN" sz="1200" dirty="0">
                          <a:latin typeface="微软雅黑" panose="020B0503020204020204" charset="-122"/>
                          <a:ea typeface="微软雅黑" panose="020B0503020204020204" charset="-122"/>
                        </a:rPr>
                        <a:t>2019</a:t>
                      </a:r>
                      <a:r>
                        <a:rPr lang="zh-CN" altLang="en-US" sz="1200" dirty="0">
                          <a:latin typeface="微软雅黑" panose="020B0503020204020204" charset="-122"/>
                          <a:ea typeface="微软雅黑" panose="020B0503020204020204" charset="-122"/>
                        </a:rPr>
                        <a:t>年</a:t>
                      </a:r>
                    </a:p>
                  </a:txBody>
                  <a:tcPr marT="45727" marB="45727"/>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半精度（</a:t>
                      </a:r>
                      <a:r>
                        <a:rPr lang="en-US" altLang="zh-CN" sz="1200" dirty="0">
                          <a:latin typeface="微软雅黑" panose="020B0503020204020204" charset="-122"/>
                          <a:ea typeface="微软雅黑" panose="020B0503020204020204" charset="-122"/>
                        </a:rPr>
                        <a:t>F16</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256T</a:t>
                      </a: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整数精度（</a:t>
                      </a:r>
                      <a:r>
                        <a:rPr lang="en-US" altLang="zh-CN" sz="1200" dirty="0">
                          <a:latin typeface="微软雅黑" panose="020B0503020204020204" charset="-122"/>
                          <a:ea typeface="微软雅黑" panose="020B0503020204020204" charset="-122"/>
                        </a:rPr>
                        <a:t>INT8</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512T</a:t>
                      </a:r>
                      <a:endParaRPr lang="zh-CN" altLang="en-US" sz="1200" dirty="0">
                        <a:latin typeface="微软雅黑" panose="020B0503020204020204" charset="-122"/>
                        <a:ea typeface="微软雅黑" panose="020B0503020204020204" charset="-122"/>
                      </a:endParaRPr>
                    </a:p>
                  </a:txBody>
                  <a:tcPr marT="45727" marB="45727"/>
                </a:tc>
                <a:extLst>
                  <a:ext uri="{0D108BD9-81ED-4DB2-BD59-A6C34878D82A}">
                    <a16:rowId xmlns:a16="http://schemas.microsoft.com/office/drawing/2014/main" val="10003"/>
                  </a:ext>
                </a:extLst>
              </a:tr>
              <a:tr h="280078">
                <a:tc>
                  <a:txBody>
                    <a:bodyPr/>
                    <a:lstStyle/>
                    <a:p>
                      <a:r>
                        <a:rPr lang="zh-CN" altLang="en-US" sz="1200" dirty="0">
                          <a:latin typeface="微软雅黑" panose="020B0503020204020204" charset="-122"/>
                          <a:ea typeface="微软雅黑" panose="020B0503020204020204" charset="-122"/>
                        </a:rPr>
                        <a:t>含光</a:t>
                      </a:r>
                      <a:r>
                        <a:rPr lang="en-US" altLang="zh-CN" sz="1200" dirty="0">
                          <a:latin typeface="微软雅黑" panose="020B0503020204020204" charset="-122"/>
                          <a:ea typeface="微软雅黑" panose="020B0503020204020204" charset="-122"/>
                        </a:rPr>
                        <a:t>800</a:t>
                      </a:r>
                      <a:endParaRPr lang="zh-CN" altLang="en-US" sz="1200" dirty="0">
                        <a:latin typeface="微软雅黑" panose="020B0503020204020204" charset="-122"/>
                        <a:ea typeface="微软雅黑" panose="020B0503020204020204" charset="-122"/>
                      </a:endParaRPr>
                    </a:p>
                  </a:txBody>
                  <a:tcPr marT="45727" marB="45727"/>
                </a:tc>
                <a:tc>
                  <a:txBody>
                    <a:bodyPr/>
                    <a:lstStyle/>
                    <a:p>
                      <a:r>
                        <a:rPr lang="zh-CN" altLang="en-US" sz="1200" dirty="0">
                          <a:latin typeface="微软雅黑" panose="020B0503020204020204" charset="-122"/>
                          <a:ea typeface="微软雅黑" panose="020B0503020204020204" charset="-122"/>
                        </a:rPr>
                        <a:t>阿里巴巴</a:t>
                      </a:r>
                    </a:p>
                  </a:txBody>
                  <a:tcPr marT="45727" marB="4572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微软雅黑" panose="020B0503020204020204" charset="-122"/>
                          <a:ea typeface="微软雅黑" panose="020B0503020204020204" charset="-122"/>
                        </a:rPr>
                        <a:t>2019</a:t>
                      </a:r>
                      <a:r>
                        <a:rPr lang="zh-CN" altLang="en-US" sz="1200" dirty="0">
                          <a:latin typeface="微软雅黑" panose="020B0503020204020204" charset="-122"/>
                          <a:ea typeface="微软雅黑" panose="020B0503020204020204" charset="-122"/>
                        </a:rPr>
                        <a:t>年</a:t>
                      </a:r>
                    </a:p>
                  </a:txBody>
                  <a:tcPr marT="45727" marB="4572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latin typeface="微软雅黑" panose="020B0503020204020204" charset="-122"/>
                          <a:ea typeface="微软雅黑" panose="020B0503020204020204" charset="-122"/>
                        </a:rPr>
                        <a:t>整数精度（</a:t>
                      </a:r>
                      <a:r>
                        <a:rPr lang="en-US" altLang="zh-CN" sz="1200" dirty="0">
                          <a:latin typeface="微软雅黑" panose="020B0503020204020204" charset="-122"/>
                          <a:ea typeface="微软雅黑" panose="020B0503020204020204" charset="-122"/>
                        </a:rPr>
                        <a:t>INT8</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825T</a:t>
                      </a:r>
                      <a:endParaRPr lang="zh-CN" altLang="en-US" sz="1200" dirty="0">
                        <a:latin typeface="微软雅黑" panose="020B0503020204020204" charset="-122"/>
                        <a:ea typeface="微软雅黑" panose="020B0503020204020204" charset="-122"/>
                      </a:endParaRPr>
                    </a:p>
                  </a:txBody>
                  <a:tcPr marT="45727" marB="45727"/>
                </a:tc>
                <a:extLst>
                  <a:ext uri="{0D108BD9-81ED-4DB2-BD59-A6C34878D82A}">
                    <a16:rowId xmlns:a16="http://schemas.microsoft.com/office/drawing/2014/main" val="1930495151"/>
                  </a:ext>
                </a:extLst>
              </a:tr>
              <a:tr h="274362">
                <a:tc>
                  <a:txBody>
                    <a:bodyPr/>
                    <a:lstStyle/>
                    <a:p>
                      <a:r>
                        <a:rPr lang="zh-CN" altLang="en-US" sz="1200" dirty="0">
                          <a:latin typeface="微软雅黑" panose="020B0503020204020204" charset="-122"/>
                          <a:ea typeface="微软雅黑" panose="020B0503020204020204" charset="-122"/>
                        </a:rPr>
                        <a:t>思元</a:t>
                      </a:r>
                      <a:r>
                        <a:rPr lang="en-US" altLang="zh-CN" sz="1200" dirty="0">
                          <a:latin typeface="微软雅黑" panose="020B0503020204020204" charset="-122"/>
                          <a:ea typeface="微软雅黑" panose="020B0503020204020204" charset="-122"/>
                        </a:rPr>
                        <a:t>290</a:t>
                      </a:r>
                      <a:r>
                        <a:rPr lang="zh-CN" altLang="en-US" sz="1200" dirty="0">
                          <a:latin typeface="微软雅黑" panose="020B0503020204020204" charset="-122"/>
                          <a:ea typeface="微软雅黑" panose="020B0503020204020204" charset="-122"/>
                        </a:rPr>
                        <a:t>芯片</a:t>
                      </a:r>
                    </a:p>
                  </a:txBody>
                  <a:tcPr marT="45727" marB="45727"/>
                </a:tc>
                <a:tc>
                  <a:txBody>
                    <a:bodyPr/>
                    <a:lstStyle/>
                    <a:p>
                      <a:r>
                        <a:rPr lang="zh-CN" altLang="en-US" sz="1200" dirty="0">
                          <a:latin typeface="微软雅黑" panose="020B0503020204020204" charset="-122"/>
                          <a:ea typeface="微软雅黑" panose="020B0503020204020204" charset="-122"/>
                        </a:rPr>
                        <a:t>寒武纪</a:t>
                      </a:r>
                    </a:p>
                  </a:txBody>
                  <a:tcPr marT="45727" marB="45727"/>
                </a:tc>
                <a:tc>
                  <a:txBody>
                    <a:bodyPr/>
                    <a:lstStyle/>
                    <a:p>
                      <a:r>
                        <a:rPr lang="en-US" altLang="zh-CN" sz="1200" dirty="0">
                          <a:latin typeface="微软雅黑" panose="020B0503020204020204" charset="-122"/>
                          <a:ea typeface="微软雅黑" panose="020B0503020204020204" charset="-122"/>
                        </a:rPr>
                        <a:t>2021</a:t>
                      </a:r>
                      <a:r>
                        <a:rPr lang="zh-CN" altLang="en-US" sz="1200" dirty="0">
                          <a:latin typeface="微软雅黑" panose="020B0503020204020204" charset="-122"/>
                          <a:ea typeface="微软雅黑" panose="020B0503020204020204" charset="-122"/>
                        </a:rPr>
                        <a:t>年</a:t>
                      </a:r>
                    </a:p>
                  </a:txBody>
                  <a:tcPr marT="45727" marB="45727"/>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整数精度（</a:t>
                      </a:r>
                      <a:r>
                        <a:rPr lang="en-US" altLang="zh-CN" sz="1200" dirty="0">
                          <a:latin typeface="微软雅黑" panose="020B0503020204020204" charset="-122"/>
                          <a:ea typeface="微软雅黑" panose="020B0503020204020204" charset="-122"/>
                        </a:rPr>
                        <a:t>INT8</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512T</a:t>
                      </a:r>
                      <a:endParaRPr lang="zh-CN" altLang="en-US" sz="1200" dirty="0">
                        <a:latin typeface="微软雅黑" panose="020B0503020204020204" charset="-122"/>
                        <a:ea typeface="微软雅黑" panose="020B0503020204020204" charset="-122"/>
                      </a:endParaRPr>
                    </a:p>
                  </a:txBody>
                  <a:tcPr marT="45727" marB="45727"/>
                </a:tc>
                <a:extLst>
                  <a:ext uri="{0D108BD9-81ED-4DB2-BD59-A6C34878D82A}">
                    <a16:rowId xmlns:a16="http://schemas.microsoft.com/office/drawing/2014/main" val="10004"/>
                  </a:ext>
                </a:extLst>
              </a:tr>
              <a:tr h="274362">
                <a:tc>
                  <a:txBody>
                    <a:bodyPr/>
                    <a:lstStyle/>
                    <a:p>
                      <a:r>
                        <a:rPr lang="zh-CN" altLang="en-US" sz="1200" dirty="0">
                          <a:latin typeface="微软雅黑" panose="020B0503020204020204" charset="-122"/>
                          <a:ea typeface="微软雅黑" panose="020B0503020204020204" charset="-122"/>
                        </a:rPr>
                        <a:t>昆仑</a:t>
                      </a:r>
                      <a:r>
                        <a:rPr lang="en-US" altLang="zh-CN" sz="1200" dirty="0">
                          <a:latin typeface="微软雅黑" panose="020B0503020204020204" charset="-122"/>
                          <a:ea typeface="微软雅黑" panose="020B0503020204020204" charset="-122"/>
                        </a:rPr>
                        <a:t>K200</a:t>
                      </a:r>
                      <a:r>
                        <a:rPr lang="zh-CN" altLang="en-US" sz="1200" dirty="0">
                          <a:latin typeface="微软雅黑" panose="020B0503020204020204" charset="-122"/>
                          <a:ea typeface="微软雅黑" panose="020B0503020204020204" charset="-122"/>
                        </a:rPr>
                        <a:t>加速卡</a:t>
                      </a:r>
                    </a:p>
                  </a:txBody>
                  <a:tcPr marT="45727" marB="45727"/>
                </a:tc>
                <a:tc>
                  <a:txBody>
                    <a:bodyPr/>
                    <a:lstStyle/>
                    <a:p>
                      <a:r>
                        <a:rPr lang="zh-CN" altLang="en-US" sz="1200" dirty="0">
                          <a:latin typeface="微软雅黑" panose="020B0503020204020204" charset="-122"/>
                          <a:ea typeface="微软雅黑" panose="020B0503020204020204" charset="-122"/>
                        </a:rPr>
                        <a:t>百度</a:t>
                      </a:r>
                    </a:p>
                  </a:txBody>
                  <a:tcPr marT="45727" marB="45727"/>
                </a:tc>
                <a:tc>
                  <a:txBody>
                    <a:bodyPr/>
                    <a:lstStyle/>
                    <a:p>
                      <a:r>
                        <a:rPr lang="en-US" altLang="zh-CN" sz="1200" dirty="0">
                          <a:latin typeface="微软雅黑" panose="020B0503020204020204" charset="-122"/>
                          <a:ea typeface="微软雅黑" panose="020B0503020204020204" charset="-122"/>
                        </a:rPr>
                        <a:t>2019</a:t>
                      </a:r>
                      <a:r>
                        <a:rPr lang="zh-CN" altLang="en-US" sz="1200" dirty="0">
                          <a:latin typeface="微软雅黑" panose="020B0503020204020204" charset="-122"/>
                          <a:ea typeface="微软雅黑" panose="020B0503020204020204" charset="-122"/>
                        </a:rPr>
                        <a:t>年</a:t>
                      </a:r>
                    </a:p>
                  </a:txBody>
                  <a:tcPr marT="45727" marB="45727"/>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整数精度（</a:t>
                      </a:r>
                      <a:r>
                        <a:rPr lang="en-US" altLang="zh-CN" sz="1200" dirty="0">
                          <a:latin typeface="微软雅黑" panose="020B0503020204020204" charset="-122"/>
                          <a:ea typeface="微软雅黑" panose="020B0503020204020204" charset="-122"/>
                        </a:rPr>
                        <a:t>INT8</a:t>
                      </a:r>
                      <a:r>
                        <a:rPr lang="zh-CN" altLang="en-US" sz="1200" dirty="0">
                          <a:latin typeface="微软雅黑" panose="020B0503020204020204" charset="-122"/>
                          <a:ea typeface="微软雅黑" panose="020B0503020204020204" charset="-122"/>
                        </a:rPr>
                        <a:t>）</a:t>
                      </a:r>
                      <a:r>
                        <a:rPr lang="en-US" altLang="zh-CN" sz="1200" dirty="0">
                          <a:latin typeface="微软雅黑" panose="020B0503020204020204" charset="-122"/>
                          <a:ea typeface="微软雅黑" panose="020B0503020204020204" charset="-122"/>
                        </a:rPr>
                        <a:t>256T</a:t>
                      </a:r>
                      <a:endParaRPr lang="zh-CN" altLang="en-US" sz="1200" dirty="0">
                        <a:latin typeface="微软雅黑" panose="020B0503020204020204" charset="-122"/>
                        <a:ea typeface="微软雅黑" panose="020B0503020204020204" charset="-122"/>
                      </a:endParaRPr>
                    </a:p>
                  </a:txBody>
                  <a:tcPr marT="45727" marB="45727"/>
                </a:tc>
                <a:extLst>
                  <a:ext uri="{0D108BD9-81ED-4DB2-BD59-A6C34878D82A}">
                    <a16:rowId xmlns:a16="http://schemas.microsoft.com/office/drawing/2014/main" val="10005"/>
                  </a:ext>
                </a:extLst>
              </a:tr>
            </a:tbl>
          </a:graphicData>
        </a:graphic>
      </p:graphicFrame>
      <p:sp>
        <p:nvSpPr>
          <p:cNvPr id="42025" name="矩形 3"/>
          <p:cNvSpPr>
            <a:spLocks noChangeArrowheads="1"/>
          </p:cNvSpPr>
          <p:nvPr/>
        </p:nvSpPr>
        <p:spPr bwMode="auto">
          <a:xfrm>
            <a:off x="755649" y="5978338"/>
            <a:ext cx="7980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5000"/>
              </a:lnSpc>
              <a:spcBef>
                <a:spcPct val="20000"/>
              </a:spcBef>
              <a:buChar char="•"/>
              <a:defRPr sz="2400" b="1">
                <a:solidFill>
                  <a:schemeClr val="tx1"/>
                </a:solidFill>
                <a:latin typeface="Arial" panose="020B0604020202020204" pitchFamily="34" charset="0"/>
                <a:ea typeface="宋体" panose="02010600030101010101" pitchFamily="2" charset="-122"/>
              </a:defRPr>
            </a:lvl1pPr>
            <a:lvl2pPr marL="742950" indent="-285750">
              <a:lnSpc>
                <a:spcPct val="115000"/>
              </a:lnSpc>
              <a:spcBef>
                <a:spcPct val="20000"/>
              </a:spcBef>
              <a:buChar char="–"/>
              <a:defRPr sz="2000" b="1">
                <a:solidFill>
                  <a:srgbClr val="0000CC"/>
                </a:solidFill>
                <a:latin typeface="Arial" panose="020B0604020202020204" pitchFamily="34" charset="0"/>
                <a:ea typeface="宋体" panose="02010600030101010101" pitchFamily="2" charset="-122"/>
              </a:defRPr>
            </a:lvl2pPr>
            <a:lvl3pPr marL="1143000" indent="-228600">
              <a:lnSpc>
                <a:spcPct val="115000"/>
              </a:lnSpc>
              <a:spcBef>
                <a:spcPct val="20000"/>
              </a:spcBef>
              <a:buChar char="•"/>
              <a:defRPr sz="2400" b="1">
                <a:solidFill>
                  <a:srgbClr val="006600"/>
                </a:solidFill>
                <a:latin typeface="Arial" panose="020B0604020202020204" pitchFamily="34" charset="0"/>
                <a:ea typeface="宋体" panose="02010600030101010101" pitchFamily="2" charset="-122"/>
              </a:defRPr>
            </a:lvl3pPr>
            <a:lvl4pPr marL="1600200" indent="-228600">
              <a:lnSpc>
                <a:spcPct val="115000"/>
              </a:lnSpc>
              <a:spcBef>
                <a:spcPct val="20000"/>
              </a:spcBef>
              <a:buChar char="–"/>
              <a:defRPr sz="1600" b="1">
                <a:solidFill>
                  <a:srgbClr val="CC3300"/>
                </a:solidFill>
                <a:latin typeface="Arial" panose="020B0604020202020204" pitchFamily="34" charset="0"/>
                <a:ea typeface="宋体" panose="02010600030101010101" pitchFamily="2" charset="-122"/>
              </a:defRPr>
            </a:lvl4pPr>
            <a:lvl5pPr marL="2057400" indent="-228600">
              <a:lnSpc>
                <a:spcPct val="115000"/>
              </a:lnSpc>
              <a:spcBef>
                <a:spcPct val="20000"/>
              </a:spcBef>
              <a:buChar char="»"/>
              <a:defRPr sz="1500" b="1">
                <a:solidFill>
                  <a:srgbClr val="996600"/>
                </a:solidFill>
                <a:latin typeface="Arial" panose="020B0604020202020204" pitchFamily="34" charset="0"/>
                <a:ea typeface="宋体" panose="02010600030101010101" pitchFamily="2" charset="-122"/>
              </a:defRPr>
            </a:lvl5pPr>
            <a:lvl6pPr marL="25146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6pPr>
            <a:lvl7pPr marL="29718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7pPr>
            <a:lvl8pPr marL="34290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8pPr>
            <a:lvl9pPr marL="3886200" indent="-228600" eaLnBrk="0" fontAlgn="base" hangingPunct="0">
              <a:lnSpc>
                <a:spcPct val="115000"/>
              </a:lnSpc>
              <a:spcBef>
                <a:spcPct val="20000"/>
              </a:spcBef>
              <a:spcAft>
                <a:spcPct val="0"/>
              </a:spcAft>
              <a:buChar char="»"/>
              <a:defRPr sz="1500" b="1">
                <a:solidFill>
                  <a:srgbClr val="996600"/>
                </a:solidFill>
                <a:latin typeface="Arial" panose="020B0604020202020204" pitchFamily="34" charset="0"/>
                <a:ea typeface="宋体" panose="02010600030101010101" pitchFamily="2" charset="-122"/>
              </a:defRPr>
            </a:lvl9pPr>
          </a:lstStyle>
          <a:p>
            <a:pPr>
              <a:lnSpc>
                <a:spcPct val="100000"/>
              </a:lnSpc>
              <a:spcBef>
                <a:spcPct val="0"/>
              </a:spcBef>
              <a:buFontTx/>
              <a:buNone/>
            </a:pPr>
            <a:r>
              <a:rPr lang="zh-CN" altLang="en-US" sz="1200" b="0" dirty="0">
                <a:latin typeface="微软雅黑" panose="020B0503020204020204" charset="-122"/>
                <a:ea typeface="微软雅黑" panose="020B0503020204020204" charset="-122"/>
              </a:rPr>
              <a:t>* 性能指标：</a:t>
            </a:r>
            <a:r>
              <a:rPr lang="en-US" altLang="zh-CN" sz="1200" b="0" dirty="0">
                <a:latin typeface="微软雅黑" panose="020B0503020204020204" charset="-122"/>
                <a:ea typeface="微软雅黑" panose="020B0503020204020204" charset="-122"/>
              </a:rPr>
              <a:t>FLOPS</a:t>
            </a:r>
            <a:r>
              <a:rPr lang="zh-CN" altLang="en-US" sz="1200" b="0" dirty="0">
                <a:latin typeface="微软雅黑" panose="020B0503020204020204" charset="-122"/>
                <a:ea typeface="微软雅黑" panose="020B0503020204020204" charset="-122"/>
              </a:rPr>
              <a:t>（</a:t>
            </a:r>
            <a:r>
              <a:rPr lang="en-US" altLang="zh-CN" sz="1200" b="0" dirty="0">
                <a:latin typeface="微软雅黑" panose="020B0503020204020204" charset="-122"/>
                <a:ea typeface="微软雅黑" panose="020B0503020204020204" charset="-122"/>
              </a:rPr>
              <a:t>floating-point operations per second</a:t>
            </a:r>
            <a:r>
              <a:rPr lang="zh-CN" altLang="en-US" sz="1200" b="0" dirty="0">
                <a:latin typeface="微软雅黑" panose="020B0503020204020204" charset="-122"/>
                <a:ea typeface="微软雅黑" panose="020B0503020204020204" charset="-122"/>
              </a:rPr>
              <a:t>），每秒所执行的浮点运算次数，</a:t>
            </a:r>
            <a:r>
              <a:rPr lang="en-US" altLang="zh-CN" sz="1200" b="0" dirty="0">
                <a:latin typeface="微软雅黑" panose="020B0503020204020204" charset="-122"/>
                <a:ea typeface="微软雅黑" panose="020B0503020204020204" charset="-122"/>
              </a:rPr>
              <a:t>1 TFLOPS</a:t>
            </a:r>
            <a:r>
              <a:rPr lang="zh-CN" altLang="en-US" sz="1200" b="0" dirty="0">
                <a:latin typeface="微软雅黑" panose="020B0503020204020204" charset="-122"/>
                <a:ea typeface="微软雅黑" panose="020B0503020204020204" charset="-122"/>
              </a:rPr>
              <a:t>（</a:t>
            </a:r>
            <a:r>
              <a:rPr lang="en-US" altLang="zh-CN" sz="1200" b="0" dirty="0">
                <a:latin typeface="微软雅黑" panose="020B0503020204020204" charset="-122"/>
                <a:ea typeface="微软雅黑" panose="020B0503020204020204" charset="-122"/>
              </a:rPr>
              <a:t>tera FLOPS</a:t>
            </a:r>
            <a:r>
              <a:rPr lang="zh-CN" altLang="en-US" sz="1200" b="0" dirty="0">
                <a:latin typeface="微软雅黑" panose="020B0503020204020204" charset="-122"/>
                <a:ea typeface="微软雅黑" panose="020B0503020204020204" charset="-122"/>
              </a:rPr>
              <a:t>）等于每秒一万亿（</a:t>
            </a:r>
            <a:r>
              <a:rPr lang="en-US" altLang="zh-CN" sz="1200" b="0" dirty="0">
                <a:latin typeface="微软雅黑" panose="020B0503020204020204" charset="-122"/>
                <a:ea typeface="微软雅黑" panose="020B0503020204020204" charset="-122"/>
              </a:rPr>
              <a:t>=10^12</a:t>
            </a:r>
            <a:r>
              <a:rPr lang="zh-CN" altLang="en-US" sz="1200" b="0" dirty="0">
                <a:latin typeface="微软雅黑" panose="020B0503020204020204" charset="-122"/>
                <a:ea typeface="微软雅黑" panose="020B0503020204020204" charset="-122"/>
              </a:rPr>
              <a:t>）次的浮点运算</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98425"/>
            <a:ext cx="8229600" cy="561975"/>
          </a:xfrm>
        </p:spPr>
        <p:txBody>
          <a:bodyPr>
            <a:normAutofit fontScale="90000"/>
          </a:bodyPr>
          <a:lstStyle/>
          <a:p>
            <a:r>
              <a:rPr lang="en-US" altLang="zh-CN" sz="3600"/>
              <a:t>AI</a:t>
            </a:r>
            <a:r>
              <a:rPr lang="zh-CN" altLang="en-US" sz="3600"/>
              <a:t>核心软硬件已成为国家重点战略布局</a:t>
            </a:r>
          </a:p>
        </p:txBody>
      </p:sp>
      <p:sp>
        <p:nvSpPr>
          <p:cNvPr id="8" name="矩形 7"/>
          <p:cNvSpPr/>
          <p:nvPr/>
        </p:nvSpPr>
        <p:spPr>
          <a:xfrm>
            <a:off x="184150" y="998538"/>
            <a:ext cx="8709025" cy="1077912"/>
          </a:xfrm>
          <a:prstGeom prst="rect">
            <a:avLst/>
          </a:prstGeom>
        </p:spPr>
        <p:txBody>
          <a:bodyPr>
            <a:spAutoFit/>
          </a:bodyPr>
          <a:lstStyle/>
          <a:p>
            <a:pPr marL="342900" indent="-342900" algn="just">
              <a:spcBef>
                <a:spcPts val="1200"/>
              </a:spcBef>
              <a:buFont typeface="Arial" panose="020B0604020202020204" pitchFamily="34" charset="0"/>
              <a:buChar char="•"/>
              <a:defRPr/>
            </a:pPr>
            <a:r>
              <a:rPr lang="en-US" altLang="zh-CN" b="1" kern="0" dirty="0">
                <a:latin typeface="微软雅黑" panose="020B0503020204020204" charset="-122"/>
                <a:ea typeface="微软雅黑" panose="020B0503020204020204" charset="-122"/>
              </a:rPr>
              <a:t>AI</a:t>
            </a:r>
            <a:r>
              <a:rPr lang="zh-CN" altLang="en-US" b="1" kern="0" dirty="0">
                <a:latin typeface="微软雅黑" panose="020B0503020204020204" charset="-122"/>
                <a:ea typeface="微软雅黑" panose="020B0503020204020204" charset="-122"/>
              </a:rPr>
              <a:t>核心软硬件技术也是“国之重器”，要不来，买不来，讨不来</a:t>
            </a:r>
            <a:endParaRPr lang="en-US" altLang="zh-CN" b="1" kern="0" dirty="0">
              <a:latin typeface="微软雅黑" panose="020B0503020204020204" charset="-122"/>
              <a:ea typeface="微软雅黑" panose="020B0503020204020204" charset="-122"/>
            </a:endParaRPr>
          </a:p>
          <a:p>
            <a:pPr marL="342900" indent="-342900" algn="just">
              <a:spcBef>
                <a:spcPts val="1200"/>
              </a:spcBef>
              <a:buFont typeface="Arial" panose="020B0604020202020204" pitchFamily="34" charset="0"/>
              <a:buChar char="•"/>
              <a:defRPr/>
            </a:pPr>
            <a:r>
              <a:rPr lang="en-US" altLang="zh-CN" b="1" kern="0" dirty="0">
                <a:solidFill>
                  <a:srgbClr val="FF0000"/>
                </a:solidFill>
                <a:latin typeface="微软雅黑" panose="020B0503020204020204" charset="-122"/>
                <a:ea typeface="微软雅黑" panose="020B0503020204020204" charset="-122"/>
              </a:rPr>
              <a:t>AI</a:t>
            </a:r>
            <a:r>
              <a:rPr lang="zh-CN" altLang="en-US" b="1" kern="0" dirty="0">
                <a:solidFill>
                  <a:srgbClr val="FF0000"/>
                </a:solidFill>
                <a:latin typeface="微软雅黑" panose="020B0503020204020204" charset="-122"/>
                <a:ea typeface="微软雅黑" panose="020B0503020204020204" charset="-122"/>
              </a:rPr>
              <a:t>核心软硬件技术研发能力的缺失与落后也得到了国家的高度重视，并在此方面进行了长远的战略布局</a:t>
            </a:r>
            <a:endParaRPr lang="en-US" altLang="zh-CN" b="1" kern="0" dirty="0">
              <a:solidFill>
                <a:srgbClr val="FF0000"/>
              </a:solidFill>
              <a:latin typeface="微软雅黑" panose="020B0503020204020204" charset="-122"/>
              <a:ea typeface="微软雅黑" panose="020B0503020204020204" charset="-122"/>
            </a:endParaRPr>
          </a:p>
        </p:txBody>
      </p:sp>
      <p:pic>
        <p:nvPicPr>
          <p:cNvPr id="44036" name="图片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788" y="2320925"/>
            <a:ext cx="4213225"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676275" y="3990975"/>
            <a:ext cx="3895725" cy="2693988"/>
          </a:xfrm>
          <a:prstGeom prst="rect">
            <a:avLst/>
          </a:prstGeom>
        </p:spPr>
        <p:txBody>
          <a:bodyPr>
            <a:spAutoFit/>
          </a:bodyPr>
          <a:lstStyle/>
          <a:p>
            <a:pPr marL="342900" indent="-342900" algn="just">
              <a:spcBef>
                <a:spcPts val="1200"/>
              </a:spcBef>
              <a:buFont typeface="Arial" panose="020B0604020202020204" pitchFamily="34" charset="0"/>
              <a:buChar char="•"/>
              <a:defRPr/>
            </a:pPr>
            <a:r>
              <a:rPr lang="en-US" altLang="zh-CN" sz="1300" b="1" kern="0" dirty="0">
                <a:latin typeface="微软雅黑" panose="020B0503020204020204" charset="-122"/>
                <a:ea typeface="微软雅黑" panose="020B0503020204020204" charset="-122"/>
              </a:rPr>
              <a:t>2021</a:t>
            </a:r>
            <a:r>
              <a:rPr lang="zh-CN" altLang="en-US" sz="1300" b="1" kern="0" dirty="0">
                <a:latin typeface="微软雅黑" panose="020B0503020204020204" charset="-122"/>
                <a:ea typeface="微软雅黑" panose="020B0503020204020204" charset="-122"/>
              </a:rPr>
              <a:t>年</a:t>
            </a:r>
            <a:r>
              <a:rPr lang="en-US" altLang="zh-CN" sz="1300" b="1" kern="0" dirty="0">
                <a:latin typeface="微软雅黑" panose="020B0503020204020204" charset="-122"/>
                <a:ea typeface="微软雅黑" panose="020B0503020204020204" charset="-122"/>
              </a:rPr>
              <a:t>3</a:t>
            </a:r>
            <a:r>
              <a:rPr lang="zh-CN" altLang="en-US" sz="1300" b="1" kern="0" dirty="0">
                <a:latin typeface="微软雅黑" panose="020B0503020204020204" charset="-122"/>
                <a:ea typeface="微软雅黑" panose="020B0503020204020204" charset="-122"/>
              </a:rPr>
              <a:t>月</a:t>
            </a:r>
            <a:r>
              <a:rPr lang="en-US" altLang="zh-CN" sz="1300" b="1" kern="0" dirty="0">
                <a:latin typeface="微软雅黑" panose="020B0503020204020204" charset="-122"/>
                <a:ea typeface="微软雅黑" panose="020B0503020204020204" charset="-122"/>
              </a:rPr>
              <a:t>13</a:t>
            </a:r>
            <a:r>
              <a:rPr lang="zh-CN" altLang="en-US" sz="1300" b="1" kern="0" dirty="0">
                <a:latin typeface="微软雅黑" panose="020B0503020204020204" charset="-122"/>
                <a:ea typeface="微软雅黑" panose="020B0503020204020204" charset="-122"/>
              </a:rPr>
              <a:t>日，</a:t>
            </a:r>
            <a:r>
              <a:rPr lang="zh-CN" altLang="en-US" sz="1300" b="1" kern="0" dirty="0">
                <a:solidFill>
                  <a:srgbClr val="0000FF"/>
                </a:solidFill>
                <a:latin typeface="微软雅黑" panose="020B0503020204020204" charset="-122"/>
                <a:ea typeface="微软雅黑" panose="020B0503020204020204" charset="-122"/>
              </a:rPr>
              <a:t>新华社公布了</a:t>
            </a:r>
            <a:r>
              <a:rPr lang="en-US" altLang="zh-CN" sz="1300" b="1" kern="0" dirty="0">
                <a:solidFill>
                  <a:srgbClr val="0000FF"/>
                </a:solidFill>
                <a:latin typeface="微软雅黑" panose="020B0503020204020204" charset="-122"/>
                <a:ea typeface="微软雅黑" panose="020B0503020204020204" charset="-122"/>
              </a:rPr>
              <a:t>《</a:t>
            </a:r>
            <a:r>
              <a:rPr lang="zh-CN" altLang="en-US" sz="1300" b="1" kern="0" dirty="0">
                <a:solidFill>
                  <a:srgbClr val="0000FF"/>
                </a:solidFill>
                <a:latin typeface="微软雅黑" panose="020B0503020204020204" charset="-122"/>
                <a:ea typeface="微软雅黑" panose="020B0503020204020204" charset="-122"/>
              </a:rPr>
              <a:t>中华人民共和国国民经济和社会发展第十四个五年规划和</a:t>
            </a:r>
            <a:r>
              <a:rPr lang="en-US" altLang="zh-CN" sz="1300" b="1" kern="0" dirty="0">
                <a:solidFill>
                  <a:srgbClr val="0000FF"/>
                </a:solidFill>
                <a:latin typeface="微软雅黑" panose="020B0503020204020204" charset="-122"/>
                <a:ea typeface="微软雅黑" panose="020B0503020204020204" charset="-122"/>
              </a:rPr>
              <a:t>2035</a:t>
            </a:r>
            <a:r>
              <a:rPr lang="zh-CN" altLang="en-US" sz="1300" b="1" kern="0" dirty="0">
                <a:solidFill>
                  <a:srgbClr val="0000FF"/>
                </a:solidFill>
                <a:latin typeface="微软雅黑" panose="020B0503020204020204" charset="-122"/>
                <a:ea typeface="微软雅黑" panose="020B0503020204020204" charset="-122"/>
              </a:rPr>
              <a:t>年远景目标纲要</a:t>
            </a:r>
            <a:r>
              <a:rPr lang="en-US" altLang="zh-CN" sz="1300" b="1" kern="0" dirty="0">
                <a:solidFill>
                  <a:srgbClr val="0000FF"/>
                </a:solidFill>
                <a:latin typeface="微软雅黑" panose="020B0503020204020204" charset="-122"/>
                <a:ea typeface="微软雅黑" panose="020B0503020204020204" charset="-122"/>
              </a:rPr>
              <a:t>》</a:t>
            </a:r>
            <a:r>
              <a:rPr lang="zh-CN" altLang="en-US" sz="1300" b="1" kern="0" dirty="0">
                <a:solidFill>
                  <a:srgbClr val="0000FF"/>
                </a:solidFill>
                <a:latin typeface="微软雅黑" panose="020B0503020204020204" charset="-122"/>
                <a:ea typeface="微软雅黑" panose="020B0503020204020204" charset="-122"/>
              </a:rPr>
              <a:t>（以下简称：纲要）</a:t>
            </a:r>
            <a:r>
              <a:rPr lang="zh-CN" altLang="en-US" sz="1300" b="1" kern="0" dirty="0">
                <a:latin typeface="微软雅黑" panose="020B0503020204020204" charset="-122"/>
                <a:ea typeface="微软雅黑" panose="020B0503020204020204" charset="-122"/>
              </a:rPr>
              <a:t>。纲要在人工智能发展布局方面中重点强调：</a:t>
            </a:r>
            <a:r>
              <a:rPr lang="zh-CN" altLang="en-US" sz="1300" b="1" kern="0" dirty="0">
                <a:solidFill>
                  <a:srgbClr val="0000FF"/>
                </a:solidFill>
                <a:latin typeface="微软雅黑" panose="020B0503020204020204" charset="-122"/>
                <a:ea typeface="微软雅黑" panose="020B0503020204020204" charset="-122"/>
              </a:rPr>
              <a:t>突破核心技术。人工智能相关技术逐步成为“事关国家安全和发展全局的基础核心领域</a:t>
            </a:r>
            <a:r>
              <a:rPr lang="zh-CN" altLang="en-US" sz="1300" b="1" kern="0" dirty="0">
                <a:latin typeface="微软雅黑" panose="020B0503020204020204" charset="-122"/>
                <a:ea typeface="微软雅黑" panose="020B0503020204020204" charset="-122"/>
              </a:rPr>
              <a:t>”。为进一步推动解决我国人工智能核心技术中的不足和短板，纲要提出十四五期间将通过一批具有前瞻性、战略性的国家重大科技项目，带动产业界逐步</a:t>
            </a:r>
            <a:r>
              <a:rPr lang="zh-CN" altLang="en-US" sz="1300" b="1" kern="0" dirty="0">
                <a:solidFill>
                  <a:srgbClr val="FF0000"/>
                </a:solidFill>
                <a:latin typeface="微软雅黑" panose="020B0503020204020204" charset="-122"/>
                <a:ea typeface="微软雅黑" panose="020B0503020204020204" charset="-122"/>
              </a:rPr>
              <a:t>突破前沿基础理论和算法，研发专用芯片，构建深度学习框架等开源算法平台</a:t>
            </a:r>
            <a:r>
              <a:rPr lang="zh-CN" altLang="en-US" sz="1300" b="1" kern="0" dirty="0">
                <a:latin typeface="微软雅黑" panose="020B0503020204020204" charset="-122"/>
                <a:ea typeface="微软雅黑" panose="020B0503020204020204" charset="-122"/>
              </a:rPr>
              <a:t>，并在学习推理决策、图像图形、语音视频、自然语言识别处理等领域创新与迭代应用。</a:t>
            </a:r>
            <a:endParaRPr lang="en-US" altLang="zh-CN" sz="1300" b="1" kern="0" dirty="0">
              <a:latin typeface="微软雅黑" panose="020B0503020204020204" charset="-122"/>
              <a:ea typeface="微软雅黑" panose="020B0503020204020204" charset="-122"/>
            </a:endParaRPr>
          </a:p>
        </p:txBody>
      </p:sp>
      <p:pic>
        <p:nvPicPr>
          <p:cNvPr id="44038" name="图片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725" y="2400300"/>
            <a:ext cx="3059113" cy="155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a:xfrm>
            <a:off x="4875213" y="4202113"/>
            <a:ext cx="3894137" cy="1892300"/>
          </a:xfrm>
          <a:prstGeom prst="rect">
            <a:avLst/>
          </a:prstGeom>
        </p:spPr>
        <p:txBody>
          <a:bodyPr>
            <a:spAutoFit/>
          </a:bodyPr>
          <a:lstStyle/>
          <a:p>
            <a:pPr marL="342900" indent="-342900" algn="just">
              <a:spcBef>
                <a:spcPts val="1200"/>
              </a:spcBef>
              <a:buFont typeface="Arial" panose="020B0604020202020204" pitchFamily="34" charset="0"/>
              <a:buChar char="•"/>
              <a:defRPr/>
            </a:pPr>
            <a:r>
              <a:rPr lang="zh-CN" altLang="en-US" sz="1300" b="1" kern="0" dirty="0">
                <a:latin typeface="微软雅黑" panose="020B0503020204020204" charset="-122"/>
                <a:ea typeface="微软雅黑" panose="020B0503020204020204" charset="-122"/>
              </a:rPr>
              <a:t>为落实</a:t>
            </a:r>
            <a:r>
              <a:rPr lang="en-US" altLang="zh-CN" sz="1300" b="1" kern="0" dirty="0">
                <a:latin typeface="微软雅黑" panose="020B0503020204020204" charset="-122"/>
                <a:ea typeface="微软雅黑" panose="020B0503020204020204" charset="-122"/>
              </a:rPr>
              <a:t>《</a:t>
            </a:r>
            <a:r>
              <a:rPr lang="zh-CN" altLang="en-US" sz="1300" b="1" kern="0" dirty="0">
                <a:latin typeface="微软雅黑" panose="020B0503020204020204" charset="-122"/>
                <a:ea typeface="微软雅黑" panose="020B0503020204020204" charset="-122"/>
              </a:rPr>
              <a:t>新一代人工智能发展规划</a:t>
            </a:r>
            <a:r>
              <a:rPr lang="en-US" altLang="zh-CN" sz="1300" b="1" kern="0" dirty="0">
                <a:latin typeface="微软雅黑" panose="020B0503020204020204" charset="-122"/>
                <a:ea typeface="微软雅黑" panose="020B0503020204020204" charset="-122"/>
              </a:rPr>
              <a:t>》</a:t>
            </a:r>
            <a:r>
              <a:rPr lang="zh-CN" altLang="en-US" sz="1300" b="1" kern="0" dirty="0">
                <a:latin typeface="微软雅黑" panose="020B0503020204020204" charset="-122"/>
                <a:ea typeface="微软雅黑" panose="020B0503020204020204" charset="-122"/>
              </a:rPr>
              <a:t>，科技部启动</a:t>
            </a:r>
            <a:r>
              <a:rPr lang="zh-CN" altLang="en-US" sz="1300" b="1" kern="0" dirty="0">
                <a:solidFill>
                  <a:srgbClr val="0000FF"/>
                </a:solidFill>
                <a:latin typeface="微软雅黑" panose="020B0503020204020204" charset="-122"/>
                <a:ea typeface="微软雅黑" panose="020B0503020204020204" charset="-122"/>
              </a:rPr>
              <a:t>国家科技创新</a:t>
            </a:r>
            <a:r>
              <a:rPr lang="en-US" altLang="zh-CN" sz="1300" b="1" kern="0" dirty="0">
                <a:solidFill>
                  <a:srgbClr val="0000FF"/>
                </a:solidFill>
                <a:latin typeface="微软雅黑" panose="020B0503020204020204" charset="-122"/>
                <a:ea typeface="微软雅黑" panose="020B0503020204020204" charset="-122"/>
              </a:rPr>
              <a:t>2030”</a:t>
            </a:r>
            <a:r>
              <a:rPr lang="zh-CN" altLang="en-US" sz="1300" b="1" kern="0" dirty="0">
                <a:solidFill>
                  <a:srgbClr val="0000FF"/>
                </a:solidFill>
                <a:latin typeface="微软雅黑" panose="020B0503020204020204" charset="-122"/>
                <a:ea typeface="微软雅黑" panose="020B0503020204020204" charset="-122"/>
              </a:rPr>
              <a:t>新一代人工智能</a:t>
            </a:r>
            <a:r>
              <a:rPr lang="en-US" altLang="zh-CN" sz="1300" b="1" kern="0" dirty="0">
                <a:solidFill>
                  <a:srgbClr val="0000FF"/>
                </a:solidFill>
                <a:latin typeface="微软雅黑" panose="020B0503020204020204" charset="-122"/>
                <a:ea typeface="微软雅黑" panose="020B0503020204020204" charset="-122"/>
              </a:rPr>
              <a:t>”</a:t>
            </a:r>
            <a:r>
              <a:rPr lang="zh-CN" altLang="en-US" sz="1300" b="1" kern="0" dirty="0">
                <a:solidFill>
                  <a:srgbClr val="0000FF"/>
                </a:solidFill>
                <a:latin typeface="微软雅黑" panose="020B0503020204020204" charset="-122"/>
                <a:ea typeface="微软雅黑" panose="020B0503020204020204" charset="-122"/>
              </a:rPr>
              <a:t>重大项目</a:t>
            </a:r>
            <a:r>
              <a:rPr lang="zh-CN" altLang="en-US" sz="1300" b="1" kern="0" dirty="0">
                <a:latin typeface="微软雅黑" panose="020B0503020204020204" charset="-122"/>
                <a:ea typeface="微软雅黑" panose="020B0503020204020204" charset="-122"/>
              </a:rPr>
              <a:t>，在</a:t>
            </a:r>
            <a:r>
              <a:rPr lang="en-US" altLang="zh-CN" sz="1300" b="1" kern="0" dirty="0">
                <a:latin typeface="微软雅黑" panose="020B0503020204020204" charset="-122"/>
                <a:ea typeface="微软雅黑" panose="020B0503020204020204" charset="-122"/>
              </a:rPr>
              <a:t>2021</a:t>
            </a:r>
            <a:r>
              <a:rPr lang="zh-CN" altLang="en-US" sz="1300" b="1" kern="0" dirty="0">
                <a:latin typeface="微软雅黑" panose="020B0503020204020204" charset="-122"/>
                <a:ea typeface="微软雅黑" panose="020B0503020204020204" charset="-122"/>
              </a:rPr>
              <a:t>年度项目申报指南中，</a:t>
            </a:r>
            <a:r>
              <a:rPr lang="zh-CN" altLang="en-US" sz="1300" b="1" kern="0" dirty="0">
                <a:solidFill>
                  <a:srgbClr val="FF0000"/>
                </a:solidFill>
                <a:latin typeface="微软雅黑" panose="020B0503020204020204" charset="-122"/>
                <a:ea typeface="微软雅黑" panose="020B0503020204020204" charset="-122"/>
              </a:rPr>
              <a:t>明确指出将“新一代人工智能基础软硬件支撑体系”作为重大攻关项目，研究访存密集型和计算密集混合的智能计算范式；研究芯片通用性和可编程性；研究新型智能计算体系结构、内存子系统、编程和编译框架等配套基础软件和工具链</a:t>
            </a:r>
            <a:endParaRPr lang="en-US" altLang="zh-CN" sz="1300" b="1" kern="0" dirty="0">
              <a:solidFill>
                <a:srgbClr val="FF0000"/>
              </a:solidFill>
              <a:latin typeface="微软雅黑" panose="020B0503020204020204" charset="-122"/>
              <a:ea typeface="微软雅黑" panose="020B050302020402020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dirty="0">
                <a:latin typeface="Times New Roman" panose="02020603050405020304" pitchFamily="18" charset="0"/>
                <a:cs typeface="Times New Roman" panose="02020603050405020304" pitchFamily="18" charset="0"/>
              </a:rPr>
              <a:t>第</a:t>
            </a:r>
            <a:r>
              <a:rPr lang="en-US" altLang="zh-CN" sz="4000" dirty="0">
                <a:latin typeface="Times New Roman" panose="02020603050405020304" pitchFamily="18" charset="0"/>
                <a:cs typeface="Times New Roman" panose="02020603050405020304" pitchFamily="18" charset="0"/>
              </a:rPr>
              <a:t>1</a:t>
            </a:r>
            <a:r>
              <a:rPr lang="zh-CN" altLang="en-US" sz="4000" dirty="0">
                <a:latin typeface="Times New Roman" panose="02020603050405020304" pitchFamily="18" charset="0"/>
                <a:cs typeface="Times New Roman" panose="02020603050405020304" pitchFamily="18" charset="0"/>
              </a:rPr>
              <a:t>章  绪论</a:t>
            </a:r>
          </a:p>
        </p:txBody>
      </p:sp>
      <p:sp>
        <p:nvSpPr>
          <p:cNvPr id="3" name="内容占位符 2"/>
          <p:cNvSpPr>
            <a:spLocks noGrp="1"/>
          </p:cNvSpPr>
          <p:nvPr>
            <p:ph idx="1"/>
          </p:nvPr>
        </p:nvSpPr>
        <p:spPr>
          <a:xfrm>
            <a:off x="628650" y="1232452"/>
            <a:ext cx="7886700" cy="4257521"/>
          </a:xfrm>
        </p:spPr>
        <p:txBody>
          <a:bodyPr/>
          <a:lstStyle/>
          <a:p>
            <a:r>
              <a:rPr lang="en-US" altLang="zh-CN" dirty="0">
                <a:latin typeface="Times New Roman" panose="02020603050405020304" pitchFamily="18" charset="0"/>
                <a:cs typeface="Times New Roman" panose="02020603050405020304" pitchFamily="18" charset="0"/>
              </a:rPr>
              <a:t>1.1 </a:t>
            </a:r>
            <a:r>
              <a:rPr lang="zh-CN" altLang="en-US" dirty="0">
                <a:latin typeface="Times New Roman" panose="02020603050405020304" pitchFamily="18" charset="0"/>
                <a:cs typeface="Times New Roman" panose="02020603050405020304" pitchFamily="18" charset="0"/>
              </a:rPr>
              <a:t>引言</a:t>
            </a:r>
            <a:endParaRPr lang="en-US" altLang="zh-CN" dirty="0">
              <a:latin typeface="Times New Roman" panose="02020603050405020304" pitchFamily="18" charset="0"/>
              <a:cs typeface="Times New Roman" panose="02020603050405020304" pitchFamily="18" charset="0"/>
            </a:endParaRPr>
          </a:p>
          <a:p>
            <a:r>
              <a:rPr lang="en-US" altLang="zh-CN" u="sng" dirty="0">
                <a:solidFill>
                  <a:schemeClr val="accent6">
                    <a:lumMod val="75000"/>
                  </a:schemeClr>
                </a:solidFill>
                <a:latin typeface="Times New Roman" panose="02020603050405020304" pitchFamily="18" charset="0"/>
                <a:cs typeface="Times New Roman" panose="02020603050405020304" pitchFamily="18" charset="0"/>
              </a:rPr>
              <a:t>1.2 </a:t>
            </a:r>
            <a:r>
              <a:rPr lang="zh-CN" altLang="en-US" u="sng" dirty="0">
                <a:solidFill>
                  <a:schemeClr val="accent6">
                    <a:lumMod val="75000"/>
                  </a:schemeClr>
                </a:solidFill>
                <a:latin typeface="Times New Roman" panose="02020603050405020304" pitchFamily="18" charset="0"/>
                <a:cs typeface="Times New Roman" panose="02020603050405020304" pitchFamily="18" charset="0"/>
              </a:rPr>
              <a:t>智能软件与机器学习</a:t>
            </a:r>
            <a:endParaRPr lang="en-US" altLang="zh-CN" u="sng" dirty="0">
              <a:solidFill>
                <a:schemeClr val="accent6">
                  <a:lumMod val="75000"/>
                </a:schemeClr>
              </a:solidFill>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1.3 </a:t>
            </a:r>
            <a:r>
              <a:rPr lang="zh-CN" altLang="en-US" dirty="0">
                <a:latin typeface="Times New Roman" panose="02020603050405020304" pitchFamily="18" charset="0"/>
                <a:cs typeface="Times New Roman" panose="02020603050405020304" pitchFamily="18" charset="0"/>
              </a:rPr>
              <a:t>机器学习主要流程</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1.4 </a:t>
            </a:r>
            <a:r>
              <a:rPr lang="zh-CN" altLang="en-US" dirty="0">
                <a:latin typeface="Times New Roman" panose="02020603050405020304" pitchFamily="18" charset="0"/>
                <a:cs typeface="Times New Roman" panose="02020603050405020304" pitchFamily="18" charset="0"/>
              </a:rPr>
              <a:t>机器学习未来和挑战</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40</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3994415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0"/>
            <a:ext cx="7886700" cy="1325563"/>
          </a:xfrm>
        </p:spPr>
        <p:txBody>
          <a:bodyPr/>
          <a:lstStyle/>
          <a:p>
            <a:r>
              <a:rPr lang="zh-CN" altLang="en-US" dirty="0">
                <a:latin typeface="微软雅黑" panose="020B0503020204020204" pitchFamily="34" charset="-122"/>
                <a:ea typeface="微软雅黑" panose="020B0503020204020204" pitchFamily="34" charset="-122"/>
              </a:rPr>
              <a:t>智能软件的定义</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552504"/>
            <a:ext cx="7886700" cy="4351338"/>
          </a:xfrm>
        </p:spPr>
        <p:txBody>
          <a:bodyPr>
            <a:norm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定义：</a:t>
            </a:r>
            <a:r>
              <a:rPr lang="zh-CN" altLang="en-US" sz="2400" dirty="0">
                <a:latin typeface="微软雅黑" panose="020B0503020204020204" pitchFamily="34" charset="-122"/>
                <a:ea typeface="微软雅黑" panose="020B0503020204020204" pitchFamily="34" charset="-122"/>
              </a:rPr>
              <a:t>具有人类智能行为特征的软件。这些智能行为包括：获取和应用知识的能力，归纳和推理的能力，学习和解决问题的能力等。</a:t>
            </a:r>
            <a:endParaRPr lang="en-US" altLang="zh-CN" sz="2400" dirty="0">
              <a:latin typeface="微软雅黑" panose="020B0503020204020204" pitchFamily="34" charset="-122"/>
              <a:ea typeface="微软雅黑" panose="020B0503020204020204" pitchFamily="34" charset="-122"/>
            </a:endParaRPr>
          </a:p>
          <a:p>
            <a:pPr marL="0" indent="0">
              <a:lnSpc>
                <a:spcPct val="100000"/>
              </a:lnSpc>
              <a:buNone/>
            </a:pPr>
            <a:endParaRPr lang="en-US" altLang="zh-CN" sz="1800" dirty="0">
              <a:latin typeface="微软雅黑" panose="020B0503020204020204" pitchFamily="34" charset="-122"/>
              <a:ea typeface="微软雅黑" panose="020B0503020204020204" pitchFamily="34" charset="-122"/>
            </a:endParaRPr>
          </a:p>
          <a:p>
            <a:pPr>
              <a:lnSpc>
                <a:spcPct val="100000"/>
              </a:lnSpc>
            </a:pPr>
            <a:r>
              <a:rPr lang="zh-CN" altLang="en-US" sz="2400" dirty="0">
                <a:latin typeface="微软雅黑" panose="020B0503020204020204" pitchFamily="34" charset="-122"/>
                <a:ea typeface="微软雅黑" panose="020B0503020204020204" pitchFamily="34" charset="-122"/>
              </a:rPr>
              <a:t>机器学习是现阶段实现人工智能应用的主要方法，广泛应用于机器视觉、语音识别、自然语言处理、数据挖掘等领域。</a:t>
            </a:r>
            <a:endParaRPr lang="en-US" altLang="zh-CN" sz="2400" dirty="0">
              <a:latin typeface="微软雅黑" panose="020B0503020204020204" pitchFamily="34" charset="-122"/>
              <a:ea typeface="微软雅黑" panose="020B0503020204020204" pitchFamily="34" charset="-122"/>
            </a:endParaRPr>
          </a:p>
          <a:p>
            <a:pPr>
              <a:lnSpc>
                <a:spcPct val="100000"/>
              </a:lnSpc>
            </a:pPr>
            <a:endParaRPr lang="en-US" altLang="zh-CN" sz="2400" dirty="0">
              <a:latin typeface="微软雅黑" panose="020B0503020204020204" pitchFamily="34" charset="-122"/>
              <a:ea typeface="微软雅黑" panose="020B0503020204020204" pitchFamily="34" charset="-122"/>
            </a:endParaRPr>
          </a:p>
          <a:p>
            <a:pPr>
              <a:lnSpc>
                <a:spcPct val="100000"/>
              </a:lnSpc>
            </a:pPr>
            <a:r>
              <a:rPr lang="zh-CN" altLang="en-US" sz="2400" dirty="0">
                <a:latin typeface="微软雅黑" panose="020B0503020204020204" pitchFamily="34" charset="-122"/>
                <a:ea typeface="微软雅黑" panose="020B0503020204020204" pitchFamily="34" charset="-122"/>
              </a:rPr>
              <a:t>本课程主要内容为基于机器学习方法的智能软件。</a:t>
            </a:r>
          </a:p>
        </p:txBody>
      </p:sp>
      <p:sp>
        <p:nvSpPr>
          <p:cNvPr id="5" name="右箭头 5">
            <a:extLst>
              <a:ext uri="{FF2B5EF4-FFF2-40B4-BE49-F238E27FC236}">
                <a16:creationId xmlns:a16="http://schemas.microsoft.com/office/drawing/2014/main" id="{ABBE245D-1920-7419-F81F-2C1E811D5766}"/>
              </a:ext>
            </a:extLst>
          </p:cNvPr>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3708861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1.2 </a:t>
            </a:r>
            <a:r>
              <a:rPr lang="zh-CN" altLang="en-US" sz="4000" b="1" dirty="0">
                <a:latin typeface="Times New Roman" panose="02020603050405020304" pitchFamily="18" charset="0"/>
                <a:cs typeface="Times New Roman" panose="02020603050405020304" pitchFamily="18" charset="0"/>
              </a:rPr>
              <a:t>智能软件与机器学习</a:t>
            </a:r>
          </a:p>
        </p:txBody>
      </p:sp>
      <p:sp>
        <p:nvSpPr>
          <p:cNvPr id="3" name="内容占位符 2"/>
          <p:cNvSpPr>
            <a:spLocks noGrp="1"/>
          </p:cNvSpPr>
          <p:nvPr>
            <p:ph idx="1"/>
          </p:nvPr>
        </p:nvSpPr>
        <p:spPr>
          <a:xfrm>
            <a:off x="628650" y="1095791"/>
            <a:ext cx="7886700" cy="4257521"/>
          </a:xfrm>
        </p:spPr>
        <p:txBody>
          <a:bodyPr>
            <a:normAutofit/>
          </a:bodyPr>
          <a:lstStyle/>
          <a:p>
            <a:r>
              <a:rPr lang="en-US" altLang="zh-CN" sz="2400" dirty="0">
                <a:latin typeface="Times New Roman" panose="02020603050405020304" pitchFamily="18" charset="0"/>
                <a:cs typeface="Times New Roman" panose="02020603050405020304" pitchFamily="18" charset="0"/>
              </a:rPr>
              <a:t>Arthur Samuel</a:t>
            </a:r>
          </a:p>
          <a:p>
            <a:pPr lvl="1" algn="just">
              <a:buFont typeface="Wingdings" panose="05000000000000000000" pitchFamily="2" charset="2"/>
              <a:buChar char="Ø"/>
            </a:pPr>
            <a:r>
              <a:rPr lang="en-US" altLang="zh-CN" sz="2000" dirty="0">
                <a:latin typeface="Times New Roman" panose="02020603050405020304" pitchFamily="18" charset="0"/>
                <a:cs typeface="Times New Roman" panose="02020603050405020304" pitchFamily="18" charset="0"/>
              </a:rPr>
              <a:t>Field of study that gives computers the ability to learn without being explicitly programmed.</a:t>
            </a:r>
            <a:r>
              <a:rPr lang="zh-CN" altLang="en-US" sz="2000" dirty="0">
                <a:latin typeface="Times New Roman" panose="02020603050405020304" pitchFamily="18" charset="0"/>
                <a:cs typeface="Times New Roman" panose="02020603050405020304" pitchFamily="18" charset="0"/>
              </a:rPr>
              <a:t>（不显示编程地赋予计算机能力的研究领域。）</a:t>
            </a:r>
            <a:r>
              <a:rPr lang="en-US" altLang="zh-CN" sz="2000" dirty="0">
                <a:latin typeface="Times New Roman" panose="02020603050405020304" pitchFamily="18" charset="0"/>
                <a:cs typeface="Times New Roman" panose="02020603050405020304" pitchFamily="18" charset="0"/>
              </a:rPr>
              <a:t>[Samuel</a:t>
            </a:r>
            <a:r>
              <a:rPr lang="zh-CN" altLang="en-US" sz="2000" dirty="0">
                <a:latin typeface="Times New Roman" panose="02020603050405020304" pitchFamily="18" charset="0"/>
                <a:cs typeface="Times New Roman" panose="02020603050405020304" pitchFamily="18" charset="0"/>
              </a:rPr>
              <a:t>发明了“机器学习”这个词</a:t>
            </a:r>
            <a:r>
              <a:rPr lang="en-US" altLang="zh-CN" sz="2000" dirty="0">
                <a:latin typeface="Times New Roman" panose="02020603050405020304" pitchFamily="18" charset="0"/>
                <a:cs typeface="Times New Roman" panose="02020603050405020304" pitchFamily="18" charset="0"/>
              </a:rPr>
              <a:t>]</a:t>
            </a:r>
          </a:p>
          <a:p>
            <a:r>
              <a:rPr lang="en-US" altLang="zh-CN" sz="2400" dirty="0">
                <a:latin typeface="Times New Roman" panose="02020603050405020304" pitchFamily="18" charset="0"/>
                <a:cs typeface="Times New Roman" panose="02020603050405020304" pitchFamily="18" charset="0"/>
              </a:rPr>
              <a:t>Tom Mitchell</a:t>
            </a:r>
          </a:p>
          <a:p>
            <a:pPr lvl="1" algn="just">
              <a:buFont typeface="Wingdings" panose="05000000000000000000" pitchFamily="2" charset="2"/>
              <a:buChar char="Ø"/>
            </a:pPr>
            <a:r>
              <a:rPr lang="en-US" altLang="zh-CN" sz="2000" dirty="0">
                <a:latin typeface="Times New Roman" panose="02020603050405020304" pitchFamily="18" charset="0"/>
                <a:cs typeface="Times New Roman" panose="02020603050405020304" pitchFamily="18" charset="0"/>
              </a:rPr>
              <a:t> A Computer program is said to learn from experience E with respect to some classes of tasks T and performance measure P, if its performance at tasks in T, as measured by P, improves with experience E.</a:t>
            </a:r>
            <a:r>
              <a:rPr lang="zh-CN" altLang="en-US" sz="2000" dirty="0">
                <a:latin typeface="Times New Roman" panose="02020603050405020304" pitchFamily="18" charset="0"/>
                <a:cs typeface="Times New Roman" panose="02020603050405020304" pitchFamily="18" charset="0"/>
              </a:rPr>
              <a:t>（对于某类任务</a:t>
            </a:r>
            <a:r>
              <a:rPr lang="en-US" altLang="zh-CN" sz="2000" dirty="0">
                <a:latin typeface="Times New Roman" panose="02020603050405020304" pitchFamily="18" charset="0"/>
                <a:cs typeface="Times New Roman" panose="02020603050405020304" pitchFamily="18" charset="0"/>
              </a:rPr>
              <a:t>T</a:t>
            </a:r>
            <a:r>
              <a:rPr lang="zh-CN" altLang="en-US" sz="2000" dirty="0">
                <a:latin typeface="Times New Roman" panose="02020603050405020304" pitchFamily="18" charset="0"/>
                <a:cs typeface="Times New Roman" panose="02020603050405020304" pitchFamily="18" charset="0"/>
              </a:rPr>
              <a:t>和性能度量</a:t>
            </a:r>
            <a:r>
              <a:rPr lang="en-US" altLang="zh-CN" sz="2000" dirty="0">
                <a:latin typeface="Times New Roman" panose="02020603050405020304" pitchFamily="18" charset="0"/>
                <a:cs typeface="Times New Roman" panose="02020603050405020304" pitchFamily="18" charset="0"/>
              </a:rPr>
              <a:t>P</a:t>
            </a:r>
            <a:r>
              <a:rPr lang="zh-CN" altLang="en-US" sz="2000" dirty="0">
                <a:latin typeface="Times New Roman" panose="02020603050405020304" pitchFamily="18" charset="0"/>
                <a:cs typeface="Times New Roman" panose="02020603050405020304" pitchFamily="18" charset="0"/>
              </a:rPr>
              <a:t>，如果一个计算机程序在</a:t>
            </a:r>
            <a:r>
              <a:rPr lang="en-US" altLang="zh-CN" sz="2000" dirty="0">
                <a:latin typeface="Times New Roman" panose="02020603050405020304" pitchFamily="18" charset="0"/>
                <a:cs typeface="Times New Roman" panose="02020603050405020304" pitchFamily="18" charset="0"/>
              </a:rPr>
              <a:t>T</a:t>
            </a:r>
            <a:r>
              <a:rPr lang="zh-CN" altLang="en-US" sz="2000" dirty="0">
                <a:latin typeface="Times New Roman" panose="02020603050405020304" pitchFamily="18" charset="0"/>
                <a:cs typeface="Times New Roman" panose="02020603050405020304" pitchFamily="18" charset="0"/>
              </a:rPr>
              <a:t>上以</a:t>
            </a:r>
            <a:r>
              <a:rPr lang="en-US" altLang="zh-CN" sz="2000" dirty="0">
                <a:latin typeface="Times New Roman" panose="02020603050405020304" pitchFamily="18" charset="0"/>
                <a:cs typeface="Times New Roman" panose="02020603050405020304" pitchFamily="18" charset="0"/>
              </a:rPr>
              <a:t>P</a:t>
            </a:r>
            <a:r>
              <a:rPr lang="zh-CN" altLang="en-US" sz="2000" dirty="0">
                <a:latin typeface="Times New Roman" panose="02020603050405020304" pitchFamily="18" charset="0"/>
                <a:cs typeface="Times New Roman" panose="02020603050405020304" pitchFamily="18" charset="0"/>
              </a:rPr>
              <a:t>衡量的性能随着经验</a:t>
            </a:r>
            <a:r>
              <a:rPr lang="en-US" altLang="zh-CN" sz="2000" dirty="0">
                <a:latin typeface="Times New Roman" panose="02020603050405020304" pitchFamily="18" charset="0"/>
                <a:cs typeface="Times New Roman" panose="02020603050405020304" pitchFamily="18" charset="0"/>
              </a:rPr>
              <a:t>E</a:t>
            </a:r>
            <a:r>
              <a:rPr lang="zh-CN" altLang="en-US" sz="2000" dirty="0">
                <a:latin typeface="Times New Roman" panose="02020603050405020304" pitchFamily="18" charset="0"/>
                <a:cs typeface="Times New Roman" panose="02020603050405020304" pitchFamily="18" charset="0"/>
              </a:rPr>
              <a:t>而自我完善，则称该程序在经验</a:t>
            </a:r>
            <a:r>
              <a:rPr lang="en-US" altLang="zh-CN" sz="2000" dirty="0">
                <a:latin typeface="Times New Roman" panose="02020603050405020304" pitchFamily="18" charset="0"/>
                <a:cs typeface="Times New Roman" panose="02020603050405020304" pitchFamily="18" charset="0"/>
              </a:rPr>
              <a:t>E</a:t>
            </a:r>
            <a:r>
              <a:rPr lang="zh-CN" altLang="en-US" sz="2000" dirty="0">
                <a:latin typeface="Times New Roman" panose="02020603050405020304" pitchFamily="18" charset="0"/>
                <a:cs typeface="Times New Roman" panose="02020603050405020304" pitchFamily="18" charset="0"/>
              </a:rPr>
              <a:t>中进行了学习。）</a:t>
            </a: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42</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4" name="图片 3"/>
          <p:cNvPicPr>
            <a:picLocks noChangeAspect="1"/>
          </p:cNvPicPr>
          <p:nvPr/>
        </p:nvPicPr>
        <p:blipFill>
          <a:blip r:embed="rId3"/>
          <a:stretch>
            <a:fillRect/>
          </a:stretch>
        </p:blipFill>
        <p:spPr>
          <a:xfrm>
            <a:off x="1505007" y="4632326"/>
            <a:ext cx="2328863" cy="1724025"/>
          </a:xfrm>
          <a:prstGeom prst="rect">
            <a:avLst/>
          </a:prstGeom>
        </p:spPr>
      </p:pic>
      <p:pic>
        <p:nvPicPr>
          <p:cNvPr id="5" name="图片 4"/>
          <p:cNvPicPr>
            <a:picLocks noChangeAspect="1"/>
          </p:cNvPicPr>
          <p:nvPr/>
        </p:nvPicPr>
        <p:blipFill>
          <a:blip r:embed="rId4"/>
          <a:stretch>
            <a:fillRect/>
          </a:stretch>
        </p:blipFill>
        <p:spPr>
          <a:xfrm>
            <a:off x="5017293" y="4589463"/>
            <a:ext cx="2881313" cy="1809750"/>
          </a:xfrm>
          <a:prstGeom prst="rect">
            <a:avLst/>
          </a:prstGeom>
        </p:spPr>
      </p:pic>
    </p:spTree>
    <p:extLst>
      <p:ext uri="{BB962C8B-B14F-4D97-AF65-F5344CB8AC3E}">
        <p14:creationId xmlns:p14="http://schemas.microsoft.com/office/powerpoint/2010/main" val="5960779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1.2 </a:t>
            </a:r>
            <a:r>
              <a:rPr lang="zh-CN" altLang="en-US" sz="4000" b="1" dirty="0">
                <a:latin typeface="Times New Roman" panose="02020603050405020304" pitchFamily="18" charset="0"/>
                <a:cs typeface="Times New Roman" panose="02020603050405020304" pitchFamily="18" charset="0"/>
              </a:rPr>
              <a:t>智能软件与机器学习</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43</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8" name="圖片 3"/>
          <p:cNvPicPr>
            <a:picLocks noChangeAspect="1"/>
          </p:cNvPicPr>
          <p:nvPr/>
        </p:nvPicPr>
        <p:blipFill>
          <a:blip r:embed="rId3"/>
          <a:stretch>
            <a:fillRect/>
          </a:stretch>
        </p:blipFill>
        <p:spPr>
          <a:xfrm flipH="1">
            <a:off x="3762757" y="2146199"/>
            <a:ext cx="1323975" cy="2247900"/>
          </a:xfrm>
          <a:prstGeom prst="rect">
            <a:avLst/>
          </a:prstGeom>
        </p:spPr>
      </p:pic>
      <p:pic>
        <p:nvPicPr>
          <p:cNvPr id="10"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9246" y="2017693"/>
            <a:ext cx="2172858" cy="1021936"/>
          </a:xfrm>
          <a:prstGeom prst="rect">
            <a:avLst/>
          </a:prstGeom>
        </p:spPr>
      </p:pic>
      <p:pic>
        <p:nvPicPr>
          <p:cNvPr id="11" name="圖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7883" y="3162315"/>
            <a:ext cx="2164221" cy="962785"/>
          </a:xfrm>
          <a:prstGeom prst="rect">
            <a:avLst/>
          </a:prstGeom>
        </p:spPr>
      </p:pic>
      <p:pic>
        <p:nvPicPr>
          <p:cNvPr id="12" name="圖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226" y="4185604"/>
            <a:ext cx="2195537" cy="1176721"/>
          </a:xfrm>
          <a:prstGeom prst="rect">
            <a:avLst/>
          </a:prstGeom>
        </p:spPr>
      </p:pic>
      <p:sp>
        <p:nvSpPr>
          <p:cNvPr id="13" name="文字方塊 10"/>
          <p:cNvSpPr txBox="1"/>
          <p:nvPr/>
        </p:nvSpPr>
        <p:spPr>
          <a:xfrm>
            <a:off x="7020432" y="2314285"/>
            <a:ext cx="1362974" cy="461665"/>
          </a:xfrm>
          <a:prstGeom prst="rect">
            <a:avLst/>
          </a:prstGeom>
          <a:noFill/>
        </p:spPr>
        <p:txBody>
          <a:bodyPr wrap="square" rtlCol="0">
            <a:spAutoFit/>
          </a:bodyPr>
          <a:lstStyle/>
          <a:p>
            <a:r>
              <a:rPr lang="en-US" altLang="zh-TW" sz="2400" dirty="0"/>
              <a:t>“Hi”</a:t>
            </a:r>
            <a:endParaRPr lang="zh-TW" altLang="en-US" sz="2400" dirty="0"/>
          </a:p>
        </p:txBody>
      </p:sp>
      <p:sp>
        <p:nvSpPr>
          <p:cNvPr id="14" name="文字方塊 11"/>
          <p:cNvSpPr txBox="1"/>
          <p:nvPr/>
        </p:nvSpPr>
        <p:spPr>
          <a:xfrm>
            <a:off x="7020432" y="3412874"/>
            <a:ext cx="1991771" cy="461665"/>
          </a:xfrm>
          <a:prstGeom prst="rect">
            <a:avLst/>
          </a:prstGeom>
          <a:noFill/>
        </p:spPr>
        <p:txBody>
          <a:bodyPr wrap="square" rtlCol="0">
            <a:spAutoFit/>
          </a:bodyPr>
          <a:lstStyle/>
          <a:p>
            <a:r>
              <a:rPr lang="en-US" altLang="zh-TW" sz="2400" dirty="0"/>
              <a:t>“How are you”</a:t>
            </a:r>
            <a:endParaRPr lang="zh-TW" altLang="en-US" sz="2400" dirty="0"/>
          </a:p>
        </p:txBody>
      </p:sp>
      <p:sp>
        <p:nvSpPr>
          <p:cNvPr id="15" name="文字方塊 12"/>
          <p:cNvSpPr txBox="1"/>
          <p:nvPr/>
        </p:nvSpPr>
        <p:spPr>
          <a:xfrm>
            <a:off x="7020432" y="4593954"/>
            <a:ext cx="1706455" cy="461665"/>
          </a:xfrm>
          <a:prstGeom prst="rect">
            <a:avLst/>
          </a:prstGeom>
          <a:noFill/>
        </p:spPr>
        <p:txBody>
          <a:bodyPr wrap="square" rtlCol="0">
            <a:spAutoFit/>
          </a:bodyPr>
          <a:lstStyle/>
          <a:p>
            <a:r>
              <a:rPr lang="en-US" altLang="zh-TW" sz="2400" dirty="0"/>
              <a:t>“Good bye”</a:t>
            </a:r>
            <a:endParaRPr lang="zh-TW" altLang="en-US" sz="2400" dirty="0"/>
          </a:p>
        </p:txBody>
      </p:sp>
      <p:pic>
        <p:nvPicPr>
          <p:cNvPr id="16" name="圖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1809" y="2215295"/>
            <a:ext cx="1800000" cy="1347595"/>
          </a:xfrm>
          <a:prstGeom prst="rect">
            <a:avLst/>
          </a:prstGeom>
        </p:spPr>
      </p:pic>
      <p:sp>
        <p:nvSpPr>
          <p:cNvPr id="17" name="文字方塊 14"/>
          <p:cNvSpPr txBox="1"/>
          <p:nvPr/>
        </p:nvSpPr>
        <p:spPr>
          <a:xfrm>
            <a:off x="344855" y="3923994"/>
            <a:ext cx="2976840" cy="523220"/>
          </a:xfrm>
          <a:prstGeom prst="rect">
            <a:avLst/>
          </a:prstGeom>
          <a:noFill/>
        </p:spPr>
        <p:txBody>
          <a:bodyPr wrap="square" rtlCol="0">
            <a:spAutoFit/>
          </a:bodyPr>
          <a:lstStyle/>
          <a:p>
            <a:pPr algn="ctr"/>
            <a:r>
              <a:rPr lang="en-US" altLang="zh-TW" sz="2800" dirty="0"/>
              <a:t>You said “Hello”</a:t>
            </a:r>
            <a:endParaRPr lang="zh-TW" altLang="en-US" sz="2800" dirty="0"/>
          </a:p>
        </p:txBody>
      </p:sp>
      <p:sp>
        <p:nvSpPr>
          <p:cNvPr id="18" name="文字方塊 15"/>
          <p:cNvSpPr txBox="1"/>
          <p:nvPr/>
        </p:nvSpPr>
        <p:spPr>
          <a:xfrm>
            <a:off x="5263686" y="5440795"/>
            <a:ext cx="2683281" cy="830997"/>
          </a:xfrm>
          <a:prstGeom prst="rect">
            <a:avLst/>
          </a:prstGeom>
          <a:noFill/>
        </p:spPr>
        <p:txBody>
          <a:bodyPr wrap="square" rtlCol="0">
            <a:spAutoFit/>
          </a:bodyPr>
          <a:lstStyle/>
          <a:p>
            <a:r>
              <a:rPr lang="en-US" altLang="zh-TW" sz="2400" dirty="0"/>
              <a:t>A large amount of audio data</a:t>
            </a:r>
            <a:endParaRPr lang="zh-TW" altLang="en-US" sz="2400" dirty="0"/>
          </a:p>
        </p:txBody>
      </p:sp>
      <p:sp>
        <p:nvSpPr>
          <p:cNvPr id="19" name="文字方塊 16"/>
          <p:cNvSpPr txBox="1"/>
          <p:nvPr/>
        </p:nvSpPr>
        <p:spPr>
          <a:xfrm>
            <a:off x="1814939" y="5362325"/>
            <a:ext cx="2949952" cy="830997"/>
          </a:xfrm>
          <a:prstGeom prst="rect">
            <a:avLst/>
          </a:prstGeom>
          <a:solidFill>
            <a:schemeClr val="accent2">
              <a:lumMod val="20000"/>
              <a:lumOff val="80000"/>
            </a:schemeClr>
          </a:solidFill>
          <a:ln w="38100">
            <a:solidFill>
              <a:srgbClr val="FF0000"/>
            </a:solidFill>
          </a:ln>
        </p:spPr>
        <p:txBody>
          <a:bodyPr wrap="square" rtlCol="0">
            <a:spAutoFit/>
          </a:bodyPr>
          <a:lstStyle/>
          <a:p>
            <a:r>
              <a:rPr lang="en-US" altLang="zh-TW" sz="2400" dirty="0"/>
              <a:t>You write the program for learning.</a:t>
            </a:r>
            <a:endParaRPr lang="zh-TW" altLang="en-US" sz="2400" dirty="0"/>
          </a:p>
        </p:txBody>
      </p:sp>
      <p:cxnSp>
        <p:nvCxnSpPr>
          <p:cNvPr id="20" name="直線單箭頭接點 18"/>
          <p:cNvCxnSpPr/>
          <p:nvPr/>
        </p:nvCxnSpPr>
        <p:spPr>
          <a:xfrm flipH="1" flipV="1">
            <a:off x="4396620" y="4394099"/>
            <a:ext cx="0" cy="980253"/>
          </a:xfrm>
          <a:prstGeom prst="straightConnector1">
            <a:avLst/>
          </a:prstGeom>
          <a:ln w="38100">
            <a:solidFill>
              <a:srgbClr val="000005"/>
            </a:solidFill>
            <a:tailEnd type="triangle"/>
          </a:ln>
        </p:spPr>
        <p:style>
          <a:lnRef idx="1">
            <a:schemeClr val="accent1"/>
          </a:lnRef>
          <a:fillRef idx="0">
            <a:schemeClr val="accent1"/>
          </a:fillRef>
          <a:effectRef idx="0">
            <a:schemeClr val="accent1"/>
          </a:effectRef>
          <a:fontRef idx="minor">
            <a:schemeClr val="tx1"/>
          </a:fontRef>
        </p:style>
      </p:cxnSp>
      <p:sp>
        <p:nvSpPr>
          <p:cNvPr id="21" name="弧形箭號 (下彎) 19"/>
          <p:cNvSpPr/>
          <p:nvPr/>
        </p:nvSpPr>
        <p:spPr>
          <a:xfrm rot="1607239">
            <a:off x="2540832" y="1757919"/>
            <a:ext cx="1498166" cy="70074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2" name="弧形箭號 (下彎) 20"/>
          <p:cNvSpPr/>
          <p:nvPr/>
        </p:nvSpPr>
        <p:spPr>
          <a:xfrm rot="9648183">
            <a:off x="2601425" y="4196342"/>
            <a:ext cx="1488693" cy="73824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3" name="文字方塊 17"/>
          <p:cNvSpPr txBox="1"/>
          <p:nvPr/>
        </p:nvSpPr>
        <p:spPr>
          <a:xfrm>
            <a:off x="4170101" y="1768322"/>
            <a:ext cx="2099418" cy="461665"/>
          </a:xfrm>
          <a:prstGeom prst="rect">
            <a:avLst/>
          </a:prstGeom>
          <a:solidFill>
            <a:schemeClr val="accent6">
              <a:lumMod val="20000"/>
              <a:lumOff val="80000"/>
            </a:schemeClr>
          </a:solidFill>
          <a:ln w="38100">
            <a:solidFill>
              <a:srgbClr val="00B050"/>
            </a:solidFill>
          </a:ln>
        </p:spPr>
        <p:txBody>
          <a:bodyPr wrap="square" rtlCol="0">
            <a:spAutoFit/>
          </a:bodyPr>
          <a:lstStyle/>
          <a:p>
            <a:pPr algn="ctr"/>
            <a:r>
              <a:rPr lang="en-US" altLang="zh-TW" sz="2400" dirty="0"/>
              <a:t>Learning ......</a:t>
            </a:r>
            <a:endParaRPr lang="zh-TW" altLang="en-US" sz="2400" dirty="0"/>
          </a:p>
        </p:txBody>
      </p:sp>
    </p:spTree>
    <p:extLst>
      <p:ext uri="{BB962C8B-B14F-4D97-AF65-F5344CB8AC3E}">
        <p14:creationId xmlns:p14="http://schemas.microsoft.com/office/powerpoint/2010/main" val="219471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p:bldP spid="18" grpId="0"/>
      <p:bldP spid="19" grpId="0" animBg="1"/>
      <p:bldP spid="21" grpId="0" animBg="1"/>
      <p:bldP spid="22" grpId="0" animBg="1"/>
      <p:bldP spid="2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1.2 </a:t>
            </a:r>
            <a:r>
              <a:rPr lang="zh-CN" altLang="en-US" sz="4000" b="1" dirty="0">
                <a:latin typeface="Times New Roman" panose="02020603050405020304" pitchFamily="18" charset="0"/>
                <a:cs typeface="Times New Roman" panose="02020603050405020304" pitchFamily="18" charset="0"/>
              </a:rPr>
              <a:t>智能软件与机器学习</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44</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7409313" y="2094244"/>
            <a:ext cx="1470724" cy="461665"/>
          </a:xfrm>
          <a:prstGeom prst="rect">
            <a:avLst/>
          </a:prstGeom>
        </p:spPr>
        <p:txBody>
          <a:bodyPr wrap="square">
            <a:spAutoFit/>
          </a:bodyPr>
          <a:lstStyle/>
          <a:p>
            <a:pPr algn="ctr"/>
            <a:r>
              <a:rPr lang="en-US" altLang="zh-TW" sz="2400" dirty="0">
                <a:solidFill>
                  <a:srgbClr val="222222"/>
                </a:solidFill>
                <a:latin typeface="Arial" panose="020B0604020202020204" pitchFamily="34" charset="0"/>
              </a:rPr>
              <a:t>“monkey”</a:t>
            </a:r>
            <a:endParaRPr lang="zh-TW" altLang="en-US" sz="2400" dirty="0"/>
          </a:p>
        </p:txBody>
      </p:sp>
      <p:pic>
        <p:nvPicPr>
          <p:cNvPr id="8" name="圖片 22"/>
          <p:cNvPicPr>
            <a:picLocks noChangeAspect="1"/>
          </p:cNvPicPr>
          <p:nvPr/>
        </p:nvPicPr>
        <p:blipFill>
          <a:blip r:embed="rId3"/>
          <a:stretch>
            <a:fillRect/>
          </a:stretch>
        </p:blipFill>
        <p:spPr>
          <a:xfrm>
            <a:off x="6508057" y="1840786"/>
            <a:ext cx="931280" cy="1051432"/>
          </a:xfrm>
          <a:prstGeom prst="rect">
            <a:avLst/>
          </a:prstGeom>
        </p:spPr>
      </p:pic>
      <p:pic>
        <p:nvPicPr>
          <p:cNvPr id="10" name="圖片 23"/>
          <p:cNvPicPr>
            <a:picLocks noChangeAspect="1"/>
          </p:cNvPicPr>
          <p:nvPr/>
        </p:nvPicPr>
        <p:blipFill>
          <a:blip r:embed="rId4"/>
          <a:stretch>
            <a:fillRect/>
          </a:stretch>
        </p:blipFill>
        <p:spPr>
          <a:xfrm>
            <a:off x="6508057" y="3097561"/>
            <a:ext cx="899978" cy="1075096"/>
          </a:xfrm>
          <a:prstGeom prst="rect">
            <a:avLst/>
          </a:prstGeom>
        </p:spPr>
      </p:pic>
      <p:sp>
        <p:nvSpPr>
          <p:cNvPr id="11" name="文字方塊 24"/>
          <p:cNvSpPr txBox="1"/>
          <p:nvPr/>
        </p:nvSpPr>
        <p:spPr>
          <a:xfrm>
            <a:off x="7427251" y="3442833"/>
            <a:ext cx="798022" cy="461665"/>
          </a:xfrm>
          <a:prstGeom prst="rect">
            <a:avLst/>
          </a:prstGeom>
          <a:noFill/>
        </p:spPr>
        <p:txBody>
          <a:bodyPr wrap="square" rtlCol="0">
            <a:spAutoFit/>
          </a:bodyPr>
          <a:lstStyle/>
          <a:p>
            <a:pPr algn="ctr"/>
            <a:r>
              <a:rPr lang="en-US" altLang="zh-TW" sz="2400" dirty="0"/>
              <a:t>“cat”</a:t>
            </a:r>
            <a:endParaRPr lang="zh-TW" altLang="en-US" sz="2400" dirty="0"/>
          </a:p>
        </p:txBody>
      </p:sp>
      <p:sp>
        <p:nvSpPr>
          <p:cNvPr id="12" name="文字方塊 25"/>
          <p:cNvSpPr txBox="1"/>
          <p:nvPr/>
        </p:nvSpPr>
        <p:spPr>
          <a:xfrm>
            <a:off x="7439337" y="4738108"/>
            <a:ext cx="798022" cy="461665"/>
          </a:xfrm>
          <a:prstGeom prst="rect">
            <a:avLst/>
          </a:prstGeom>
          <a:noFill/>
        </p:spPr>
        <p:txBody>
          <a:bodyPr wrap="square" rtlCol="0">
            <a:spAutoFit/>
          </a:bodyPr>
          <a:lstStyle/>
          <a:p>
            <a:pPr algn="ctr"/>
            <a:r>
              <a:rPr lang="en-US" altLang="zh-TW" sz="2400" dirty="0"/>
              <a:t>“dog”</a:t>
            </a:r>
            <a:endParaRPr lang="zh-TW" altLang="en-US" sz="2400" dirty="0"/>
          </a:p>
        </p:txBody>
      </p:sp>
      <p:pic>
        <p:nvPicPr>
          <p:cNvPr id="13" name="圖片 26"/>
          <p:cNvPicPr>
            <a:picLocks noChangeAspect="1"/>
          </p:cNvPicPr>
          <p:nvPr/>
        </p:nvPicPr>
        <p:blipFill>
          <a:blip r:embed="rId5"/>
          <a:stretch>
            <a:fillRect/>
          </a:stretch>
        </p:blipFill>
        <p:spPr>
          <a:xfrm>
            <a:off x="6511558" y="4378000"/>
            <a:ext cx="915693" cy="1181883"/>
          </a:xfrm>
          <a:prstGeom prst="rect">
            <a:avLst/>
          </a:prstGeom>
        </p:spPr>
      </p:pic>
      <p:pic>
        <p:nvPicPr>
          <p:cNvPr id="15" name="圖片 3"/>
          <p:cNvPicPr>
            <a:picLocks noChangeAspect="1"/>
          </p:cNvPicPr>
          <p:nvPr/>
        </p:nvPicPr>
        <p:blipFill>
          <a:blip r:embed="rId6"/>
          <a:stretch>
            <a:fillRect/>
          </a:stretch>
        </p:blipFill>
        <p:spPr>
          <a:xfrm flipH="1">
            <a:off x="3762757" y="2146199"/>
            <a:ext cx="1323975" cy="2247900"/>
          </a:xfrm>
          <a:prstGeom prst="rect">
            <a:avLst/>
          </a:prstGeom>
        </p:spPr>
      </p:pic>
      <p:sp>
        <p:nvSpPr>
          <p:cNvPr id="16" name="文字方塊 14"/>
          <p:cNvSpPr txBox="1"/>
          <p:nvPr/>
        </p:nvSpPr>
        <p:spPr>
          <a:xfrm>
            <a:off x="344855" y="3923994"/>
            <a:ext cx="2976840" cy="523220"/>
          </a:xfrm>
          <a:prstGeom prst="rect">
            <a:avLst/>
          </a:prstGeom>
          <a:noFill/>
        </p:spPr>
        <p:txBody>
          <a:bodyPr wrap="square" rtlCol="0">
            <a:spAutoFit/>
          </a:bodyPr>
          <a:lstStyle/>
          <a:p>
            <a:pPr algn="ctr"/>
            <a:r>
              <a:rPr lang="en-US" altLang="zh-TW" sz="2800" dirty="0"/>
              <a:t>This is “cat”</a:t>
            </a:r>
            <a:endParaRPr lang="zh-TW" altLang="en-US" sz="2800" dirty="0"/>
          </a:p>
        </p:txBody>
      </p:sp>
      <p:sp>
        <p:nvSpPr>
          <p:cNvPr id="17" name="文字方塊 15"/>
          <p:cNvSpPr txBox="1"/>
          <p:nvPr/>
        </p:nvSpPr>
        <p:spPr>
          <a:xfrm>
            <a:off x="6066394" y="5671198"/>
            <a:ext cx="2683281" cy="830997"/>
          </a:xfrm>
          <a:prstGeom prst="rect">
            <a:avLst/>
          </a:prstGeom>
          <a:noFill/>
        </p:spPr>
        <p:txBody>
          <a:bodyPr wrap="square" rtlCol="0">
            <a:spAutoFit/>
          </a:bodyPr>
          <a:lstStyle/>
          <a:p>
            <a:r>
              <a:rPr lang="en-US" altLang="zh-TW" sz="2400" dirty="0"/>
              <a:t>A large amount of images</a:t>
            </a:r>
            <a:endParaRPr lang="zh-TW" altLang="en-US" sz="2400" dirty="0"/>
          </a:p>
        </p:txBody>
      </p:sp>
      <p:sp>
        <p:nvSpPr>
          <p:cNvPr id="18" name="文字方塊 16"/>
          <p:cNvSpPr txBox="1"/>
          <p:nvPr/>
        </p:nvSpPr>
        <p:spPr>
          <a:xfrm>
            <a:off x="1814939" y="5362325"/>
            <a:ext cx="2949952" cy="830997"/>
          </a:xfrm>
          <a:prstGeom prst="rect">
            <a:avLst/>
          </a:prstGeom>
          <a:solidFill>
            <a:schemeClr val="accent2">
              <a:lumMod val="20000"/>
              <a:lumOff val="80000"/>
            </a:schemeClr>
          </a:solidFill>
          <a:ln w="38100">
            <a:solidFill>
              <a:srgbClr val="FF0000"/>
            </a:solidFill>
          </a:ln>
        </p:spPr>
        <p:txBody>
          <a:bodyPr wrap="square" rtlCol="0">
            <a:spAutoFit/>
          </a:bodyPr>
          <a:lstStyle/>
          <a:p>
            <a:r>
              <a:rPr lang="en-US" altLang="zh-TW" sz="2400" dirty="0"/>
              <a:t>You write the program for learning.</a:t>
            </a:r>
            <a:endParaRPr lang="zh-TW" altLang="en-US" sz="2400" dirty="0"/>
          </a:p>
        </p:txBody>
      </p:sp>
      <p:cxnSp>
        <p:nvCxnSpPr>
          <p:cNvPr id="19" name="直線單箭頭接點 18"/>
          <p:cNvCxnSpPr/>
          <p:nvPr/>
        </p:nvCxnSpPr>
        <p:spPr>
          <a:xfrm flipH="1" flipV="1">
            <a:off x="4396620" y="4394099"/>
            <a:ext cx="0" cy="980253"/>
          </a:xfrm>
          <a:prstGeom prst="straightConnector1">
            <a:avLst/>
          </a:prstGeom>
          <a:ln w="38100">
            <a:solidFill>
              <a:srgbClr val="000005"/>
            </a:solidFill>
            <a:tailEnd type="triangle"/>
          </a:ln>
        </p:spPr>
        <p:style>
          <a:lnRef idx="1">
            <a:schemeClr val="accent1"/>
          </a:lnRef>
          <a:fillRef idx="0">
            <a:schemeClr val="accent1"/>
          </a:fillRef>
          <a:effectRef idx="0">
            <a:schemeClr val="accent1"/>
          </a:effectRef>
          <a:fontRef idx="minor">
            <a:schemeClr val="tx1"/>
          </a:fontRef>
        </p:style>
      </p:cxnSp>
      <p:sp>
        <p:nvSpPr>
          <p:cNvPr id="20" name="弧形箭號 (下彎) 19"/>
          <p:cNvSpPr/>
          <p:nvPr/>
        </p:nvSpPr>
        <p:spPr>
          <a:xfrm rot="1607239">
            <a:off x="2540832" y="1757919"/>
            <a:ext cx="1498166" cy="70074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1" name="弧形箭號 (下彎) 20"/>
          <p:cNvSpPr/>
          <p:nvPr/>
        </p:nvSpPr>
        <p:spPr>
          <a:xfrm rot="9648183">
            <a:off x="2601425" y="4196342"/>
            <a:ext cx="1488693" cy="73824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2" name="文字方塊 17"/>
          <p:cNvSpPr txBox="1"/>
          <p:nvPr/>
        </p:nvSpPr>
        <p:spPr>
          <a:xfrm>
            <a:off x="4170101" y="1768322"/>
            <a:ext cx="2099418" cy="461665"/>
          </a:xfrm>
          <a:prstGeom prst="rect">
            <a:avLst/>
          </a:prstGeom>
          <a:solidFill>
            <a:schemeClr val="accent6">
              <a:lumMod val="20000"/>
              <a:lumOff val="80000"/>
            </a:schemeClr>
          </a:solidFill>
          <a:ln w="38100">
            <a:solidFill>
              <a:srgbClr val="00B050"/>
            </a:solidFill>
          </a:ln>
        </p:spPr>
        <p:txBody>
          <a:bodyPr wrap="square" rtlCol="0">
            <a:spAutoFit/>
          </a:bodyPr>
          <a:lstStyle/>
          <a:p>
            <a:pPr algn="ctr"/>
            <a:r>
              <a:rPr lang="en-US" altLang="zh-TW" sz="2400" dirty="0"/>
              <a:t>Learning ......</a:t>
            </a:r>
            <a:endParaRPr lang="zh-TW" altLang="en-US" sz="2400" dirty="0"/>
          </a:p>
        </p:txBody>
      </p:sp>
      <p:pic>
        <p:nvPicPr>
          <p:cNvPr id="23" name="Picture 12" descr="https://encrypted-tbn1.gstatic.com/images?q=tbn:ANd9GcRcwlRKAlSIaCI4W5PRYVbuBQQXifF-56bFqAjh9DMe-_3Lh8_YK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5350" y="2325077"/>
            <a:ext cx="1351186" cy="1025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82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6" grpId="0"/>
      <p:bldP spid="17" grpId="0"/>
      <p:bldP spid="20" grpId="0" animBg="1"/>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1.2 </a:t>
            </a:r>
            <a:r>
              <a:rPr lang="zh-CN" altLang="en-US" sz="4000" b="1" dirty="0">
                <a:latin typeface="Times New Roman" panose="02020603050405020304" pitchFamily="18" charset="0"/>
                <a:cs typeface="Times New Roman" panose="02020603050405020304" pitchFamily="18" charset="0"/>
              </a:rPr>
              <a:t>智能软件与机器学习</a:t>
            </a:r>
          </a:p>
        </p:txBody>
      </p:sp>
      <p:sp>
        <p:nvSpPr>
          <p:cNvPr id="3" name="内容占位符 2"/>
          <p:cNvSpPr>
            <a:spLocks noGrp="1"/>
          </p:cNvSpPr>
          <p:nvPr>
            <p:ph idx="1"/>
          </p:nvPr>
        </p:nvSpPr>
        <p:spPr>
          <a:xfrm>
            <a:off x="628650" y="1095791"/>
            <a:ext cx="7886700" cy="4257521"/>
          </a:xfrm>
        </p:spPr>
        <p:txBody>
          <a:bodyPr/>
          <a:lstStyle/>
          <a:p>
            <a:pPr marL="0" indent="0">
              <a:buNone/>
            </a:pPr>
            <a:r>
              <a:rPr lang="zh-CN" altLang="en-US" b="1" dirty="0">
                <a:latin typeface="微軟正黑體" panose="020B0604030504040204" pitchFamily="34" charset="-120"/>
                <a:ea typeface="微軟正黑體" panose="020B0604030504040204" pitchFamily="34" charset="-120"/>
              </a:rPr>
              <a:t>机器学习 </a:t>
            </a:r>
            <a:r>
              <a:rPr lang="en-US" altLang="zh-TW" b="1" dirty="0">
                <a:latin typeface="微軟正黑體" panose="020B0604030504040204" pitchFamily="34" charset="-120"/>
                <a:ea typeface="微軟正黑體" panose="020B0604030504040204" pitchFamily="34" charset="-120"/>
              </a:rPr>
              <a:t>≈ </a:t>
            </a:r>
            <a:r>
              <a:rPr lang="zh-CN" altLang="en-US" b="1" dirty="0">
                <a:latin typeface="微軟正黑體" panose="020B0604030504040204" pitchFamily="34" charset="-120"/>
                <a:ea typeface="微軟正黑體" panose="020B0604030504040204" pitchFamily="34" charset="-120"/>
              </a:rPr>
              <a:t>自动</a:t>
            </a:r>
            <a:r>
              <a:rPr lang="zh-TW" altLang="en-US" b="1" dirty="0">
                <a:latin typeface="微軟正黑體" panose="020B0604030504040204" pitchFamily="34" charset="-120"/>
                <a:ea typeface="微軟正黑體" panose="020B0604030504040204" pitchFamily="34" charset="-120"/>
              </a:rPr>
              <a:t>找</a:t>
            </a:r>
            <a:r>
              <a:rPr lang="zh-CN" altLang="en-US" b="1" dirty="0">
                <a:latin typeface="微軟正黑體" panose="020B0604030504040204" pitchFamily="34" charset="-120"/>
                <a:ea typeface="微軟正黑體" panose="020B0604030504040204" pitchFamily="34" charset="-120"/>
              </a:rPr>
              <a:t>一个函数</a:t>
            </a:r>
            <a:r>
              <a:rPr lang="en-US" altLang="zh-CN" b="1" i="1" dirty="0">
                <a:latin typeface="Times New Roman" panose="02020603050405020304" pitchFamily="18" charset="0"/>
                <a:ea typeface="微軟正黑體" panose="020B0604030504040204" pitchFamily="34" charset="-120"/>
                <a:cs typeface="Times New Roman" panose="02020603050405020304" pitchFamily="18" charset="0"/>
              </a:rPr>
              <a:t>f</a:t>
            </a:r>
            <a:r>
              <a:rPr lang="zh-TW" altLang="en-US" b="1" dirty="0">
                <a:latin typeface="微軟正黑體" panose="020B0604030504040204" pitchFamily="34" charset="-120"/>
                <a:ea typeface="微軟正黑體" panose="020B0604030504040204" pitchFamily="34" charset="-120"/>
              </a:rPr>
              <a:t>的能力</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45</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內容版面配置區 2"/>
          <p:cNvSpPr txBox="1">
            <a:spLocks/>
          </p:cNvSpPr>
          <p:nvPr/>
        </p:nvSpPr>
        <p:spPr>
          <a:xfrm>
            <a:off x="499799" y="1823150"/>
            <a:ext cx="7886700" cy="49188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语音识别</a:t>
            </a:r>
            <a:endParaRPr lang="en-US" altLang="zh-TW" dirty="0"/>
          </a:p>
          <a:p>
            <a:endParaRPr lang="en-US" altLang="zh-TW" dirty="0"/>
          </a:p>
          <a:p>
            <a:r>
              <a:rPr lang="zh-CN" altLang="en-US" dirty="0"/>
              <a:t>图像识别</a:t>
            </a:r>
            <a:endParaRPr lang="en-US" altLang="zh-TW" dirty="0"/>
          </a:p>
          <a:p>
            <a:endParaRPr lang="en-US" altLang="zh-TW" dirty="0"/>
          </a:p>
          <a:p>
            <a:endParaRPr lang="en-US" altLang="zh-TW" dirty="0"/>
          </a:p>
          <a:p>
            <a:r>
              <a:rPr lang="zh-CN" altLang="en-US" dirty="0"/>
              <a:t>对弈系统</a:t>
            </a:r>
            <a:endParaRPr lang="en-US" altLang="zh-TW" dirty="0"/>
          </a:p>
          <a:p>
            <a:endParaRPr lang="en-US" altLang="zh-TW" dirty="0"/>
          </a:p>
          <a:p>
            <a:r>
              <a:rPr lang="zh-CN" altLang="en-US" dirty="0"/>
              <a:t>对话系统</a:t>
            </a:r>
            <a:endParaRPr lang="zh-TW" altLang="en-US" dirty="0"/>
          </a:p>
        </p:txBody>
      </p:sp>
      <p:graphicFrame>
        <p:nvGraphicFramePr>
          <p:cNvPr id="10" name="Object 12"/>
          <p:cNvGraphicFramePr>
            <a:graphicFrameLocks noChangeAspect="1"/>
          </p:cNvGraphicFramePr>
          <p:nvPr/>
        </p:nvGraphicFramePr>
        <p:xfrm>
          <a:off x="1863058" y="2390524"/>
          <a:ext cx="3822700" cy="460375"/>
        </p:xfrm>
        <a:graphic>
          <a:graphicData uri="http://schemas.openxmlformats.org/presentationml/2006/ole">
            <mc:AlternateContent xmlns:mc="http://schemas.openxmlformats.org/markup-compatibility/2006">
              <mc:Choice xmlns:v="urn:schemas-microsoft-com:vml" Requires="v">
                <p:oleObj name="方程式" r:id="rId3" imgW="1790640" imgH="215640" progId="Equation.3">
                  <p:embed/>
                </p:oleObj>
              </mc:Choice>
              <mc:Fallback>
                <p:oleObj name="方程式" r:id="rId3" imgW="1790640" imgH="215640" progId="Equation.3">
                  <p:embed/>
                  <p:pic>
                    <p:nvPicPr>
                      <p:cNvPr id="4" name="Object 12"/>
                      <p:cNvPicPr>
                        <a:picLocks noChangeAspect="1" noChangeArrowheads="1"/>
                      </p:cNvPicPr>
                      <p:nvPr/>
                    </p:nvPicPr>
                    <p:blipFill>
                      <a:blip r:embed="rId4"/>
                      <a:srcRect/>
                      <a:stretch>
                        <a:fillRect/>
                      </a:stretch>
                    </p:blipFill>
                    <p:spPr bwMode="auto">
                      <a:xfrm>
                        <a:off x="1863058" y="2390524"/>
                        <a:ext cx="3822700"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12"/>
          <p:cNvGraphicFramePr>
            <a:graphicFrameLocks noChangeAspect="1"/>
          </p:cNvGraphicFramePr>
          <p:nvPr/>
        </p:nvGraphicFramePr>
        <p:xfrm>
          <a:off x="2615463" y="3462836"/>
          <a:ext cx="3822700" cy="460375"/>
        </p:xfrm>
        <a:graphic>
          <a:graphicData uri="http://schemas.openxmlformats.org/presentationml/2006/ole">
            <mc:AlternateContent xmlns:mc="http://schemas.openxmlformats.org/markup-compatibility/2006">
              <mc:Choice xmlns:v="urn:schemas-microsoft-com:vml" Requires="v">
                <p:oleObj name="方程式" r:id="rId5" imgW="1790640" imgH="215640" progId="Equation.3">
                  <p:embed/>
                </p:oleObj>
              </mc:Choice>
              <mc:Fallback>
                <p:oleObj name="方程式" r:id="rId5" imgW="1790640" imgH="215640" progId="Equation.3">
                  <p:embed/>
                  <p:pic>
                    <p:nvPicPr>
                      <p:cNvPr id="5" name="Object 12"/>
                      <p:cNvPicPr>
                        <a:picLocks noChangeAspect="1" noChangeArrowheads="1"/>
                      </p:cNvPicPr>
                      <p:nvPr/>
                    </p:nvPicPr>
                    <p:blipFill>
                      <a:blip r:embed="rId4"/>
                      <a:srcRect/>
                      <a:stretch>
                        <a:fillRect/>
                      </a:stretch>
                    </p:blipFill>
                    <p:spPr bwMode="auto">
                      <a:xfrm>
                        <a:off x="2615463" y="3462836"/>
                        <a:ext cx="3822700"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12"/>
          <p:cNvGraphicFramePr>
            <a:graphicFrameLocks noChangeAspect="1"/>
          </p:cNvGraphicFramePr>
          <p:nvPr/>
        </p:nvGraphicFramePr>
        <p:xfrm>
          <a:off x="2663581" y="4670243"/>
          <a:ext cx="3822700" cy="460375"/>
        </p:xfrm>
        <a:graphic>
          <a:graphicData uri="http://schemas.openxmlformats.org/presentationml/2006/ole">
            <mc:AlternateContent xmlns:mc="http://schemas.openxmlformats.org/markup-compatibility/2006">
              <mc:Choice xmlns:v="urn:schemas-microsoft-com:vml" Requires="v">
                <p:oleObj name="方程式" r:id="rId6" imgW="1790640" imgH="215640" progId="Equation.3">
                  <p:embed/>
                </p:oleObj>
              </mc:Choice>
              <mc:Fallback>
                <p:oleObj name="方程式" r:id="rId6" imgW="1790640" imgH="215640" progId="Equation.3">
                  <p:embed/>
                  <p:pic>
                    <p:nvPicPr>
                      <p:cNvPr id="6" name="Object 12"/>
                      <p:cNvPicPr>
                        <a:picLocks noChangeAspect="1" noChangeArrowheads="1"/>
                      </p:cNvPicPr>
                      <p:nvPr/>
                    </p:nvPicPr>
                    <p:blipFill>
                      <a:blip r:embed="rId4"/>
                      <a:srcRect/>
                      <a:stretch>
                        <a:fillRect/>
                      </a:stretch>
                    </p:blipFill>
                    <p:spPr bwMode="auto">
                      <a:xfrm>
                        <a:off x="2663581" y="4670243"/>
                        <a:ext cx="3822700"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2"/>
          <p:cNvGraphicFramePr>
            <a:graphicFrameLocks noChangeAspect="1"/>
          </p:cNvGraphicFramePr>
          <p:nvPr/>
        </p:nvGraphicFramePr>
        <p:xfrm>
          <a:off x="3303945" y="5774717"/>
          <a:ext cx="3578225" cy="460375"/>
        </p:xfrm>
        <a:graphic>
          <a:graphicData uri="http://schemas.openxmlformats.org/presentationml/2006/ole">
            <mc:AlternateContent xmlns:mc="http://schemas.openxmlformats.org/markup-compatibility/2006">
              <mc:Choice xmlns:v="urn:schemas-microsoft-com:vml" Requires="v">
                <p:oleObj name="方程式" r:id="rId7" imgW="1676160" imgH="215640" progId="Equation.3">
                  <p:embed/>
                </p:oleObj>
              </mc:Choice>
              <mc:Fallback>
                <p:oleObj name="方程式" r:id="rId7" imgW="1676160" imgH="215640" progId="Equation.3">
                  <p:embed/>
                  <p:pic>
                    <p:nvPicPr>
                      <p:cNvPr id="7" name="Object 12"/>
                      <p:cNvPicPr>
                        <a:picLocks noChangeAspect="1" noChangeArrowheads="1"/>
                      </p:cNvPicPr>
                      <p:nvPr/>
                    </p:nvPicPr>
                    <p:blipFill>
                      <a:blip r:embed="rId8"/>
                      <a:srcRect/>
                      <a:stretch>
                        <a:fillRect/>
                      </a:stretch>
                    </p:blipFill>
                    <p:spPr bwMode="auto">
                      <a:xfrm>
                        <a:off x="3303945" y="5774717"/>
                        <a:ext cx="3578225"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文字方塊 7"/>
          <p:cNvSpPr txBox="1"/>
          <p:nvPr/>
        </p:nvSpPr>
        <p:spPr>
          <a:xfrm>
            <a:off x="6438163" y="3431413"/>
            <a:ext cx="947054" cy="523220"/>
          </a:xfrm>
          <a:prstGeom prst="rect">
            <a:avLst/>
          </a:prstGeom>
          <a:noFill/>
        </p:spPr>
        <p:txBody>
          <a:bodyPr wrap="square" rtlCol="0">
            <a:spAutoFit/>
          </a:bodyPr>
          <a:lstStyle/>
          <a:p>
            <a:r>
              <a:rPr lang="en-US" altLang="zh-TW" sz="2800" dirty="0"/>
              <a:t>“Cat”</a:t>
            </a:r>
            <a:endParaRPr lang="zh-TW" altLang="en-US" sz="2800" dirty="0"/>
          </a:p>
        </p:txBody>
      </p:sp>
      <p:sp>
        <p:nvSpPr>
          <p:cNvPr id="15" name="文字方塊 8"/>
          <p:cNvSpPr txBox="1"/>
          <p:nvPr/>
        </p:nvSpPr>
        <p:spPr>
          <a:xfrm>
            <a:off x="5685758" y="2359341"/>
            <a:ext cx="2298182" cy="523220"/>
          </a:xfrm>
          <a:prstGeom prst="rect">
            <a:avLst/>
          </a:prstGeom>
          <a:noFill/>
        </p:spPr>
        <p:txBody>
          <a:bodyPr wrap="square" rtlCol="0">
            <a:spAutoFit/>
          </a:bodyPr>
          <a:lstStyle/>
          <a:p>
            <a:r>
              <a:rPr lang="en-US" altLang="zh-TW" sz="2800" dirty="0"/>
              <a:t>“How are you”</a:t>
            </a:r>
            <a:endParaRPr lang="zh-TW" altLang="en-US" sz="2800" dirty="0"/>
          </a:p>
        </p:txBody>
      </p:sp>
      <p:sp>
        <p:nvSpPr>
          <p:cNvPr id="16" name="文字方塊 9"/>
          <p:cNvSpPr txBox="1"/>
          <p:nvPr/>
        </p:nvSpPr>
        <p:spPr>
          <a:xfrm>
            <a:off x="6486282" y="4612554"/>
            <a:ext cx="1239914" cy="523220"/>
          </a:xfrm>
          <a:prstGeom prst="rect">
            <a:avLst/>
          </a:prstGeom>
          <a:noFill/>
        </p:spPr>
        <p:txBody>
          <a:bodyPr wrap="square" rtlCol="0">
            <a:spAutoFit/>
          </a:bodyPr>
          <a:lstStyle/>
          <a:p>
            <a:r>
              <a:rPr lang="en-US" altLang="zh-TW" sz="2800" dirty="0"/>
              <a:t>“5-5”</a:t>
            </a:r>
            <a:endParaRPr lang="zh-TW" altLang="en-US" sz="2800" dirty="0"/>
          </a:p>
        </p:txBody>
      </p:sp>
      <p:sp>
        <p:nvSpPr>
          <p:cNvPr id="17" name="文字方塊 10"/>
          <p:cNvSpPr txBox="1"/>
          <p:nvPr/>
        </p:nvSpPr>
        <p:spPr>
          <a:xfrm>
            <a:off x="6960363" y="5711872"/>
            <a:ext cx="2080959" cy="523220"/>
          </a:xfrm>
          <a:prstGeom prst="rect">
            <a:avLst/>
          </a:prstGeom>
          <a:noFill/>
        </p:spPr>
        <p:txBody>
          <a:bodyPr wrap="square" rtlCol="0">
            <a:spAutoFit/>
          </a:bodyPr>
          <a:lstStyle/>
          <a:p>
            <a:r>
              <a:rPr lang="en-US" altLang="zh-TW" sz="2800" dirty="0"/>
              <a:t>“I am fine.”</a:t>
            </a:r>
            <a:endParaRPr lang="zh-TW" altLang="en-US" sz="2800" dirty="0"/>
          </a:p>
        </p:txBody>
      </p:sp>
      <p:pic>
        <p:nvPicPr>
          <p:cNvPr id="18" name="圖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56744" y="2334055"/>
            <a:ext cx="2921108" cy="516844"/>
          </a:xfrm>
          <a:prstGeom prst="rect">
            <a:avLst/>
          </a:prstGeom>
        </p:spPr>
      </p:pic>
      <p:sp>
        <p:nvSpPr>
          <p:cNvPr id="19" name="矩形 18"/>
          <p:cNvSpPr/>
          <p:nvPr/>
        </p:nvSpPr>
        <p:spPr>
          <a:xfrm>
            <a:off x="3743057" y="5727916"/>
            <a:ext cx="2659840" cy="523220"/>
          </a:xfrm>
          <a:prstGeom prst="rect">
            <a:avLst/>
          </a:prstGeom>
        </p:spPr>
        <p:txBody>
          <a:bodyPr wrap="square">
            <a:spAutoFit/>
          </a:bodyPr>
          <a:lstStyle/>
          <a:p>
            <a:pPr algn="ctr"/>
            <a:r>
              <a:rPr lang="en-US" altLang="zh-TW" sz="2800" dirty="0"/>
              <a:t>“How are you?”</a:t>
            </a:r>
            <a:endParaRPr lang="zh-TW" altLang="en-US" sz="2800" dirty="0"/>
          </a:p>
        </p:txBody>
      </p:sp>
      <p:pic>
        <p:nvPicPr>
          <p:cNvPr id="20" name="Picture 2" descr="http://y2.ifengimg.com/a/2016_11/2c7ef418c729099.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91079" y="4495707"/>
            <a:ext cx="1144109" cy="858082"/>
          </a:xfrm>
          <a:prstGeom prst="rect">
            <a:avLst/>
          </a:prstGeom>
          <a:noFill/>
          <a:extLst>
            <a:ext uri="{909E8E84-426E-40DD-AFC4-6F175D3DCCD1}">
              <a14:hiddenFill xmlns:a14="http://schemas.microsoft.com/office/drawing/2010/main">
                <a:solidFill>
                  <a:srgbClr val="FFFFFF"/>
                </a:solidFill>
              </a14:hiddenFill>
            </a:ext>
          </a:extLst>
        </p:spPr>
      </p:pic>
      <p:sp>
        <p:nvSpPr>
          <p:cNvPr id="21" name="文字方塊 15"/>
          <p:cNvSpPr txBox="1"/>
          <p:nvPr/>
        </p:nvSpPr>
        <p:spPr>
          <a:xfrm>
            <a:off x="3703301" y="6147555"/>
            <a:ext cx="2773299" cy="461665"/>
          </a:xfrm>
          <a:prstGeom prst="rect">
            <a:avLst/>
          </a:prstGeom>
          <a:noFill/>
        </p:spPr>
        <p:txBody>
          <a:bodyPr wrap="square" rtlCol="0">
            <a:spAutoFit/>
          </a:bodyPr>
          <a:lstStyle/>
          <a:p>
            <a:pPr algn="ctr"/>
            <a:r>
              <a:rPr lang="en-US" altLang="zh-TW" sz="2400" dirty="0"/>
              <a:t>(what the user said)</a:t>
            </a:r>
            <a:endParaRPr lang="zh-TW" altLang="en-US" sz="2400" dirty="0"/>
          </a:p>
        </p:txBody>
      </p:sp>
      <p:sp>
        <p:nvSpPr>
          <p:cNvPr id="22" name="文字方塊 18"/>
          <p:cNvSpPr txBox="1"/>
          <p:nvPr/>
        </p:nvSpPr>
        <p:spPr>
          <a:xfrm>
            <a:off x="6466199" y="6147554"/>
            <a:ext cx="2773299" cy="461665"/>
          </a:xfrm>
          <a:prstGeom prst="rect">
            <a:avLst/>
          </a:prstGeom>
          <a:noFill/>
        </p:spPr>
        <p:txBody>
          <a:bodyPr wrap="square" rtlCol="0">
            <a:spAutoFit/>
          </a:bodyPr>
          <a:lstStyle/>
          <a:p>
            <a:pPr algn="ctr"/>
            <a:r>
              <a:rPr lang="en-US" altLang="zh-TW" sz="2400" dirty="0"/>
              <a:t>(system response)</a:t>
            </a:r>
            <a:endParaRPr lang="zh-TW" altLang="en-US" sz="2400" dirty="0"/>
          </a:p>
        </p:txBody>
      </p:sp>
      <p:pic>
        <p:nvPicPr>
          <p:cNvPr id="23" name="Picture 12" descr="https://encrypted-tbn1.gstatic.com/images?q=tbn:ANd9GcRcwlRKAlSIaCI4W5PRYVbuBQQXifF-56bFqAjh9DMe-_3Lh8_YKw"/>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83905" y="3317879"/>
            <a:ext cx="1106043" cy="839637"/>
          </a:xfrm>
          <a:prstGeom prst="rect">
            <a:avLst/>
          </a:prstGeom>
          <a:noFill/>
          <a:extLst>
            <a:ext uri="{909E8E84-426E-40DD-AFC4-6F175D3DCCD1}">
              <a14:hiddenFill xmlns:a14="http://schemas.microsoft.com/office/drawing/2010/main">
                <a:solidFill>
                  <a:srgbClr val="FFFFFF"/>
                </a:solidFill>
              </a14:hiddenFill>
            </a:ext>
          </a:extLst>
        </p:spPr>
      </p:pic>
      <p:sp>
        <p:nvSpPr>
          <p:cNvPr id="24" name="文字方塊 17"/>
          <p:cNvSpPr txBox="1"/>
          <p:nvPr/>
        </p:nvSpPr>
        <p:spPr>
          <a:xfrm>
            <a:off x="7270442" y="4874164"/>
            <a:ext cx="1786326" cy="461665"/>
          </a:xfrm>
          <a:prstGeom prst="rect">
            <a:avLst/>
          </a:prstGeom>
          <a:noFill/>
        </p:spPr>
        <p:txBody>
          <a:bodyPr wrap="square" rtlCol="0">
            <a:spAutoFit/>
          </a:bodyPr>
          <a:lstStyle/>
          <a:p>
            <a:pPr algn="ctr"/>
            <a:r>
              <a:rPr lang="en-US" altLang="zh-TW" sz="2400" dirty="0"/>
              <a:t>(next move)</a:t>
            </a:r>
            <a:endParaRPr lang="zh-TW" altLang="en-US" sz="2400" dirty="0"/>
          </a:p>
        </p:txBody>
      </p:sp>
    </p:spTree>
    <p:extLst>
      <p:ext uri="{BB962C8B-B14F-4D97-AF65-F5344CB8AC3E}">
        <p14:creationId xmlns:p14="http://schemas.microsoft.com/office/powerpoint/2010/main" val="191911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4" grpId="0"/>
      <p:bldP spid="15" grpId="0"/>
      <p:bldP spid="16" grpId="0"/>
      <p:bldP spid="17" grpId="0"/>
      <p:bldP spid="19" grpId="0"/>
      <p:bldP spid="21" grpId="0"/>
      <p:bldP spid="22" grpId="0"/>
      <p:bldP spid="2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1.2 </a:t>
            </a:r>
            <a:r>
              <a:rPr lang="zh-CN" altLang="en-US" sz="4000" b="1" dirty="0">
                <a:latin typeface="Times New Roman" panose="02020603050405020304" pitchFamily="18" charset="0"/>
                <a:cs typeface="Times New Roman" panose="02020603050405020304" pitchFamily="18" charset="0"/>
              </a:rPr>
              <a:t>智能软件与机器学习</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46</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標題 1"/>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dirty="0"/>
              <a:t> </a:t>
            </a:r>
            <a:endParaRPr lang="zh-TW" altLang="en-US" dirty="0"/>
          </a:p>
        </p:txBody>
      </p:sp>
      <p:sp>
        <p:nvSpPr>
          <p:cNvPr id="8" name="圓柱 5"/>
          <p:cNvSpPr/>
          <p:nvPr/>
        </p:nvSpPr>
        <p:spPr>
          <a:xfrm>
            <a:off x="1088600" y="2034599"/>
            <a:ext cx="1636295" cy="1090863"/>
          </a:xfrm>
          <a:prstGeom prst="ca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sz="2400" dirty="0"/>
              <a:t>A set of function</a:t>
            </a:r>
            <a:endParaRPr lang="zh-TW" altLang="en-US" sz="2400" dirty="0"/>
          </a:p>
        </p:txBody>
      </p:sp>
      <p:graphicFrame>
        <p:nvGraphicFramePr>
          <p:cNvPr id="10" name="Object 12"/>
          <p:cNvGraphicFramePr>
            <a:graphicFrameLocks noChangeAspect="1"/>
          </p:cNvGraphicFramePr>
          <p:nvPr/>
        </p:nvGraphicFramePr>
        <p:xfrm>
          <a:off x="2820745" y="2663625"/>
          <a:ext cx="1109662" cy="461962"/>
        </p:xfrm>
        <a:graphic>
          <a:graphicData uri="http://schemas.openxmlformats.org/presentationml/2006/ole">
            <mc:AlternateContent xmlns:mc="http://schemas.openxmlformats.org/markup-compatibility/2006">
              <mc:Choice xmlns:v="urn:schemas-microsoft-com:vml" Requires="v">
                <p:oleObj name="方程式" r:id="rId3" imgW="520560" imgH="215640" progId="Equation.3">
                  <p:embed/>
                </p:oleObj>
              </mc:Choice>
              <mc:Fallback>
                <p:oleObj name="方程式" r:id="rId3" imgW="520560" imgH="215640" progId="Equation.3">
                  <p:embed/>
                  <p:pic>
                    <p:nvPicPr>
                      <p:cNvPr id="15" name="Object 12"/>
                      <p:cNvPicPr>
                        <a:picLocks noChangeAspect="1" noChangeArrowheads="1"/>
                      </p:cNvPicPr>
                      <p:nvPr/>
                    </p:nvPicPr>
                    <p:blipFill>
                      <a:blip r:embed="rId4"/>
                      <a:srcRect/>
                      <a:stretch>
                        <a:fillRect/>
                      </a:stretch>
                    </p:blipFill>
                    <p:spPr bwMode="auto">
                      <a:xfrm>
                        <a:off x="2820745" y="2663625"/>
                        <a:ext cx="1109662" cy="46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12"/>
          <p:cNvGraphicFramePr>
            <a:graphicFrameLocks noChangeAspect="1"/>
          </p:cNvGraphicFramePr>
          <p:nvPr/>
        </p:nvGraphicFramePr>
        <p:xfrm>
          <a:off x="1539921" y="4008947"/>
          <a:ext cx="2141537" cy="460375"/>
        </p:xfrm>
        <a:graphic>
          <a:graphicData uri="http://schemas.openxmlformats.org/presentationml/2006/ole">
            <mc:AlternateContent xmlns:mc="http://schemas.openxmlformats.org/markup-compatibility/2006">
              <mc:Choice xmlns:v="urn:schemas-microsoft-com:vml" Requires="v">
                <p:oleObj name="方程式" r:id="rId5" imgW="1002960" imgH="215640" progId="Equation.3">
                  <p:embed/>
                </p:oleObj>
              </mc:Choice>
              <mc:Fallback>
                <p:oleObj name="方程式" r:id="rId5" imgW="1002960" imgH="215640" progId="Equation.3">
                  <p:embed/>
                  <p:pic>
                    <p:nvPicPr>
                      <p:cNvPr id="49" name="Object 12"/>
                      <p:cNvPicPr>
                        <a:picLocks noChangeAspect="1" noChangeArrowheads="1"/>
                      </p:cNvPicPr>
                      <p:nvPr/>
                    </p:nvPicPr>
                    <p:blipFill>
                      <a:blip r:embed="rId6"/>
                      <a:srcRect/>
                      <a:stretch>
                        <a:fillRect/>
                      </a:stretch>
                    </p:blipFill>
                    <p:spPr bwMode="auto">
                      <a:xfrm>
                        <a:off x="1539921" y="4008947"/>
                        <a:ext cx="2141537"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 name="圖片 59"/>
          <p:cNvPicPr>
            <a:picLocks noChangeAspect="1"/>
          </p:cNvPicPr>
          <p:nvPr/>
        </p:nvPicPr>
        <p:blipFill>
          <a:blip r:embed="rId7"/>
          <a:stretch>
            <a:fillRect/>
          </a:stretch>
        </p:blipFill>
        <p:spPr>
          <a:xfrm>
            <a:off x="2160701" y="3668669"/>
            <a:ext cx="899978" cy="1075096"/>
          </a:xfrm>
          <a:prstGeom prst="rect">
            <a:avLst/>
          </a:prstGeom>
        </p:spPr>
      </p:pic>
      <p:sp>
        <p:nvSpPr>
          <p:cNvPr id="13" name="文字方塊 60"/>
          <p:cNvSpPr txBox="1"/>
          <p:nvPr/>
        </p:nvSpPr>
        <p:spPr>
          <a:xfrm>
            <a:off x="3773978" y="3975384"/>
            <a:ext cx="798022" cy="461665"/>
          </a:xfrm>
          <a:prstGeom prst="rect">
            <a:avLst/>
          </a:prstGeom>
          <a:noFill/>
        </p:spPr>
        <p:txBody>
          <a:bodyPr wrap="square" rtlCol="0">
            <a:spAutoFit/>
          </a:bodyPr>
          <a:lstStyle/>
          <a:p>
            <a:pPr algn="ctr"/>
            <a:r>
              <a:rPr lang="en-US" altLang="zh-TW" sz="2400" dirty="0"/>
              <a:t>“cat”</a:t>
            </a:r>
            <a:endParaRPr lang="zh-TW" altLang="en-US" sz="2400" dirty="0"/>
          </a:p>
        </p:txBody>
      </p:sp>
      <p:graphicFrame>
        <p:nvGraphicFramePr>
          <p:cNvPr id="14" name="Object 12"/>
          <p:cNvGraphicFramePr>
            <a:graphicFrameLocks noChangeAspect="1"/>
          </p:cNvGraphicFramePr>
          <p:nvPr/>
        </p:nvGraphicFramePr>
        <p:xfrm>
          <a:off x="1539921" y="5401549"/>
          <a:ext cx="2141537" cy="460375"/>
        </p:xfrm>
        <a:graphic>
          <a:graphicData uri="http://schemas.openxmlformats.org/presentationml/2006/ole">
            <mc:AlternateContent xmlns:mc="http://schemas.openxmlformats.org/markup-compatibility/2006">
              <mc:Choice xmlns:v="urn:schemas-microsoft-com:vml" Requires="v">
                <p:oleObj name="方程式" r:id="rId8" imgW="1002960" imgH="215640" progId="Equation.3">
                  <p:embed/>
                </p:oleObj>
              </mc:Choice>
              <mc:Fallback>
                <p:oleObj name="方程式" r:id="rId8" imgW="1002960" imgH="215640" progId="Equation.3">
                  <p:embed/>
                  <p:pic>
                    <p:nvPicPr>
                      <p:cNvPr id="64" name="Object 12"/>
                      <p:cNvPicPr>
                        <a:picLocks noChangeAspect="1" noChangeArrowheads="1"/>
                      </p:cNvPicPr>
                      <p:nvPr/>
                    </p:nvPicPr>
                    <p:blipFill>
                      <a:blip r:embed="rId6"/>
                      <a:srcRect/>
                      <a:stretch>
                        <a:fillRect/>
                      </a:stretch>
                    </p:blipFill>
                    <p:spPr bwMode="auto">
                      <a:xfrm>
                        <a:off x="1539921" y="5401549"/>
                        <a:ext cx="2141537"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文字方塊 65"/>
          <p:cNvSpPr txBox="1"/>
          <p:nvPr/>
        </p:nvSpPr>
        <p:spPr>
          <a:xfrm>
            <a:off x="3773978" y="5367986"/>
            <a:ext cx="798022" cy="461665"/>
          </a:xfrm>
          <a:prstGeom prst="rect">
            <a:avLst/>
          </a:prstGeom>
          <a:noFill/>
        </p:spPr>
        <p:txBody>
          <a:bodyPr wrap="square" rtlCol="0">
            <a:spAutoFit/>
          </a:bodyPr>
          <a:lstStyle/>
          <a:p>
            <a:pPr algn="ctr"/>
            <a:r>
              <a:rPr lang="en-US" altLang="zh-TW" sz="2400" dirty="0"/>
              <a:t>“dog”</a:t>
            </a:r>
            <a:endParaRPr lang="zh-TW" altLang="en-US" sz="2400" dirty="0"/>
          </a:p>
        </p:txBody>
      </p:sp>
      <p:pic>
        <p:nvPicPr>
          <p:cNvPr id="16" name="圖片 66"/>
          <p:cNvPicPr>
            <a:picLocks noChangeAspect="1"/>
          </p:cNvPicPr>
          <p:nvPr/>
        </p:nvPicPr>
        <p:blipFill>
          <a:blip r:embed="rId9"/>
          <a:stretch>
            <a:fillRect/>
          </a:stretch>
        </p:blipFill>
        <p:spPr>
          <a:xfrm>
            <a:off x="2160701" y="5084043"/>
            <a:ext cx="915693" cy="1181883"/>
          </a:xfrm>
          <a:prstGeom prst="rect">
            <a:avLst/>
          </a:prstGeom>
        </p:spPr>
      </p:pic>
      <p:graphicFrame>
        <p:nvGraphicFramePr>
          <p:cNvPr id="17" name="Object 12"/>
          <p:cNvGraphicFramePr>
            <a:graphicFrameLocks noChangeAspect="1"/>
          </p:cNvGraphicFramePr>
          <p:nvPr/>
        </p:nvGraphicFramePr>
        <p:xfrm>
          <a:off x="5091113" y="4008438"/>
          <a:ext cx="2168525" cy="460375"/>
        </p:xfrm>
        <a:graphic>
          <a:graphicData uri="http://schemas.openxmlformats.org/presentationml/2006/ole">
            <mc:AlternateContent xmlns:mc="http://schemas.openxmlformats.org/markup-compatibility/2006">
              <mc:Choice xmlns:v="urn:schemas-microsoft-com:vml" Requires="v">
                <p:oleObj name="方程式" r:id="rId10" imgW="1015920" imgH="215640" progId="Equation.3">
                  <p:embed/>
                </p:oleObj>
              </mc:Choice>
              <mc:Fallback>
                <p:oleObj name="方程式" r:id="rId10" imgW="1015920" imgH="215640" progId="Equation.3">
                  <p:embed/>
                  <p:pic>
                    <p:nvPicPr>
                      <p:cNvPr id="68" name="Object 12"/>
                      <p:cNvPicPr>
                        <a:picLocks noChangeAspect="1" noChangeArrowheads="1"/>
                      </p:cNvPicPr>
                      <p:nvPr/>
                    </p:nvPicPr>
                    <p:blipFill>
                      <a:blip r:embed="rId11"/>
                      <a:srcRect/>
                      <a:stretch>
                        <a:fillRect/>
                      </a:stretch>
                    </p:blipFill>
                    <p:spPr bwMode="auto">
                      <a:xfrm>
                        <a:off x="5091113" y="4008438"/>
                        <a:ext cx="2168525"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8" name="圖片 68"/>
          <p:cNvPicPr>
            <a:picLocks noChangeAspect="1"/>
          </p:cNvPicPr>
          <p:nvPr/>
        </p:nvPicPr>
        <p:blipFill>
          <a:blip r:embed="rId7"/>
          <a:stretch>
            <a:fillRect/>
          </a:stretch>
        </p:blipFill>
        <p:spPr>
          <a:xfrm>
            <a:off x="5725041" y="3668669"/>
            <a:ext cx="899978" cy="1075096"/>
          </a:xfrm>
          <a:prstGeom prst="rect">
            <a:avLst/>
          </a:prstGeom>
        </p:spPr>
      </p:pic>
      <p:sp>
        <p:nvSpPr>
          <p:cNvPr id="19" name="文字方塊 69"/>
          <p:cNvSpPr txBox="1"/>
          <p:nvPr/>
        </p:nvSpPr>
        <p:spPr>
          <a:xfrm>
            <a:off x="7251526" y="3975384"/>
            <a:ext cx="1437382" cy="461665"/>
          </a:xfrm>
          <a:prstGeom prst="rect">
            <a:avLst/>
          </a:prstGeom>
          <a:noFill/>
        </p:spPr>
        <p:txBody>
          <a:bodyPr wrap="square" rtlCol="0">
            <a:spAutoFit/>
          </a:bodyPr>
          <a:lstStyle/>
          <a:p>
            <a:pPr algn="ctr"/>
            <a:r>
              <a:rPr lang="en-US" altLang="zh-TW" sz="2400" dirty="0"/>
              <a:t>“monkey”</a:t>
            </a:r>
            <a:endParaRPr lang="zh-TW" altLang="en-US" sz="2400" dirty="0"/>
          </a:p>
        </p:txBody>
      </p:sp>
      <p:graphicFrame>
        <p:nvGraphicFramePr>
          <p:cNvPr id="20" name="Object 12"/>
          <p:cNvGraphicFramePr>
            <a:graphicFrameLocks noChangeAspect="1"/>
          </p:cNvGraphicFramePr>
          <p:nvPr/>
        </p:nvGraphicFramePr>
        <p:xfrm>
          <a:off x="5091113" y="5402263"/>
          <a:ext cx="2168525" cy="460375"/>
        </p:xfrm>
        <a:graphic>
          <a:graphicData uri="http://schemas.openxmlformats.org/presentationml/2006/ole">
            <mc:AlternateContent xmlns:mc="http://schemas.openxmlformats.org/markup-compatibility/2006">
              <mc:Choice xmlns:v="urn:schemas-microsoft-com:vml" Requires="v">
                <p:oleObj name="方程式" r:id="rId12" imgW="1015920" imgH="215640" progId="Equation.3">
                  <p:embed/>
                </p:oleObj>
              </mc:Choice>
              <mc:Fallback>
                <p:oleObj name="方程式" r:id="rId12" imgW="1015920" imgH="215640" progId="Equation.3">
                  <p:embed/>
                  <p:pic>
                    <p:nvPicPr>
                      <p:cNvPr id="71" name="Object 12"/>
                      <p:cNvPicPr>
                        <a:picLocks noChangeAspect="1" noChangeArrowheads="1"/>
                      </p:cNvPicPr>
                      <p:nvPr/>
                    </p:nvPicPr>
                    <p:blipFill>
                      <a:blip r:embed="rId13"/>
                      <a:srcRect/>
                      <a:stretch>
                        <a:fillRect/>
                      </a:stretch>
                    </p:blipFill>
                    <p:spPr bwMode="auto">
                      <a:xfrm>
                        <a:off x="5091113" y="5402263"/>
                        <a:ext cx="2168525"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文字方塊 71"/>
          <p:cNvSpPr txBox="1"/>
          <p:nvPr/>
        </p:nvSpPr>
        <p:spPr>
          <a:xfrm>
            <a:off x="7338317" y="5367986"/>
            <a:ext cx="1074361" cy="461665"/>
          </a:xfrm>
          <a:prstGeom prst="rect">
            <a:avLst/>
          </a:prstGeom>
          <a:noFill/>
        </p:spPr>
        <p:txBody>
          <a:bodyPr wrap="square" rtlCol="0">
            <a:spAutoFit/>
          </a:bodyPr>
          <a:lstStyle/>
          <a:p>
            <a:pPr algn="ctr"/>
            <a:r>
              <a:rPr lang="en-US" altLang="zh-TW" sz="2400" dirty="0"/>
              <a:t>“snake”</a:t>
            </a:r>
            <a:endParaRPr lang="zh-TW" altLang="en-US" sz="2400" dirty="0"/>
          </a:p>
        </p:txBody>
      </p:sp>
      <p:pic>
        <p:nvPicPr>
          <p:cNvPr id="22" name="圖片 72"/>
          <p:cNvPicPr>
            <a:picLocks noChangeAspect="1"/>
          </p:cNvPicPr>
          <p:nvPr/>
        </p:nvPicPr>
        <p:blipFill>
          <a:blip r:embed="rId9"/>
          <a:stretch>
            <a:fillRect/>
          </a:stretch>
        </p:blipFill>
        <p:spPr>
          <a:xfrm>
            <a:off x="5725041" y="5084043"/>
            <a:ext cx="915693" cy="1181883"/>
          </a:xfrm>
          <a:prstGeom prst="rect">
            <a:avLst/>
          </a:prstGeom>
        </p:spPr>
      </p:pic>
      <p:sp>
        <p:nvSpPr>
          <p:cNvPr id="23" name="文字方塊 17"/>
          <p:cNvSpPr txBox="1"/>
          <p:nvPr/>
        </p:nvSpPr>
        <p:spPr>
          <a:xfrm>
            <a:off x="2820746" y="2127572"/>
            <a:ext cx="12051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altLang="zh-TW" sz="2800" dirty="0"/>
              <a:t>Model</a:t>
            </a:r>
            <a:endParaRPr lang="zh-TW" altLang="en-US" sz="2800" dirty="0"/>
          </a:p>
        </p:txBody>
      </p:sp>
      <p:grpSp>
        <p:nvGrpSpPr>
          <p:cNvPr id="24" name="群組 77"/>
          <p:cNvGrpSpPr/>
          <p:nvPr/>
        </p:nvGrpSpPr>
        <p:grpSpPr>
          <a:xfrm>
            <a:off x="5172837" y="1145225"/>
            <a:ext cx="3342513" cy="827342"/>
            <a:chOff x="4749800" y="2047360"/>
            <a:chExt cx="3342513" cy="827342"/>
          </a:xfrm>
        </p:grpSpPr>
        <p:graphicFrame>
          <p:nvGraphicFramePr>
            <p:cNvPr id="25" name="Object 12"/>
            <p:cNvGraphicFramePr>
              <a:graphicFrameLocks noChangeAspect="1"/>
            </p:cNvGraphicFramePr>
            <p:nvPr/>
          </p:nvGraphicFramePr>
          <p:xfrm>
            <a:off x="4749800" y="2235200"/>
            <a:ext cx="2112963" cy="460375"/>
          </p:xfrm>
          <a:graphic>
            <a:graphicData uri="http://schemas.openxmlformats.org/presentationml/2006/ole">
              <mc:AlternateContent xmlns:mc="http://schemas.openxmlformats.org/markup-compatibility/2006">
                <mc:Choice xmlns:v="urn:schemas-microsoft-com:vml" Requires="v">
                  <p:oleObj name="方程式" r:id="rId14" imgW="990360" imgH="215640" progId="Equation.3">
                    <p:embed/>
                  </p:oleObj>
                </mc:Choice>
                <mc:Fallback>
                  <p:oleObj name="方程式" r:id="rId14" imgW="990360" imgH="215640" progId="Equation.3">
                    <p:embed/>
                    <p:pic>
                      <p:nvPicPr>
                        <p:cNvPr id="79" name="Object 12"/>
                        <p:cNvPicPr>
                          <a:picLocks noChangeAspect="1" noChangeArrowheads="1"/>
                        </p:cNvPicPr>
                        <p:nvPr/>
                      </p:nvPicPr>
                      <p:blipFill>
                        <a:blip r:embed="rId15"/>
                        <a:srcRect/>
                        <a:stretch>
                          <a:fillRect/>
                        </a:stretch>
                      </p:blipFill>
                      <p:spPr bwMode="auto">
                        <a:xfrm>
                          <a:off x="4749800" y="2235200"/>
                          <a:ext cx="2112963"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文字方塊 79"/>
            <p:cNvSpPr txBox="1"/>
            <p:nvPr/>
          </p:nvSpPr>
          <p:spPr>
            <a:xfrm>
              <a:off x="6654931" y="2212761"/>
              <a:ext cx="1437382" cy="461665"/>
            </a:xfrm>
            <a:prstGeom prst="rect">
              <a:avLst/>
            </a:prstGeom>
            <a:noFill/>
          </p:spPr>
          <p:txBody>
            <a:bodyPr wrap="square" rtlCol="0">
              <a:spAutoFit/>
            </a:bodyPr>
            <a:lstStyle/>
            <a:p>
              <a:pPr algn="ctr"/>
              <a:r>
                <a:rPr lang="en-US" altLang="zh-TW" sz="2400" dirty="0"/>
                <a:t>“cat”</a:t>
              </a:r>
              <a:endParaRPr lang="zh-TW" altLang="en-US" sz="2400" dirty="0"/>
            </a:p>
          </p:txBody>
        </p:sp>
        <p:pic>
          <p:nvPicPr>
            <p:cNvPr id="27" name="Picture 12" descr="https://encrypted-tbn1.gstatic.com/images?q=tbn:ANd9GcRcwlRKAlSIaCI4W5PRYVbuBQQXifF-56bFqAjh9DMe-_3Lh8_YKw"/>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21731" y="2047360"/>
              <a:ext cx="1089847" cy="827342"/>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文字方塊 81"/>
          <p:cNvSpPr txBox="1"/>
          <p:nvPr/>
        </p:nvSpPr>
        <p:spPr>
          <a:xfrm>
            <a:off x="4368800" y="596448"/>
            <a:ext cx="3111500" cy="461665"/>
          </a:xfrm>
          <a:prstGeom prst="rect">
            <a:avLst/>
          </a:prstGeom>
          <a:noFill/>
        </p:spPr>
        <p:txBody>
          <a:bodyPr wrap="square" rtlCol="0">
            <a:spAutoFit/>
          </a:bodyPr>
          <a:lstStyle/>
          <a:p>
            <a:r>
              <a:rPr lang="en-US" altLang="zh-TW" sz="2400" dirty="0"/>
              <a:t>Image Recognition:</a:t>
            </a:r>
            <a:endParaRPr lang="zh-TW" altLang="en-US" sz="2400" dirty="0"/>
          </a:p>
        </p:txBody>
      </p:sp>
    </p:spTree>
    <p:extLst>
      <p:ext uri="{BB962C8B-B14F-4D97-AF65-F5344CB8AC3E}">
        <p14:creationId xmlns:p14="http://schemas.microsoft.com/office/powerpoint/2010/main" val="420367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p:bldP spid="15" grpId="0"/>
      <p:bldP spid="19" grpId="0"/>
      <p:bldP spid="21" grpId="0"/>
      <p:bldP spid="2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1.2 </a:t>
            </a:r>
            <a:r>
              <a:rPr lang="zh-CN" altLang="en-US" sz="4000" b="1" dirty="0">
                <a:latin typeface="Times New Roman" panose="02020603050405020304" pitchFamily="18" charset="0"/>
                <a:cs typeface="Times New Roman" panose="02020603050405020304" pitchFamily="18" charset="0"/>
              </a:rPr>
              <a:t>智能软件与机器学习</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47</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2">
            <a:extLst>
              <a:ext uri="{FF2B5EF4-FFF2-40B4-BE49-F238E27FC236}">
                <a16:creationId xmlns:a16="http://schemas.microsoft.com/office/drawing/2014/main" id="{DE6CB82A-273F-45CF-92BA-A8463EBC6135}"/>
              </a:ext>
            </a:extLst>
          </p:cNvPr>
          <p:cNvPicPr>
            <a:picLocks noChangeAspect="1"/>
          </p:cNvPicPr>
          <p:nvPr/>
        </p:nvPicPr>
        <p:blipFill>
          <a:blip r:embed="rId3"/>
          <a:stretch>
            <a:fillRect/>
          </a:stretch>
        </p:blipFill>
        <p:spPr>
          <a:xfrm>
            <a:off x="4333907" y="2071006"/>
            <a:ext cx="4571993" cy="1790763"/>
          </a:xfrm>
          <a:prstGeom prst="rect">
            <a:avLst/>
          </a:prstGeom>
        </p:spPr>
      </p:pic>
      <p:sp>
        <p:nvSpPr>
          <p:cNvPr id="10" name="圓柱 5"/>
          <p:cNvSpPr/>
          <p:nvPr/>
        </p:nvSpPr>
        <p:spPr>
          <a:xfrm>
            <a:off x="1088600" y="2034599"/>
            <a:ext cx="1636295" cy="1090863"/>
          </a:xfrm>
          <a:prstGeom prst="ca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sz="2400" dirty="0"/>
              <a:t>A set of function</a:t>
            </a:r>
            <a:endParaRPr lang="zh-TW" altLang="en-US" sz="2400" dirty="0"/>
          </a:p>
        </p:txBody>
      </p:sp>
      <p:graphicFrame>
        <p:nvGraphicFramePr>
          <p:cNvPr id="11" name="Object 12"/>
          <p:cNvGraphicFramePr>
            <a:graphicFrameLocks noChangeAspect="1"/>
          </p:cNvGraphicFramePr>
          <p:nvPr/>
        </p:nvGraphicFramePr>
        <p:xfrm>
          <a:off x="2820745" y="2663625"/>
          <a:ext cx="1109662" cy="461962"/>
        </p:xfrm>
        <a:graphic>
          <a:graphicData uri="http://schemas.openxmlformats.org/presentationml/2006/ole">
            <mc:AlternateContent xmlns:mc="http://schemas.openxmlformats.org/markup-compatibility/2006">
              <mc:Choice xmlns:v="urn:schemas-microsoft-com:vml" Requires="v">
                <p:oleObj name="方程式" r:id="rId4" imgW="520560" imgH="215640" progId="Equation.3">
                  <p:embed/>
                </p:oleObj>
              </mc:Choice>
              <mc:Fallback>
                <p:oleObj name="方程式" r:id="rId4" imgW="520560" imgH="215640" progId="Equation.3">
                  <p:embed/>
                  <p:pic>
                    <p:nvPicPr>
                      <p:cNvPr id="15" name="Object 12"/>
                      <p:cNvPicPr>
                        <a:picLocks noChangeAspect="1" noChangeArrowheads="1"/>
                      </p:cNvPicPr>
                      <p:nvPr/>
                    </p:nvPicPr>
                    <p:blipFill>
                      <a:blip r:embed="rId5"/>
                      <a:srcRect/>
                      <a:stretch>
                        <a:fillRect/>
                      </a:stretch>
                    </p:blipFill>
                    <p:spPr bwMode="auto">
                      <a:xfrm>
                        <a:off x="2820745" y="2663625"/>
                        <a:ext cx="1109662" cy="46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2" name="群組 8"/>
          <p:cNvGrpSpPr/>
          <p:nvPr/>
        </p:nvGrpSpPr>
        <p:grpSpPr>
          <a:xfrm>
            <a:off x="5172837" y="1145228"/>
            <a:ext cx="3342513" cy="827342"/>
            <a:chOff x="4749800" y="2047360"/>
            <a:chExt cx="3342513" cy="827342"/>
          </a:xfrm>
        </p:grpSpPr>
        <p:graphicFrame>
          <p:nvGraphicFramePr>
            <p:cNvPr id="13" name="Object 12"/>
            <p:cNvGraphicFramePr>
              <a:graphicFrameLocks noChangeAspect="1"/>
            </p:cNvGraphicFramePr>
            <p:nvPr/>
          </p:nvGraphicFramePr>
          <p:xfrm>
            <a:off x="4749800" y="2235200"/>
            <a:ext cx="2112963" cy="460375"/>
          </p:xfrm>
          <a:graphic>
            <a:graphicData uri="http://schemas.openxmlformats.org/presentationml/2006/ole">
              <mc:AlternateContent xmlns:mc="http://schemas.openxmlformats.org/markup-compatibility/2006">
                <mc:Choice xmlns:v="urn:schemas-microsoft-com:vml" Requires="v">
                  <p:oleObj name="方程式" r:id="rId6" imgW="990360" imgH="215640" progId="Equation.3">
                    <p:embed/>
                  </p:oleObj>
                </mc:Choice>
                <mc:Fallback>
                  <p:oleObj name="方程式" r:id="rId6" imgW="990360" imgH="215640" progId="Equation.3">
                    <p:embed/>
                    <p:pic>
                      <p:nvPicPr>
                        <p:cNvPr id="74" name="Object 12"/>
                        <p:cNvPicPr>
                          <a:picLocks noChangeAspect="1" noChangeArrowheads="1"/>
                        </p:cNvPicPr>
                        <p:nvPr/>
                      </p:nvPicPr>
                      <p:blipFill>
                        <a:blip r:embed="rId7"/>
                        <a:srcRect/>
                        <a:stretch>
                          <a:fillRect/>
                        </a:stretch>
                      </p:blipFill>
                      <p:spPr bwMode="auto">
                        <a:xfrm>
                          <a:off x="4749800" y="2235200"/>
                          <a:ext cx="2112963"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文字方塊 75"/>
            <p:cNvSpPr txBox="1"/>
            <p:nvPr/>
          </p:nvSpPr>
          <p:spPr>
            <a:xfrm>
              <a:off x="6654931" y="2212761"/>
              <a:ext cx="1437382" cy="461665"/>
            </a:xfrm>
            <a:prstGeom prst="rect">
              <a:avLst/>
            </a:prstGeom>
            <a:noFill/>
          </p:spPr>
          <p:txBody>
            <a:bodyPr wrap="square" rtlCol="0">
              <a:spAutoFit/>
            </a:bodyPr>
            <a:lstStyle/>
            <a:p>
              <a:pPr algn="ctr"/>
              <a:r>
                <a:rPr lang="en-US" altLang="zh-TW" sz="2400" dirty="0"/>
                <a:t>“cat”</a:t>
              </a:r>
              <a:endParaRPr lang="zh-TW" altLang="en-US" sz="2400" dirty="0"/>
            </a:p>
          </p:txBody>
        </p:sp>
        <p:pic>
          <p:nvPicPr>
            <p:cNvPr id="15" name="Picture 12" descr="https://encrypted-tbn1.gstatic.com/images?q=tbn:ANd9GcRcwlRKAlSIaCI4W5PRYVbuBQQXifF-56bFqAjh9DMe-_3Lh8_YKw"/>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1731" y="2047360"/>
              <a:ext cx="1089847" cy="827342"/>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文字方塊 11"/>
          <p:cNvSpPr txBox="1"/>
          <p:nvPr/>
        </p:nvSpPr>
        <p:spPr>
          <a:xfrm>
            <a:off x="4368800" y="596451"/>
            <a:ext cx="3111500" cy="461665"/>
          </a:xfrm>
          <a:prstGeom prst="rect">
            <a:avLst/>
          </a:prstGeom>
          <a:noFill/>
        </p:spPr>
        <p:txBody>
          <a:bodyPr wrap="square" rtlCol="0">
            <a:spAutoFit/>
          </a:bodyPr>
          <a:lstStyle/>
          <a:p>
            <a:r>
              <a:rPr lang="en-US" altLang="zh-TW" sz="2400" dirty="0"/>
              <a:t>Image Recognition:</a:t>
            </a:r>
            <a:endParaRPr lang="zh-TW" altLang="en-US" sz="2400" dirty="0"/>
          </a:p>
        </p:txBody>
      </p:sp>
      <p:sp>
        <p:nvSpPr>
          <p:cNvPr id="17" name="文字方塊 17"/>
          <p:cNvSpPr txBox="1"/>
          <p:nvPr/>
        </p:nvSpPr>
        <p:spPr>
          <a:xfrm>
            <a:off x="2820746" y="2127572"/>
            <a:ext cx="12051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altLang="zh-TW" sz="2800" dirty="0"/>
              <a:t>Model</a:t>
            </a:r>
            <a:endParaRPr lang="zh-TW" altLang="en-US" sz="2800" dirty="0"/>
          </a:p>
        </p:txBody>
      </p:sp>
      <p:sp>
        <p:nvSpPr>
          <p:cNvPr id="18" name="圓柱 22"/>
          <p:cNvSpPr/>
          <p:nvPr/>
        </p:nvSpPr>
        <p:spPr>
          <a:xfrm>
            <a:off x="1029821" y="5215692"/>
            <a:ext cx="1636295" cy="1090863"/>
          </a:xfrm>
          <a:prstGeom prst="ca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Training</a:t>
            </a:r>
          </a:p>
          <a:p>
            <a:pPr algn="ctr"/>
            <a:r>
              <a:rPr lang="en-US" altLang="zh-TW" sz="2400" dirty="0"/>
              <a:t>Data</a:t>
            </a:r>
            <a:endParaRPr lang="zh-TW" altLang="en-US" sz="2400" dirty="0"/>
          </a:p>
        </p:txBody>
      </p:sp>
      <p:sp>
        <p:nvSpPr>
          <p:cNvPr id="19" name="圓角矩形 26"/>
          <p:cNvSpPr/>
          <p:nvPr/>
        </p:nvSpPr>
        <p:spPr>
          <a:xfrm>
            <a:off x="891920" y="3661530"/>
            <a:ext cx="1912095" cy="109086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2400" dirty="0"/>
              <a:t>Goodness of function f</a:t>
            </a:r>
            <a:endParaRPr lang="en-US" altLang="zh-TW" sz="2400" baseline="30000" dirty="0"/>
          </a:p>
        </p:txBody>
      </p:sp>
      <p:cxnSp>
        <p:nvCxnSpPr>
          <p:cNvPr id="20" name="直線單箭頭接點 27"/>
          <p:cNvCxnSpPr/>
          <p:nvPr/>
        </p:nvCxnSpPr>
        <p:spPr>
          <a:xfrm flipV="1">
            <a:off x="1869025" y="4774164"/>
            <a:ext cx="0" cy="54543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1" name="直線單箭頭接點 28"/>
          <p:cNvCxnSpPr/>
          <p:nvPr/>
        </p:nvCxnSpPr>
        <p:spPr>
          <a:xfrm>
            <a:off x="1869025" y="3158798"/>
            <a:ext cx="0" cy="48096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2" name="文字方塊 35"/>
          <p:cNvSpPr txBox="1"/>
          <p:nvPr/>
        </p:nvSpPr>
        <p:spPr>
          <a:xfrm>
            <a:off x="5141746" y="2697133"/>
            <a:ext cx="1205154"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Better!</a:t>
            </a:r>
            <a:endParaRPr lang="zh-TW" altLang="en-US" sz="2400" dirty="0"/>
          </a:p>
        </p:txBody>
      </p:sp>
      <p:sp>
        <p:nvSpPr>
          <p:cNvPr id="23" name="矩形 22"/>
          <p:cNvSpPr/>
          <p:nvPr/>
        </p:nvSpPr>
        <p:spPr>
          <a:xfrm>
            <a:off x="5076620" y="6115145"/>
            <a:ext cx="1470724" cy="461665"/>
          </a:xfrm>
          <a:prstGeom prst="rect">
            <a:avLst/>
          </a:prstGeom>
        </p:spPr>
        <p:txBody>
          <a:bodyPr wrap="square">
            <a:spAutoFit/>
          </a:bodyPr>
          <a:lstStyle/>
          <a:p>
            <a:pPr algn="ctr"/>
            <a:r>
              <a:rPr lang="en-US" altLang="zh-TW" sz="2400" dirty="0">
                <a:solidFill>
                  <a:srgbClr val="222222"/>
                </a:solidFill>
                <a:latin typeface="Arial" panose="020B0604020202020204" pitchFamily="34" charset="0"/>
              </a:rPr>
              <a:t>“monkey”</a:t>
            </a:r>
            <a:endParaRPr lang="zh-TW" altLang="en-US" sz="2400" dirty="0"/>
          </a:p>
        </p:txBody>
      </p:sp>
      <p:pic>
        <p:nvPicPr>
          <p:cNvPr id="24" name="圖片 37"/>
          <p:cNvPicPr>
            <a:picLocks noChangeAspect="1"/>
          </p:cNvPicPr>
          <p:nvPr/>
        </p:nvPicPr>
        <p:blipFill>
          <a:blip r:embed="rId9"/>
          <a:stretch>
            <a:fillRect/>
          </a:stretch>
        </p:blipFill>
        <p:spPr>
          <a:xfrm>
            <a:off x="5346342" y="5040061"/>
            <a:ext cx="931280" cy="1051432"/>
          </a:xfrm>
          <a:prstGeom prst="rect">
            <a:avLst/>
          </a:prstGeom>
        </p:spPr>
      </p:pic>
      <p:pic>
        <p:nvPicPr>
          <p:cNvPr id="25" name="圖片 38"/>
          <p:cNvPicPr>
            <a:picLocks noChangeAspect="1"/>
          </p:cNvPicPr>
          <p:nvPr/>
        </p:nvPicPr>
        <p:blipFill>
          <a:blip r:embed="rId10"/>
          <a:stretch>
            <a:fillRect/>
          </a:stretch>
        </p:blipFill>
        <p:spPr>
          <a:xfrm>
            <a:off x="6619904" y="5040061"/>
            <a:ext cx="899978" cy="1075096"/>
          </a:xfrm>
          <a:prstGeom prst="rect">
            <a:avLst/>
          </a:prstGeom>
        </p:spPr>
      </p:pic>
      <p:sp>
        <p:nvSpPr>
          <p:cNvPr id="26" name="文字方塊 39"/>
          <p:cNvSpPr txBox="1"/>
          <p:nvPr/>
        </p:nvSpPr>
        <p:spPr>
          <a:xfrm>
            <a:off x="6687680" y="6132511"/>
            <a:ext cx="798022" cy="461665"/>
          </a:xfrm>
          <a:prstGeom prst="rect">
            <a:avLst/>
          </a:prstGeom>
          <a:noFill/>
        </p:spPr>
        <p:txBody>
          <a:bodyPr wrap="square" rtlCol="0">
            <a:spAutoFit/>
          </a:bodyPr>
          <a:lstStyle/>
          <a:p>
            <a:pPr algn="ctr"/>
            <a:r>
              <a:rPr lang="en-US" altLang="zh-TW" sz="2400" dirty="0"/>
              <a:t>“cat”</a:t>
            </a:r>
            <a:endParaRPr lang="zh-TW" altLang="en-US" sz="2400" dirty="0"/>
          </a:p>
        </p:txBody>
      </p:sp>
      <p:sp>
        <p:nvSpPr>
          <p:cNvPr id="27" name="文字方塊 40"/>
          <p:cNvSpPr txBox="1"/>
          <p:nvPr/>
        </p:nvSpPr>
        <p:spPr>
          <a:xfrm>
            <a:off x="7870094" y="6095267"/>
            <a:ext cx="798022" cy="461665"/>
          </a:xfrm>
          <a:prstGeom prst="rect">
            <a:avLst/>
          </a:prstGeom>
          <a:noFill/>
        </p:spPr>
        <p:txBody>
          <a:bodyPr wrap="square" rtlCol="0">
            <a:spAutoFit/>
          </a:bodyPr>
          <a:lstStyle/>
          <a:p>
            <a:pPr algn="ctr"/>
            <a:r>
              <a:rPr lang="en-US" altLang="zh-TW" sz="2400" dirty="0"/>
              <a:t>“dog”</a:t>
            </a:r>
            <a:endParaRPr lang="zh-TW" altLang="en-US" sz="2400" dirty="0"/>
          </a:p>
        </p:txBody>
      </p:sp>
      <p:pic>
        <p:nvPicPr>
          <p:cNvPr id="28" name="圖片 41"/>
          <p:cNvPicPr>
            <a:picLocks noChangeAspect="1"/>
          </p:cNvPicPr>
          <p:nvPr/>
        </p:nvPicPr>
        <p:blipFill>
          <a:blip r:embed="rId11"/>
          <a:stretch>
            <a:fillRect/>
          </a:stretch>
        </p:blipFill>
        <p:spPr>
          <a:xfrm>
            <a:off x="7862164" y="5051881"/>
            <a:ext cx="823790" cy="1063264"/>
          </a:xfrm>
          <a:prstGeom prst="rect">
            <a:avLst/>
          </a:prstGeom>
        </p:spPr>
      </p:pic>
      <p:sp>
        <p:nvSpPr>
          <p:cNvPr id="29" name="矩形 28"/>
          <p:cNvSpPr/>
          <p:nvPr/>
        </p:nvSpPr>
        <p:spPr>
          <a:xfrm>
            <a:off x="2971073" y="5295624"/>
            <a:ext cx="2185866" cy="461665"/>
          </a:xfrm>
          <a:prstGeom prst="rect">
            <a:avLst/>
          </a:prstGeom>
        </p:spPr>
        <p:txBody>
          <a:bodyPr wrap="square">
            <a:spAutoFit/>
          </a:bodyPr>
          <a:lstStyle/>
          <a:p>
            <a:pPr algn="ctr"/>
            <a:r>
              <a:rPr lang="en-US" altLang="zh-TW" sz="2400" dirty="0">
                <a:solidFill>
                  <a:srgbClr val="222222"/>
                </a:solidFill>
                <a:latin typeface="Arial" panose="020B0604020202020204" pitchFamily="34" charset="0"/>
              </a:rPr>
              <a:t>function input:</a:t>
            </a:r>
            <a:endParaRPr lang="zh-TW" altLang="en-US" sz="2400" dirty="0"/>
          </a:p>
        </p:txBody>
      </p:sp>
      <p:sp>
        <p:nvSpPr>
          <p:cNvPr id="30" name="矩形 29"/>
          <p:cNvSpPr/>
          <p:nvPr/>
        </p:nvSpPr>
        <p:spPr>
          <a:xfrm>
            <a:off x="2897982" y="6091493"/>
            <a:ext cx="2251844" cy="461665"/>
          </a:xfrm>
          <a:prstGeom prst="rect">
            <a:avLst/>
          </a:prstGeom>
        </p:spPr>
        <p:txBody>
          <a:bodyPr wrap="square">
            <a:spAutoFit/>
          </a:bodyPr>
          <a:lstStyle/>
          <a:p>
            <a:pPr algn="ctr"/>
            <a:r>
              <a:rPr lang="en-US" altLang="zh-TW" sz="2400" dirty="0">
                <a:solidFill>
                  <a:srgbClr val="222222"/>
                </a:solidFill>
                <a:latin typeface="Arial" panose="020B0604020202020204" pitchFamily="34" charset="0"/>
              </a:rPr>
              <a:t>function output:</a:t>
            </a:r>
            <a:endParaRPr lang="zh-TW" altLang="en-US" sz="2400" dirty="0"/>
          </a:p>
        </p:txBody>
      </p:sp>
      <p:sp>
        <p:nvSpPr>
          <p:cNvPr id="31" name="矩形 30"/>
          <p:cNvSpPr/>
          <p:nvPr/>
        </p:nvSpPr>
        <p:spPr>
          <a:xfrm>
            <a:off x="2923907" y="4888078"/>
            <a:ext cx="5947138" cy="17234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文字方塊 3">
            <a:extLst>
              <a:ext uri="{FF2B5EF4-FFF2-40B4-BE49-F238E27FC236}">
                <a16:creationId xmlns:a16="http://schemas.microsoft.com/office/drawing/2014/main" id="{80A6E19A-A23B-40AA-BE45-9FE4299D3700}"/>
              </a:ext>
            </a:extLst>
          </p:cNvPr>
          <p:cNvSpPr txBox="1"/>
          <p:nvPr/>
        </p:nvSpPr>
        <p:spPr>
          <a:xfrm>
            <a:off x="3321453" y="4353032"/>
            <a:ext cx="5152045"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altLang="zh-TW" sz="2800" dirty="0"/>
              <a:t>Supervised Learning (</a:t>
            </a:r>
            <a:r>
              <a:rPr lang="zh-CN" altLang="en-US" sz="2800" dirty="0">
                <a:latin typeface="微軟正黑體" panose="020B0604030504040204" pitchFamily="34" charset="-120"/>
                <a:ea typeface="微軟正黑體" panose="020B0604030504040204" pitchFamily="34" charset="-120"/>
              </a:rPr>
              <a:t>监督学习</a:t>
            </a:r>
            <a:r>
              <a:rPr lang="en-US" altLang="zh-TW" sz="2800" dirty="0"/>
              <a:t>)</a:t>
            </a:r>
            <a:endParaRPr lang="zh-TW" altLang="en-US" sz="2800" dirty="0"/>
          </a:p>
        </p:txBody>
      </p:sp>
    </p:spTree>
    <p:extLst>
      <p:ext uri="{BB962C8B-B14F-4D97-AF65-F5344CB8AC3E}">
        <p14:creationId xmlns:p14="http://schemas.microsoft.com/office/powerpoint/2010/main" val="250173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animBg="1"/>
      <p:bldP spid="23" grpId="0"/>
      <p:bldP spid="26" grpId="0"/>
      <p:bldP spid="27" grpId="0"/>
      <p:bldP spid="29" grpId="0"/>
      <p:bldP spid="30" grpId="0"/>
      <p:bldP spid="31" grpId="0" animBg="1"/>
      <p:bldP spid="3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1.2 </a:t>
            </a:r>
            <a:r>
              <a:rPr lang="zh-CN" altLang="en-US" sz="4000" b="1" dirty="0">
                <a:latin typeface="Times New Roman" panose="02020603050405020304" pitchFamily="18" charset="0"/>
                <a:cs typeface="Times New Roman" panose="02020603050405020304" pitchFamily="18" charset="0"/>
              </a:rPr>
              <a:t>智能软件与机器学习</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48</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圓柱 5"/>
          <p:cNvSpPr/>
          <p:nvPr/>
        </p:nvSpPr>
        <p:spPr>
          <a:xfrm>
            <a:off x="1088600" y="2034599"/>
            <a:ext cx="1636295" cy="1090863"/>
          </a:xfrm>
          <a:prstGeom prst="ca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sz="2400" dirty="0"/>
              <a:t>A set of function</a:t>
            </a:r>
            <a:endParaRPr lang="zh-TW" altLang="en-US" sz="2400" dirty="0"/>
          </a:p>
        </p:txBody>
      </p:sp>
      <p:graphicFrame>
        <p:nvGraphicFramePr>
          <p:cNvPr id="10" name="Object 12"/>
          <p:cNvGraphicFramePr>
            <a:graphicFrameLocks noChangeAspect="1"/>
          </p:cNvGraphicFramePr>
          <p:nvPr/>
        </p:nvGraphicFramePr>
        <p:xfrm>
          <a:off x="2820745" y="2663625"/>
          <a:ext cx="1109662" cy="461962"/>
        </p:xfrm>
        <a:graphic>
          <a:graphicData uri="http://schemas.openxmlformats.org/presentationml/2006/ole">
            <mc:AlternateContent xmlns:mc="http://schemas.openxmlformats.org/markup-compatibility/2006">
              <mc:Choice xmlns:v="urn:schemas-microsoft-com:vml" Requires="v">
                <p:oleObj name="方程式" r:id="rId3" imgW="520560" imgH="215640" progId="Equation.3">
                  <p:embed/>
                </p:oleObj>
              </mc:Choice>
              <mc:Fallback>
                <p:oleObj name="方程式" r:id="rId3" imgW="520560" imgH="215640" progId="Equation.3">
                  <p:embed/>
                  <p:pic>
                    <p:nvPicPr>
                      <p:cNvPr id="15" name="Object 12"/>
                      <p:cNvPicPr>
                        <a:picLocks noChangeAspect="1" noChangeArrowheads="1"/>
                      </p:cNvPicPr>
                      <p:nvPr/>
                    </p:nvPicPr>
                    <p:blipFill>
                      <a:blip r:embed="rId4"/>
                      <a:srcRect/>
                      <a:stretch>
                        <a:fillRect/>
                      </a:stretch>
                    </p:blipFill>
                    <p:spPr bwMode="auto">
                      <a:xfrm>
                        <a:off x="2820745" y="2663625"/>
                        <a:ext cx="1109662" cy="46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1" name="群組 8"/>
          <p:cNvGrpSpPr/>
          <p:nvPr/>
        </p:nvGrpSpPr>
        <p:grpSpPr>
          <a:xfrm>
            <a:off x="5172837" y="1145224"/>
            <a:ext cx="3342513" cy="827342"/>
            <a:chOff x="4749800" y="2047360"/>
            <a:chExt cx="3342513" cy="827342"/>
          </a:xfrm>
        </p:grpSpPr>
        <p:graphicFrame>
          <p:nvGraphicFramePr>
            <p:cNvPr id="12" name="Object 12"/>
            <p:cNvGraphicFramePr>
              <a:graphicFrameLocks noChangeAspect="1"/>
            </p:cNvGraphicFramePr>
            <p:nvPr/>
          </p:nvGraphicFramePr>
          <p:xfrm>
            <a:off x="4749800" y="2235200"/>
            <a:ext cx="2112963" cy="460375"/>
          </p:xfrm>
          <a:graphic>
            <a:graphicData uri="http://schemas.openxmlformats.org/presentationml/2006/ole">
              <mc:AlternateContent xmlns:mc="http://schemas.openxmlformats.org/markup-compatibility/2006">
                <mc:Choice xmlns:v="urn:schemas-microsoft-com:vml" Requires="v">
                  <p:oleObj name="方程式" r:id="rId5" imgW="990360" imgH="215640" progId="Equation.3">
                    <p:embed/>
                  </p:oleObj>
                </mc:Choice>
                <mc:Fallback>
                  <p:oleObj name="方程式" r:id="rId5" imgW="990360" imgH="215640" progId="Equation.3">
                    <p:embed/>
                    <p:pic>
                      <p:nvPicPr>
                        <p:cNvPr id="74" name="Object 12"/>
                        <p:cNvPicPr>
                          <a:picLocks noChangeAspect="1" noChangeArrowheads="1"/>
                        </p:cNvPicPr>
                        <p:nvPr/>
                      </p:nvPicPr>
                      <p:blipFill>
                        <a:blip r:embed="rId6"/>
                        <a:srcRect/>
                        <a:stretch>
                          <a:fillRect/>
                        </a:stretch>
                      </p:blipFill>
                      <p:spPr bwMode="auto">
                        <a:xfrm>
                          <a:off x="4749800" y="2235200"/>
                          <a:ext cx="2112963"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文字方塊 75"/>
            <p:cNvSpPr txBox="1"/>
            <p:nvPr/>
          </p:nvSpPr>
          <p:spPr>
            <a:xfrm>
              <a:off x="6654931" y="2212761"/>
              <a:ext cx="1437382" cy="461665"/>
            </a:xfrm>
            <a:prstGeom prst="rect">
              <a:avLst/>
            </a:prstGeom>
            <a:noFill/>
          </p:spPr>
          <p:txBody>
            <a:bodyPr wrap="square" rtlCol="0">
              <a:spAutoFit/>
            </a:bodyPr>
            <a:lstStyle/>
            <a:p>
              <a:pPr algn="ctr"/>
              <a:r>
                <a:rPr lang="en-US" altLang="zh-TW" sz="2400" dirty="0"/>
                <a:t>“cat”</a:t>
              </a:r>
              <a:endParaRPr lang="zh-TW" altLang="en-US" sz="2400" dirty="0"/>
            </a:p>
          </p:txBody>
        </p:sp>
        <p:pic>
          <p:nvPicPr>
            <p:cNvPr id="14" name="Picture 12" descr="https://encrypted-tbn1.gstatic.com/images?q=tbn:ANd9GcRcwlRKAlSIaCI4W5PRYVbuBQQXifF-56bFqAjh9DMe-_3Lh8_YK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21731" y="2047360"/>
              <a:ext cx="1089847" cy="827342"/>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文字方塊 11"/>
          <p:cNvSpPr txBox="1"/>
          <p:nvPr/>
        </p:nvSpPr>
        <p:spPr>
          <a:xfrm>
            <a:off x="4368800" y="596447"/>
            <a:ext cx="3111500" cy="461665"/>
          </a:xfrm>
          <a:prstGeom prst="rect">
            <a:avLst/>
          </a:prstGeom>
          <a:noFill/>
        </p:spPr>
        <p:txBody>
          <a:bodyPr wrap="square" rtlCol="0">
            <a:spAutoFit/>
          </a:bodyPr>
          <a:lstStyle/>
          <a:p>
            <a:r>
              <a:rPr lang="en-US" altLang="zh-TW" sz="2400" dirty="0"/>
              <a:t>Image Recognition:</a:t>
            </a:r>
            <a:endParaRPr lang="zh-TW" altLang="en-US" sz="2400" dirty="0"/>
          </a:p>
        </p:txBody>
      </p:sp>
      <p:sp>
        <p:nvSpPr>
          <p:cNvPr id="16" name="文字方塊 17"/>
          <p:cNvSpPr txBox="1"/>
          <p:nvPr/>
        </p:nvSpPr>
        <p:spPr>
          <a:xfrm>
            <a:off x="2820746" y="2127572"/>
            <a:ext cx="12051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altLang="zh-TW" sz="2800" dirty="0"/>
              <a:t>Model</a:t>
            </a:r>
            <a:endParaRPr lang="zh-TW" altLang="en-US" sz="2800" dirty="0"/>
          </a:p>
        </p:txBody>
      </p:sp>
      <p:sp>
        <p:nvSpPr>
          <p:cNvPr id="17" name="圓柱 22"/>
          <p:cNvSpPr/>
          <p:nvPr/>
        </p:nvSpPr>
        <p:spPr>
          <a:xfrm>
            <a:off x="1029821" y="5215692"/>
            <a:ext cx="1636295" cy="1090863"/>
          </a:xfrm>
          <a:prstGeom prst="ca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Training</a:t>
            </a:r>
          </a:p>
          <a:p>
            <a:pPr algn="ctr"/>
            <a:r>
              <a:rPr lang="en-US" altLang="zh-TW" sz="2400" dirty="0"/>
              <a:t>Data</a:t>
            </a:r>
            <a:endParaRPr lang="zh-TW" altLang="en-US" sz="2400" dirty="0"/>
          </a:p>
        </p:txBody>
      </p:sp>
      <p:sp>
        <p:nvSpPr>
          <p:cNvPr id="18" name="圓角矩形 26"/>
          <p:cNvSpPr/>
          <p:nvPr/>
        </p:nvSpPr>
        <p:spPr>
          <a:xfrm>
            <a:off x="891920" y="3661530"/>
            <a:ext cx="1912095" cy="109086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2400" dirty="0"/>
              <a:t>Goodness of function f</a:t>
            </a:r>
            <a:endParaRPr lang="en-US" altLang="zh-TW" sz="2400" baseline="30000" dirty="0"/>
          </a:p>
        </p:txBody>
      </p:sp>
      <p:cxnSp>
        <p:nvCxnSpPr>
          <p:cNvPr id="19" name="直線單箭頭接點 27"/>
          <p:cNvCxnSpPr/>
          <p:nvPr/>
        </p:nvCxnSpPr>
        <p:spPr>
          <a:xfrm flipV="1">
            <a:off x="1869025" y="4774164"/>
            <a:ext cx="0" cy="54543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0" name="直線單箭頭接點 28"/>
          <p:cNvCxnSpPr/>
          <p:nvPr/>
        </p:nvCxnSpPr>
        <p:spPr>
          <a:xfrm>
            <a:off x="1869025" y="3158798"/>
            <a:ext cx="0" cy="48096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1" name="矩形 20"/>
          <p:cNvSpPr/>
          <p:nvPr/>
        </p:nvSpPr>
        <p:spPr>
          <a:xfrm>
            <a:off x="2595794" y="6198774"/>
            <a:ext cx="1470724" cy="461665"/>
          </a:xfrm>
          <a:prstGeom prst="rect">
            <a:avLst/>
          </a:prstGeom>
        </p:spPr>
        <p:txBody>
          <a:bodyPr wrap="square">
            <a:spAutoFit/>
          </a:bodyPr>
          <a:lstStyle/>
          <a:p>
            <a:pPr algn="ctr"/>
            <a:r>
              <a:rPr lang="en-US" altLang="zh-TW" sz="2400" dirty="0">
                <a:solidFill>
                  <a:srgbClr val="222222"/>
                </a:solidFill>
                <a:latin typeface="Arial" panose="020B0604020202020204" pitchFamily="34" charset="0"/>
              </a:rPr>
              <a:t>“monkey”</a:t>
            </a:r>
            <a:endParaRPr lang="zh-TW" altLang="en-US" sz="2400" dirty="0"/>
          </a:p>
        </p:txBody>
      </p:sp>
      <p:pic>
        <p:nvPicPr>
          <p:cNvPr id="22" name="圖片 30"/>
          <p:cNvPicPr>
            <a:picLocks noChangeAspect="1"/>
          </p:cNvPicPr>
          <p:nvPr/>
        </p:nvPicPr>
        <p:blipFill>
          <a:blip r:embed="rId8"/>
          <a:stretch>
            <a:fillRect/>
          </a:stretch>
        </p:blipFill>
        <p:spPr>
          <a:xfrm>
            <a:off x="2865516" y="5123690"/>
            <a:ext cx="931280" cy="1051432"/>
          </a:xfrm>
          <a:prstGeom prst="rect">
            <a:avLst/>
          </a:prstGeom>
        </p:spPr>
      </p:pic>
      <p:pic>
        <p:nvPicPr>
          <p:cNvPr id="23" name="圖片 31"/>
          <p:cNvPicPr>
            <a:picLocks noChangeAspect="1"/>
          </p:cNvPicPr>
          <p:nvPr/>
        </p:nvPicPr>
        <p:blipFill>
          <a:blip r:embed="rId9"/>
          <a:stretch>
            <a:fillRect/>
          </a:stretch>
        </p:blipFill>
        <p:spPr>
          <a:xfrm>
            <a:off x="4139078" y="5123690"/>
            <a:ext cx="899978" cy="1075096"/>
          </a:xfrm>
          <a:prstGeom prst="rect">
            <a:avLst/>
          </a:prstGeom>
        </p:spPr>
      </p:pic>
      <p:sp>
        <p:nvSpPr>
          <p:cNvPr id="24" name="文字方塊 32"/>
          <p:cNvSpPr txBox="1"/>
          <p:nvPr/>
        </p:nvSpPr>
        <p:spPr>
          <a:xfrm>
            <a:off x="4206854" y="6216140"/>
            <a:ext cx="798022" cy="461665"/>
          </a:xfrm>
          <a:prstGeom prst="rect">
            <a:avLst/>
          </a:prstGeom>
          <a:noFill/>
        </p:spPr>
        <p:txBody>
          <a:bodyPr wrap="square" rtlCol="0">
            <a:spAutoFit/>
          </a:bodyPr>
          <a:lstStyle/>
          <a:p>
            <a:pPr algn="ctr"/>
            <a:r>
              <a:rPr lang="en-US" altLang="zh-TW" sz="2400" dirty="0"/>
              <a:t>“cat”</a:t>
            </a:r>
            <a:endParaRPr lang="zh-TW" altLang="en-US" sz="2400" dirty="0"/>
          </a:p>
        </p:txBody>
      </p:sp>
      <p:sp>
        <p:nvSpPr>
          <p:cNvPr id="25" name="文字方塊 33"/>
          <p:cNvSpPr txBox="1"/>
          <p:nvPr/>
        </p:nvSpPr>
        <p:spPr>
          <a:xfrm>
            <a:off x="5389268" y="6178896"/>
            <a:ext cx="798022" cy="461665"/>
          </a:xfrm>
          <a:prstGeom prst="rect">
            <a:avLst/>
          </a:prstGeom>
          <a:noFill/>
        </p:spPr>
        <p:txBody>
          <a:bodyPr wrap="square" rtlCol="0">
            <a:spAutoFit/>
          </a:bodyPr>
          <a:lstStyle/>
          <a:p>
            <a:pPr algn="ctr"/>
            <a:r>
              <a:rPr lang="en-US" altLang="zh-TW" sz="2400" dirty="0"/>
              <a:t>“dog”</a:t>
            </a:r>
            <a:endParaRPr lang="zh-TW" altLang="en-US" sz="2400" dirty="0"/>
          </a:p>
        </p:txBody>
      </p:sp>
      <p:pic>
        <p:nvPicPr>
          <p:cNvPr id="26" name="圖片 34"/>
          <p:cNvPicPr>
            <a:picLocks noChangeAspect="1"/>
          </p:cNvPicPr>
          <p:nvPr/>
        </p:nvPicPr>
        <p:blipFill>
          <a:blip r:embed="rId10"/>
          <a:stretch>
            <a:fillRect/>
          </a:stretch>
        </p:blipFill>
        <p:spPr>
          <a:xfrm>
            <a:off x="5381338" y="5135510"/>
            <a:ext cx="823790" cy="1063264"/>
          </a:xfrm>
          <a:prstGeom prst="rect">
            <a:avLst/>
          </a:prstGeom>
        </p:spPr>
      </p:pic>
      <p:graphicFrame>
        <p:nvGraphicFramePr>
          <p:cNvPr id="27" name="Object 12"/>
          <p:cNvGraphicFramePr>
            <a:graphicFrameLocks noChangeAspect="1"/>
          </p:cNvGraphicFramePr>
          <p:nvPr/>
        </p:nvGraphicFramePr>
        <p:xfrm>
          <a:off x="4458150" y="4274938"/>
          <a:ext cx="433387" cy="488950"/>
        </p:xfrm>
        <a:graphic>
          <a:graphicData uri="http://schemas.openxmlformats.org/presentationml/2006/ole">
            <mc:AlternateContent xmlns:mc="http://schemas.openxmlformats.org/markup-compatibility/2006">
              <mc:Choice xmlns:v="urn:schemas-microsoft-com:vml" Requires="v">
                <p:oleObj name="方程式" r:id="rId11" imgW="203040" imgH="228600" progId="Equation.3">
                  <p:embed/>
                </p:oleObj>
              </mc:Choice>
              <mc:Fallback>
                <p:oleObj name="方程式" r:id="rId11" imgW="203040" imgH="228600" progId="Equation.3">
                  <p:embed/>
                  <p:pic>
                    <p:nvPicPr>
                      <p:cNvPr id="24" name="Object 12"/>
                      <p:cNvPicPr>
                        <a:picLocks noChangeAspect="1" noChangeArrowheads="1"/>
                      </p:cNvPicPr>
                      <p:nvPr/>
                    </p:nvPicPr>
                    <p:blipFill>
                      <a:blip r:embed="rId12"/>
                      <a:srcRect/>
                      <a:stretch>
                        <a:fillRect/>
                      </a:stretch>
                    </p:blipFill>
                    <p:spPr bwMode="auto">
                      <a:xfrm>
                        <a:off x="4458150" y="4274938"/>
                        <a:ext cx="433387"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文字方塊 24"/>
          <p:cNvSpPr txBox="1"/>
          <p:nvPr/>
        </p:nvSpPr>
        <p:spPr>
          <a:xfrm>
            <a:off x="2986656" y="3713905"/>
            <a:ext cx="3490586" cy="461665"/>
          </a:xfrm>
          <a:prstGeom prst="rect">
            <a:avLst/>
          </a:prstGeom>
          <a:noFill/>
        </p:spPr>
        <p:txBody>
          <a:bodyPr wrap="square" rtlCol="0">
            <a:spAutoFit/>
          </a:bodyPr>
          <a:lstStyle/>
          <a:p>
            <a:pPr algn="ctr"/>
            <a:r>
              <a:rPr lang="en-US" altLang="zh-TW" sz="2400" dirty="0"/>
              <a:t>Pick the “Best” Function</a:t>
            </a:r>
            <a:endParaRPr lang="zh-TW" altLang="en-US" sz="2400" dirty="0"/>
          </a:p>
        </p:txBody>
      </p:sp>
      <p:cxnSp>
        <p:nvCxnSpPr>
          <p:cNvPr id="29" name="直線單箭頭接點 25"/>
          <p:cNvCxnSpPr/>
          <p:nvPr/>
        </p:nvCxnSpPr>
        <p:spPr>
          <a:xfrm>
            <a:off x="2820745" y="4214618"/>
            <a:ext cx="372492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0" name="圓角矩形 37"/>
          <p:cNvSpPr/>
          <p:nvPr/>
        </p:nvSpPr>
        <p:spPr>
          <a:xfrm>
            <a:off x="6574354" y="3630138"/>
            <a:ext cx="2069432" cy="109086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altLang="zh-TW" sz="2400" dirty="0"/>
              <a:t>    Using</a:t>
            </a:r>
          </a:p>
        </p:txBody>
      </p:sp>
      <p:cxnSp>
        <p:nvCxnSpPr>
          <p:cNvPr id="31" name="直線單箭頭接點 40"/>
          <p:cNvCxnSpPr/>
          <p:nvPr/>
        </p:nvCxnSpPr>
        <p:spPr>
          <a:xfrm flipV="1">
            <a:off x="7614083" y="4780282"/>
            <a:ext cx="0" cy="54543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2" name="直線單箭頭接點 41"/>
          <p:cNvCxnSpPr/>
          <p:nvPr/>
        </p:nvCxnSpPr>
        <p:spPr>
          <a:xfrm flipV="1">
            <a:off x="7590021" y="3132832"/>
            <a:ext cx="0" cy="49730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aphicFrame>
        <p:nvGraphicFramePr>
          <p:cNvPr id="33" name="Object 12"/>
          <p:cNvGraphicFramePr>
            <a:graphicFrameLocks noChangeAspect="1"/>
          </p:cNvGraphicFramePr>
          <p:nvPr/>
        </p:nvGraphicFramePr>
        <p:xfrm>
          <a:off x="7875324" y="3931094"/>
          <a:ext cx="433388" cy="488950"/>
        </p:xfrm>
        <a:graphic>
          <a:graphicData uri="http://schemas.openxmlformats.org/presentationml/2006/ole">
            <mc:AlternateContent xmlns:mc="http://schemas.openxmlformats.org/markup-compatibility/2006">
              <mc:Choice xmlns:v="urn:schemas-microsoft-com:vml" Requires="v">
                <p:oleObj name="方程式" r:id="rId13" imgW="203040" imgH="228600" progId="Equation.3">
                  <p:embed/>
                </p:oleObj>
              </mc:Choice>
              <mc:Fallback>
                <p:oleObj name="方程式" r:id="rId13" imgW="203040" imgH="228600" progId="Equation.3">
                  <p:embed/>
                  <p:pic>
                    <p:nvPicPr>
                      <p:cNvPr id="43" name="Object 12"/>
                      <p:cNvPicPr>
                        <a:picLocks noChangeAspect="1" noChangeArrowheads="1"/>
                      </p:cNvPicPr>
                      <p:nvPr/>
                    </p:nvPicPr>
                    <p:blipFill>
                      <a:blip r:embed="rId14"/>
                      <a:srcRect/>
                      <a:stretch>
                        <a:fillRect/>
                      </a:stretch>
                    </p:blipFill>
                    <p:spPr bwMode="auto">
                      <a:xfrm>
                        <a:off x="7875324" y="3931094"/>
                        <a:ext cx="433388"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4" name="Picture 12" descr="https://encrypted-tbn1.gstatic.com/images?q=tbn:ANd9GcRcwlRKAlSIaCI4W5PRYVbuBQQXifF-56bFqAjh9DMe-_3Lh8_YK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77968" y="5432555"/>
            <a:ext cx="1089847" cy="827342"/>
          </a:xfrm>
          <a:prstGeom prst="rect">
            <a:avLst/>
          </a:prstGeom>
          <a:noFill/>
          <a:extLst>
            <a:ext uri="{909E8E84-426E-40DD-AFC4-6F175D3DCCD1}">
              <a14:hiddenFill xmlns:a14="http://schemas.microsoft.com/office/drawing/2010/main">
                <a:solidFill>
                  <a:srgbClr val="FFFFFF"/>
                </a:solidFill>
              </a14:hiddenFill>
            </a:ext>
          </a:extLst>
        </p:spPr>
      </p:pic>
      <p:sp>
        <p:nvSpPr>
          <p:cNvPr id="35" name="文字方塊 45"/>
          <p:cNvSpPr txBox="1"/>
          <p:nvPr/>
        </p:nvSpPr>
        <p:spPr>
          <a:xfrm>
            <a:off x="6871330" y="2622023"/>
            <a:ext cx="1437382" cy="461665"/>
          </a:xfrm>
          <a:prstGeom prst="rect">
            <a:avLst/>
          </a:prstGeom>
          <a:noFill/>
        </p:spPr>
        <p:txBody>
          <a:bodyPr wrap="square" rtlCol="0">
            <a:spAutoFit/>
          </a:bodyPr>
          <a:lstStyle/>
          <a:p>
            <a:pPr algn="ctr"/>
            <a:r>
              <a:rPr lang="en-US" altLang="zh-TW" sz="2400" dirty="0"/>
              <a:t>“cat”</a:t>
            </a:r>
            <a:endParaRPr lang="zh-TW" altLang="en-US" sz="2400" dirty="0"/>
          </a:p>
        </p:txBody>
      </p:sp>
      <p:sp>
        <p:nvSpPr>
          <p:cNvPr id="36" name="矩形 35"/>
          <p:cNvSpPr/>
          <p:nvPr/>
        </p:nvSpPr>
        <p:spPr>
          <a:xfrm>
            <a:off x="787400" y="1878529"/>
            <a:ext cx="5689842" cy="479927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6474765" y="1878529"/>
            <a:ext cx="2341328" cy="479927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文字方塊 47"/>
          <p:cNvSpPr txBox="1"/>
          <p:nvPr/>
        </p:nvSpPr>
        <p:spPr>
          <a:xfrm>
            <a:off x="5091127" y="2036495"/>
            <a:ext cx="1205154"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Training </a:t>
            </a:r>
            <a:endParaRPr lang="zh-TW" altLang="en-US" sz="2400" dirty="0"/>
          </a:p>
        </p:txBody>
      </p:sp>
      <p:sp>
        <p:nvSpPr>
          <p:cNvPr id="39" name="文字方塊 48"/>
          <p:cNvSpPr txBox="1"/>
          <p:nvPr/>
        </p:nvSpPr>
        <p:spPr>
          <a:xfrm>
            <a:off x="6655726" y="2019444"/>
            <a:ext cx="1205154"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Testing</a:t>
            </a:r>
            <a:endParaRPr lang="zh-TW" altLang="en-US" sz="2400" dirty="0"/>
          </a:p>
        </p:txBody>
      </p:sp>
      <p:sp>
        <p:nvSpPr>
          <p:cNvPr id="40" name="矩形 39"/>
          <p:cNvSpPr/>
          <p:nvPr/>
        </p:nvSpPr>
        <p:spPr>
          <a:xfrm>
            <a:off x="901936" y="1974280"/>
            <a:ext cx="3233978" cy="12533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p:cNvSpPr/>
          <p:nvPr/>
        </p:nvSpPr>
        <p:spPr>
          <a:xfrm>
            <a:off x="901936" y="3651658"/>
            <a:ext cx="1918809" cy="11007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矩形 41"/>
          <p:cNvSpPr/>
          <p:nvPr/>
        </p:nvSpPr>
        <p:spPr>
          <a:xfrm>
            <a:off x="3176509" y="3639760"/>
            <a:ext cx="3062771" cy="11007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文字方塊 52"/>
          <p:cNvSpPr txBox="1"/>
          <p:nvPr/>
        </p:nvSpPr>
        <p:spPr>
          <a:xfrm>
            <a:off x="278070" y="2833892"/>
            <a:ext cx="12051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altLang="zh-TW" sz="2800" dirty="0"/>
              <a:t>Step 1</a:t>
            </a:r>
            <a:endParaRPr lang="zh-TW" altLang="en-US" sz="2800" dirty="0"/>
          </a:p>
        </p:txBody>
      </p:sp>
      <p:sp>
        <p:nvSpPr>
          <p:cNvPr id="44" name="文字方塊 53"/>
          <p:cNvSpPr txBox="1"/>
          <p:nvPr/>
        </p:nvSpPr>
        <p:spPr>
          <a:xfrm>
            <a:off x="289343" y="4500315"/>
            <a:ext cx="12051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altLang="zh-TW" sz="2800" dirty="0"/>
              <a:t>Step 2</a:t>
            </a:r>
            <a:endParaRPr lang="zh-TW" altLang="en-US" sz="2800" dirty="0"/>
          </a:p>
        </p:txBody>
      </p:sp>
      <p:sp>
        <p:nvSpPr>
          <p:cNvPr id="45" name="文字方塊 54"/>
          <p:cNvSpPr txBox="1"/>
          <p:nvPr/>
        </p:nvSpPr>
        <p:spPr>
          <a:xfrm>
            <a:off x="3020140" y="4513755"/>
            <a:ext cx="1205154"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altLang="zh-TW" sz="2800" dirty="0"/>
              <a:t>Step 3</a:t>
            </a:r>
            <a:endParaRPr lang="zh-TW" altLang="en-US" sz="2800" dirty="0"/>
          </a:p>
        </p:txBody>
      </p:sp>
    </p:spTree>
    <p:extLst>
      <p:ext uri="{BB962C8B-B14F-4D97-AF65-F5344CB8AC3E}">
        <p14:creationId xmlns:p14="http://schemas.microsoft.com/office/powerpoint/2010/main" val="34178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P spid="35"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1.2 </a:t>
            </a:r>
            <a:r>
              <a:rPr lang="zh-CN" altLang="en-US" sz="4000" b="1" dirty="0">
                <a:latin typeface="Times New Roman" panose="02020603050405020304" pitchFamily="18" charset="0"/>
                <a:cs typeface="Times New Roman" panose="02020603050405020304" pitchFamily="18" charset="0"/>
              </a:rPr>
              <a:t>智能软件与机器学习</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49</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7" name="內容版面配置區 3"/>
          <p:cNvGraphicFramePr>
            <a:graphicFrameLocks/>
          </p:cNvGraphicFramePr>
          <p:nvPr>
            <p:extLst>
              <p:ext uri="{D42A27DB-BD31-4B8C-83A1-F6EECF244321}">
                <p14:modId xmlns:p14="http://schemas.microsoft.com/office/powerpoint/2010/main" val="1221913806"/>
              </p:ext>
            </p:extLst>
          </p:nvPr>
        </p:nvGraphicFramePr>
        <p:xfrm>
          <a:off x="653143" y="892668"/>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2" descr="http://cdc.tencent.com/wp-content/uploads/2011/03/banner1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1869" y="4109211"/>
            <a:ext cx="6344865" cy="2247140"/>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a:extLst>
              <a:ext uri="{FF2B5EF4-FFF2-40B4-BE49-F238E27FC236}">
                <a16:creationId xmlns:a16="http://schemas.microsoft.com/office/drawing/2014/main" id="{7C03FBF9-A584-49AE-84A0-092E909174D2}"/>
              </a:ext>
            </a:extLst>
          </p:cNvPr>
          <p:cNvSpPr/>
          <p:nvPr/>
        </p:nvSpPr>
        <p:spPr>
          <a:xfrm>
            <a:off x="653142" y="1502230"/>
            <a:ext cx="7886700" cy="71600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TW" sz="2800" dirty="0"/>
              <a:t>Step 0: What kind of function do you want to find?</a:t>
            </a:r>
            <a:endParaRPr lang="zh-TW" altLang="en-US" sz="2800" dirty="0"/>
          </a:p>
        </p:txBody>
      </p:sp>
      <p:sp>
        <p:nvSpPr>
          <p:cNvPr id="14" name="文字方塊 3">
            <a:extLst>
              <a:ext uri="{FF2B5EF4-FFF2-40B4-BE49-F238E27FC236}">
                <a16:creationId xmlns:a16="http://schemas.microsoft.com/office/drawing/2014/main" id="{464EFEE5-F3E6-4C8C-B17F-42B117CF392B}"/>
              </a:ext>
            </a:extLst>
          </p:cNvPr>
          <p:cNvSpPr txBox="1"/>
          <p:nvPr/>
        </p:nvSpPr>
        <p:spPr>
          <a:xfrm>
            <a:off x="5512904" y="1064894"/>
            <a:ext cx="3399742"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CN" altLang="en-US" sz="2800" dirty="0"/>
              <a:t>不同的机器学习任务</a:t>
            </a:r>
            <a:endParaRPr lang="en-US" altLang="zh-TW" sz="2800" dirty="0"/>
          </a:p>
        </p:txBody>
      </p:sp>
    </p:spTree>
    <p:extLst>
      <p:ext uri="{BB962C8B-B14F-4D97-AF65-F5344CB8AC3E}">
        <p14:creationId xmlns:p14="http://schemas.microsoft.com/office/powerpoint/2010/main" val="90435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dirty="0">
                <a:latin typeface="Times New Roman" panose="02020603050405020304" pitchFamily="18" charset="0"/>
                <a:cs typeface="Times New Roman" panose="02020603050405020304" pitchFamily="18" charset="0"/>
              </a:rPr>
              <a:t>第</a:t>
            </a:r>
            <a:r>
              <a:rPr lang="en-US" altLang="zh-CN" sz="4000" dirty="0">
                <a:latin typeface="Times New Roman" panose="02020603050405020304" pitchFamily="18" charset="0"/>
                <a:cs typeface="Times New Roman" panose="02020603050405020304" pitchFamily="18" charset="0"/>
              </a:rPr>
              <a:t>1</a:t>
            </a:r>
            <a:r>
              <a:rPr lang="zh-CN" altLang="en-US" sz="4000" dirty="0">
                <a:latin typeface="Times New Roman" panose="02020603050405020304" pitchFamily="18" charset="0"/>
                <a:cs typeface="Times New Roman" panose="02020603050405020304" pitchFamily="18" charset="0"/>
              </a:rPr>
              <a:t>章  绪论</a:t>
            </a:r>
          </a:p>
        </p:txBody>
      </p:sp>
      <p:sp>
        <p:nvSpPr>
          <p:cNvPr id="3" name="内容占位符 2"/>
          <p:cNvSpPr>
            <a:spLocks noGrp="1"/>
          </p:cNvSpPr>
          <p:nvPr>
            <p:ph idx="1"/>
          </p:nvPr>
        </p:nvSpPr>
        <p:spPr>
          <a:xfrm>
            <a:off x="628650" y="1232452"/>
            <a:ext cx="7886700" cy="4257521"/>
          </a:xfrm>
        </p:spPr>
        <p:txBody>
          <a:bodyPr/>
          <a:lstStyle/>
          <a:p>
            <a:r>
              <a:rPr lang="en-US" altLang="zh-CN" dirty="0">
                <a:latin typeface="Times New Roman" panose="02020603050405020304" pitchFamily="18" charset="0"/>
                <a:cs typeface="Times New Roman" panose="02020603050405020304" pitchFamily="18" charset="0"/>
              </a:rPr>
              <a:t>1.1 </a:t>
            </a:r>
            <a:r>
              <a:rPr lang="zh-CN" altLang="en-US" dirty="0">
                <a:latin typeface="Times New Roman" panose="02020603050405020304" pitchFamily="18" charset="0"/>
                <a:cs typeface="Times New Roman" panose="02020603050405020304" pitchFamily="18" charset="0"/>
              </a:rPr>
              <a:t>引言</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1.2 </a:t>
            </a:r>
            <a:r>
              <a:rPr lang="zh-CN" altLang="en-US" dirty="0">
                <a:latin typeface="Times New Roman" panose="02020603050405020304" pitchFamily="18" charset="0"/>
                <a:cs typeface="Times New Roman" panose="02020603050405020304" pitchFamily="18" charset="0"/>
              </a:rPr>
              <a:t>智能软件与机器学习</a:t>
            </a:r>
            <a:endParaRPr lang="en-US" altLang="zh-CN" dirty="0">
              <a:latin typeface="Times New Roman" panose="02020603050405020304" pitchFamily="18" charset="0"/>
              <a:cs typeface="Times New Roman" panose="02020603050405020304" pitchFamily="18" charset="0"/>
            </a:endParaRPr>
          </a:p>
          <a:p>
            <a:r>
              <a:rPr lang="en-US" altLang="zh-CN" u="sng" dirty="0">
                <a:solidFill>
                  <a:schemeClr val="accent6">
                    <a:lumMod val="75000"/>
                  </a:schemeClr>
                </a:solidFill>
                <a:latin typeface="Times New Roman" panose="02020603050405020304" pitchFamily="18" charset="0"/>
                <a:cs typeface="Times New Roman" panose="02020603050405020304" pitchFamily="18" charset="0"/>
              </a:rPr>
              <a:t>1.3 </a:t>
            </a:r>
            <a:r>
              <a:rPr lang="zh-CN" altLang="en-US" u="sng" dirty="0">
                <a:solidFill>
                  <a:schemeClr val="accent6">
                    <a:lumMod val="75000"/>
                  </a:schemeClr>
                </a:solidFill>
                <a:latin typeface="Times New Roman" panose="02020603050405020304" pitchFamily="18" charset="0"/>
                <a:cs typeface="Times New Roman" panose="02020603050405020304" pitchFamily="18" charset="0"/>
              </a:rPr>
              <a:t>机器学习主要流程</a:t>
            </a:r>
            <a:endParaRPr lang="en-US" altLang="zh-CN" u="sng" dirty="0">
              <a:solidFill>
                <a:schemeClr val="accent6">
                  <a:lumMod val="75000"/>
                </a:schemeClr>
              </a:solidFill>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1.4 </a:t>
            </a:r>
            <a:r>
              <a:rPr lang="zh-CN" altLang="en-US" dirty="0">
                <a:latin typeface="Times New Roman" panose="02020603050405020304" pitchFamily="18" charset="0"/>
                <a:cs typeface="Times New Roman" panose="02020603050405020304" pitchFamily="18" charset="0"/>
              </a:rPr>
              <a:t>机器学习未来和挑战</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50</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15375796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771650"/>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51</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7" name="內容版面配置區 3"/>
          <p:cNvGraphicFramePr>
            <a:graphicFrameLocks/>
          </p:cNvGraphicFramePr>
          <p:nvPr>
            <p:extLst>
              <p:ext uri="{D42A27DB-BD31-4B8C-83A1-F6EECF244321}">
                <p14:modId xmlns:p14="http://schemas.microsoft.com/office/powerpoint/2010/main" val="2731305810"/>
              </p:ext>
            </p:extLst>
          </p:nvPr>
        </p:nvGraphicFramePr>
        <p:xfrm>
          <a:off x="653143" y="1568527"/>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a:extLst>
              <a:ext uri="{FF2B5EF4-FFF2-40B4-BE49-F238E27FC236}">
                <a16:creationId xmlns:a16="http://schemas.microsoft.com/office/drawing/2014/main" id="{7C03FBF9-A584-49AE-84A0-092E909174D2}"/>
              </a:ext>
            </a:extLst>
          </p:cNvPr>
          <p:cNvSpPr/>
          <p:nvPr/>
        </p:nvSpPr>
        <p:spPr>
          <a:xfrm>
            <a:off x="653142" y="2178089"/>
            <a:ext cx="7886700" cy="71600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TW" sz="2800" dirty="0"/>
              <a:t>Step 0: What kind of function do you want to find?</a:t>
            </a:r>
            <a:endParaRPr lang="zh-TW" altLang="en-US" sz="2800" dirty="0"/>
          </a:p>
        </p:txBody>
      </p:sp>
      <p:sp>
        <p:nvSpPr>
          <p:cNvPr id="10" name="文字方塊 3">
            <a:extLst>
              <a:ext uri="{FF2B5EF4-FFF2-40B4-BE49-F238E27FC236}">
                <a16:creationId xmlns:a16="http://schemas.microsoft.com/office/drawing/2014/main" id="{464EFEE5-F3E6-4C8C-B17F-42B117CF392B}"/>
              </a:ext>
            </a:extLst>
          </p:cNvPr>
          <p:cNvSpPr txBox="1"/>
          <p:nvPr/>
        </p:nvSpPr>
        <p:spPr>
          <a:xfrm>
            <a:off x="5512904" y="1740753"/>
            <a:ext cx="3399742"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CN" altLang="en-US" sz="2800" dirty="0"/>
              <a:t>不同的机器学习任务</a:t>
            </a:r>
            <a:endParaRPr lang="en-US" altLang="zh-TW" sz="2800" dirty="0"/>
          </a:p>
        </p:txBody>
      </p:sp>
      <p:sp>
        <p:nvSpPr>
          <p:cNvPr id="11" name="矩形 10">
            <a:extLst>
              <a:ext uri="{FF2B5EF4-FFF2-40B4-BE49-F238E27FC236}">
                <a16:creationId xmlns:a16="http://schemas.microsoft.com/office/drawing/2014/main" id="{0EC8B9A5-E2B6-4A32-BEEE-BC1DE7789162}"/>
              </a:ext>
            </a:extLst>
          </p:cNvPr>
          <p:cNvSpPr/>
          <p:nvPr/>
        </p:nvSpPr>
        <p:spPr>
          <a:xfrm>
            <a:off x="628650" y="2178089"/>
            <a:ext cx="7911192" cy="71600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6637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监督学习</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回归问题</a:t>
            </a:r>
            <a:r>
              <a:rPr lang="en-US" altLang="zh-CN" dirty="0">
                <a:latin typeface="Times New Roman" panose="02020603050405020304" pitchFamily="18" charset="0"/>
                <a:cs typeface="Times New Roman" panose="02020603050405020304" pitchFamily="18" charset="0"/>
              </a:rPr>
              <a:t>(regression)</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52</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xmlns:a14="http://schemas.microsoft.com/office/drawing/2010/main">
        <mc:Choice Requires="a14">
          <p:sp>
            <p:nvSpPr>
              <p:cNvPr id="7" name="文字方塊 30"/>
              <p:cNvSpPr txBox="1"/>
              <p:nvPr/>
            </p:nvSpPr>
            <p:spPr>
              <a:xfrm>
                <a:off x="4551511" y="1641753"/>
                <a:ext cx="3733249" cy="461665"/>
              </a:xfrm>
              <a:prstGeom prst="rect">
                <a:avLst/>
              </a:prstGeom>
              <a:noFill/>
            </p:spPr>
            <p:txBody>
              <a:bodyPr wrap="square" rtlCol="0">
                <a:spAutoFit/>
              </a:bodyPr>
              <a:lstStyle/>
              <a:p>
                <a:pPr algn="ctr"/>
                <a14:m>
                  <m:oMath xmlns:m="http://schemas.openxmlformats.org/officeDocument/2006/math">
                    <m:r>
                      <a:rPr lang="en-US" altLang="zh-TW" sz="2400" b="0" i="1" smtClean="0">
                        <a:latin typeface="Cambria Math" panose="02040503050406030204" pitchFamily="18" charset="0"/>
                      </a:rPr>
                      <m:t>𝑓</m:t>
                    </m:r>
                    <m:r>
                      <a:rPr lang="zh-CN" altLang="en-US" sz="2400" i="1">
                        <a:latin typeface="Cambria Math" panose="02040503050406030204" pitchFamily="18" charset="0"/>
                      </a:rPr>
                      <m:t>的</m:t>
                    </m:r>
                  </m:oMath>
                </a14:m>
                <a:r>
                  <a:rPr lang="zh-CN" altLang="en-US" sz="2400" dirty="0"/>
                  <a:t>输出为连续值</a:t>
                </a:r>
                <a:endParaRPr lang="zh-TW" altLang="en-US" sz="2400" dirty="0"/>
              </a:p>
            </p:txBody>
          </p:sp>
        </mc:Choice>
        <mc:Fallback xmlns="">
          <p:sp>
            <p:nvSpPr>
              <p:cNvPr id="7" name="文字方塊 30"/>
              <p:cNvSpPr txBox="1">
                <a:spLocks noRot="1" noChangeAspect="1" noMove="1" noResize="1" noEditPoints="1" noAdjustHandles="1" noChangeArrowheads="1" noChangeShapeType="1" noTextEdit="1"/>
              </p:cNvSpPr>
              <p:nvPr/>
            </p:nvSpPr>
            <p:spPr>
              <a:xfrm>
                <a:off x="4551511" y="1641753"/>
                <a:ext cx="3733249" cy="461665"/>
              </a:xfrm>
              <a:prstGeom prst="rect">
                <a:avLst/>
              </a:prstGeom>
              <a:blipFill>
                <a:blip r:embed="rId3"/>
                <a:stretch>
                  <a:fillRect t="-9211" b="-30263"/>
                </a:stretch>
              </a:blipFill>
            </p:spPr>
            <p:txBody>
              <a:bodyPr/>
              <a:lstStyle/>
              <a:p>
                <a:r>
                  <a:rPr lang="zh-CN" altLang="en-US">
                    <a:noFill/>
                  </a:rPr>
                  <a:t> </a:t>
                </a:r>
              </a:p>
            </p:txBody>
          </p:sp>
        </mc:Fallback>
      </mc:AlternateContent>
      <p:sp>
        <p:nvSpPr>
          <p:cNvPr id="8" name="矩形 7"/>
          <p:cNvSpPr/>
          <p:nvPr/>
        </p:nvSpPr>
        <p:spPr>
          <a:xfrm>
            <a:off x="4361132" y="2796984"/>
            <a:ext cx="865946" cy="89209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800" dirty="0"/>
              <a:t>f</a:t>
            </a:r>
            <a:endParaRPr lang="zh-TW" altLang="en-US" sz="2800" dirty="0"/>
          </a:p>
        </p:txBody>
      </p:sp>
      <p:sp>
        <p:nvSpPr>
          <p:cNvPr id="10" name="文字方塊 65"/>
          <p:cNvSpPr txBox="1"/>
          <p:nvPr/>
        </p:nvSpPr>
        <p:spPr>
          <a:xfrm>
            <a:off x="2322816" y="2721603"/>
            <a:ext cx="1946069" cy="369332"/>
          </a:xfrm>
          <a:prstGeom prst="rect">
            <a:avLst/>
          </a:prstGeom>
          <a:noFill/>
        </p:spPr>
        <p:txBody>
          <a:bodyPr wrap="square" rtlCol="0">
            <a:spAutoFit/>
          </a:bodyPr>
          <a:lstStyle/>
          <a:p>
            <a:r>
              <a:rPr lang="en-US" altLang="zh-TW" dirty="0"/>
              <a:t>PM2.5 today</a:t>
            </a:r>
            <a:endParaRPr lang="zh-TW" altLang="en-US" dirty="0"/>
          </a:p>
        </p:txBody>
      </p:sp>
      <p:sp>
        <p:nvSpPr>
          <p:cNvPr id="11" name="文字方塊 66"/>
          <p:cNvSpPr txBox="1"/>
          <p:nvPr/>
        </p:nvSpPr>
        <p:spPr>
          <a:xfrm>
            <a:off x="1947617" y="3047984"/>
            <a:ext cx="1978239" cy="369332"/>
          </a:xfrm>
          <a:prstGeom prst="rect">
            <a:avLst/>
          </a:prstGeom>
          <a:noFill/>
        </p:spPr>
        <p:txBody>
          <a:bodyPr wrap="square" rtlCol="0">
            <a:spAutoFit/>
          </a:bodyPr>
          <a:lstStyle/>
          <a:p>
            <a:r>
              <a:rPr lang="en-US" altLang="zh-TW" dirty="0"/>
              <a:t>PM2.5 yesterday</a:t>
            </a:r>
            <a:endParaRPr lang="zh-TW" altLang="en-US" dirty="0"/>
          </a:p>
        </p:txBody>
      </p:sp>
      <p:sp>
        <p:nvSpPr>
          <p:cNvPr id="12" name="文字方塊 67"/>
          <p:cNvSpPr txBox="1"/>
          <p:nvPr/>
        </p:nvSpPr>
        <p:spPr>
          <a:xfrm>
            <a:off x="2923686" y="3352296"/>
            <a:ext cx="771135" cy="369332"/>
          </a:xfrm>
          <a:prstGeom prst="rect">
            <a:avLst/>
          </a:prstGeom>
          <a:noFill/>
        </p:spPr>
        <p:txBody>
          <a:bodyPr wrap="square" rtlCol="0">
            <a:spAutoFit/>
          </a:bodyPr>
          <a:lstStyle/>
          <a:p>
            <a:pPr algn="ctr"/>
            <a:r>
              <a:rPr lang="en-US" altLang="zh-TW" dirty="0"/>
              <a:t>…….</a:t>
            </a:r>
            <a:endParaRPr lang="zh-TW" altLang="en-US" dirty="0"/>
          </a:p>
        </p:txBody>
      </p:sp>
      <p:sp>
        <p:nvSpPr>
          <p:cNvPr id="13" name="文字方塊 68"/>
          <p:cNvSpPr txBox="1"/>
          <p:nvPr/>
        </p:nvSpPr>
        <p:spPr>
          <a:xfrm>
            <a:off x="5896608" y="3044063"/>
            <a:ext cx="2035925" cy="369332"/>
          </a:xfrm>
          <a:prstGeom prst="rect">
            <a:avLst/>
          </a:prstGeom>
          <a:noFill/>
        </p:spPr>
        <p:txBody>
          <a:bodyPr wrap="square" rtlCol="0">
            <a:spAutoFit/>
          </a:bodyPr>
          <a:lstStyle/>
          <a:p>
            <a:r>
              <a:rPr lang="en-US" altLang="zh-TW" dirty="0"/>
              <a:t>PM2.5 tomorrow</a:t>
            </a:r>
            <a:endParaRPr lang="zh-TW" altLang="en-US" dirty="0"/>
          </a:p>
        </p:txBody>
      </p:sp>
      <p:cxnSp>
        <p:nvCxnSpPr>
          <p:cNvPr id="14" name="直線單箭頭接點 69"/>
          <p:cNvCxnSpPr/>
          <p:nvPr/>
        </p:nvCxnSpPr>
        <p:spPr>
          <a:xfrm>
            <a:off x="3710831" y="2908185"/>
            <a:ext cx="6503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70"/>
          <p:cNvCxnSpPr>
            <a:endCxn id="8" idx="1"/>
          </p:cNvCxnSpPr>
          <p:nvPr/>
        </p:nvCxnSpPr>
        <p:spPr>
          <a:xfrm flipV="1">
            <a:off x="3710831" y="3243032"/>
            <a:ext cx="6503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72"/>
          <p:cNvCxnSpPr/>
          <p:nvPr/>
        </p:nvCxnSpPr>
        <p:spPr>
          <a:xfrm>
            <a:off x="5243088" y="3263639"/>
            <a:ext cx="63751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文字方塊 74"/>
          <p:cNvSpPr txBox="1"/>
          <p:nvPr/>
        </p:nvSpPr>
        <p:spPr>
          <a:xfrm>
            <a:off x="5803135" y="3243030"/>
            <a:ext cx="1726454" cy="461665"/>
          </a:xfrm>
          <a:prstGeom prst="rect">
            <a:avLst/>
          </a:prstGeom>
          <a:noFill/>
        </p:spPr>
        <p:txBody>
          <a:bodyPr wrap="square" rtlCol="0">
            <a:spAutoFit/>
          </a:bodyPr>
          <a:lstStyle/>
          <a:p>
            <a:pPr algn="ctr"/>
            <a:r>
              <a:rPr lang="en-US" altLang="zh-TW" sz="2400" dirty="0"/>
              <a:t>(scalar)</a:t>
            </a:r>
            <a:endParaRPr lang="zh-TW" altLang="en-US" sz="2400" dirty="0"/>
          </a:p>
        </p:txBody>
      </p:sp>
      <p:cxnSp>
        <p:nvCxnSpPr>
          <p:cNvPr id="18" name="直線單箭頭接點 86"/>
          <p:cNvCxnSpPr/>
          <p:nvPr/>
        </p:nvCxnSpPr>
        <p:spPr>
          <a:xfrm flipV="1">
            <a:off x="3710831" y="3583192"/>
            <a:ext cx="6503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接點 13"/>
          <p:cNvCxnSpPr/>
          <p:nvPr/>
        </p:nvCxnSpPr>
        <p:spPr>
          <a:xfrm>
            <a:off x="-413384" y="3988661"/>
            <a:ext cx="98425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文字方塊 87"/>
          <p:cNvSpPr txBox="1"/>
          <p:nvPr/>
        </p:nvSpPr>
        <p:spPr>
          <a:xfrm>
            <a:off x="1084710" y="5198888"/>
            <a:ext cx="2642111" cy="369332"/>
          </a:xfrm>
          <a:prstGeom prst="rect">
            <a:avLst/>
          </a:prstGeom>
          <a:noFill/>
        </p:spPr>
        <p:txBody>
          <a:bodyPr wrap="square" rtlCol="0">
            <a:spAutoFit/>
          </a:bodyPr>
          <a:lstStyle/>
          <a:p>
            <a:r>
              <a:rPr lang="en-US" altLang="zh-TW" dirty="0"/>
              <a:t>9/01 </a:t>
            </a:r>
            <a:r>
              <a:rPr lang="zh-TW" altLang="en-US" dirty="0"/>
              <a:t> </a:t>
            </a:r>
            <a:r>
              <a:rPr lang="en-US" altLang="zh-TW" dirty="0"/>
              <a:t>PM2.5 = 63 </a:t>
            </a:r>
            <a:endParaRPr lang="zh-TW" altLang="en-US" dirty="0"/>
          </a:p>
        </p:txBody>
      </p:sp>
      <p:sp>
        <p:nvSpPr>
          <p:cNvPr id="21" name="文字方塊 88"/>
          <p:cNvSpPr txBox="1"/>
          <p:nvPr/>
        </p:nvSpPr>
        <p:spPr>
          <a:xfrm>
            <a:off x="3099772" y="5198888"/>
            <a:ext cx="2322281" cy="369332"/>
          </a:xfrm>
          <a:prstGeom prst="rect">
            <a:avLst/>
          </a:prstGeom>
          <a:noFill/>
        </p:spPr>
        <p:txBody>
          <a:bodyPr wrap="square" rtlCol="0">
            <a:spAutoFit/>
          </a:bodyPr>
          <a:lstStyle/>
          <a:p>
            <a:r>
              <a:rPr lang="en-US" altLang="zh-TW" dirty="0"/>
              <a:t>9/02</a:t>
            </a:r>
            <a:r>
              <a:rPr lang="zh-TW" altLang="en-US" dirty="0"/>
              <a:t>  </a:t>
            </a:r>
            <a:r>
              <a:rPr lang="en-US" altLang="zh-TW" dirty="0"/>
              <a:t>PM2.5 = 65</a:t>
            </a:r>
            <a:endParaRPr lang="zh-TW" altLang="en-US" dirty="0"/>
          </a:p>
        </p:txBody>
      </p:sp>
      <p:sp>
        <p:nvSpPr>
          <p:cNvPr id="22" name="文字方塊 89"/>
          <p:cNvSpPr txBox="1"/>
          <p:nvPr/>
        </p:nvSpPr>
        <p:spPr>
          <a:xfrm>
            <a:off x="6469745" y="5053811"/>
            <a:ext cx="2642111" cy="369332"/>
          </a:xfrm>
          <a:prstGeom prst="rect">
            <a:avLst/>
          </a:prstGeom>
          <a:noFill/>
        </p:spPr>
        <p:txBody>
          <a:bodyPr wrap="square" rtlCol="0">
            <a:spAutoFit/>
          </a:bodyPr>
          <a:lstStyle/>
          <a:p>
            <a:r>
              <a:rPr lang="en-US" altLang="zh-TW" dirty="0"/>
              <a:t>9/03</a:t>
            </a:r>
            <a:r>
              <a:rPr lang="zh-TW" altLang="en-US" dirty="0"/>
              <a:t>  </a:t>
            </a:r>
            <a:r>
              <a:rPr lang="en-US" altLang="zh-TW" dirty="0"/>
              <a:t>PM2.5 = 100</a:t>
            </a:r>
            <a:endParaRPr lang="zh-TW" altLang="en-US" dirty="0"/>
          </a:p>
        </p:txBody>
      </p:sp>
      <p:sp>
        <p:nvSpPr>
          <p:cNvPr id="23" name="文字方塊 90"/>
          <p:cNvSpPr txBox="1"/>
          <p:nvPr/>
        </p:nvSpPr>
        <p:spPr>
          <a:xfrm>
            <a:off x="-117803" y="4130377"/>
            <a:ext cx="2641471" cy="523220"/>
          </a:xfrm>
          <a:prstGeom prst="rect">
            <a:avLst/>
          </a:prstGeom>
          <a:noFill/>
        </p:spPr>
        <p:txBody>
          <a:bodyPr wrap="square" rtlCol="0">
            <a:spAutoFit/>
          </a:bodyPr>
          <a:lstStyle/>
          <a:p>
            <a:pPr algn="ctr"/>
            <a:r>
              <a:rPr lang="en-US" altLang="zh-TW" sz="2800" dirty="0">
                <a:solidFill>
                  <a:srgbClr val="0070C0"/>
                </a:solidFill>
              </a:rPr>
              <a:t>Training Data:</a:t>
            </a:r>
            <a:endParaRPr lang="zh-TW" altLang="en-US" sz="2800" dirty="0">
              <a:solidFill>
                <a:srgbClr val="0070C0"/>
              </a:solidFill>
            </a:endParaRPr>
          </a:p>
        </p:txBody>
      </p:sp>
      <p:sp>
        <p:nvSpPr>
          <p:cNvPr id="24" name="文字方塊 91"/>
          <p:cNvSpPr txBox="1"/>
          <p:nvPr/>
        </p:nvSpPr>
        <p:spPr>
          <a:xfrm>
            <a:off x="1084710" y="6073188"/>
            <a:ext cx="2304309" cy="369332"/>
          </a:xfrm>
          <a:prstGeom prst="rect">
            <a:avLst/>
          </a:prstGeom>
          <a:noFill/>
        </p:spPr>
        <p:txBody>
          <a:bodyPr wrap="square" rtlCol="0">
            <a:spAutoFit/>
          </a:bodyPr>
          <a:lstStyle/>
          <a:p>
            <a:r>
              <a:rPr lang="en-US" altLang="zh-TW" dirty="0"/>
              <a:t>9/12</a:t>
            </a:r>
            <a:r>
              <a:rPr lang="zh-TW" altLang="en-US" dirty="0"/>
              <a:t>  </a:t>
            </a:r>
            <a:r>
              <a:rPr lang="en-US" altLang="zh-TW" dirty="0"/>
              <a:t>PM2.5 = 30</a:t>
            </a:r>
            <a:endParaRPr lang="zh-TW" altLang="en-US" dirty="0"/>
          </a:p>
        </p:txBody>
      </p:sp>
      <p:sp>
        <p:nvSpPr>
          <p:cNvPr id="25" name="文字方塊 92"/>
          <p:cNvSpPr txBox="1"/>
          <p:nvPr/>
        </p:nvSpPr>
        <p:spPr>
          <a:xfrm>
            <a:off x="3113227" y="6075084"/>
            <a:ext cx="2495810" cy="369332"/>
          </a:xfrm>
          <a:prstGeom prst="rect">
            <a:avLst/>
          </a:prstGeom>
          <a:noFill/>
        </p:spPr>
        <p:txBody>
          <a:bodyPr wrap="square" rtlCol="0">
            <a:spAutoFit/>
          </a:bodyPr>
          <a:lstStyle/>
          <a:p>
            <a:r>
              <a:rPr lang="en-US" altLang="zh-TW" dirty="0"/>
              <a:t>9/13</a:t>
            </a:r>
            <a:r>
              <a:rPr lang="zh-TW" altLang="en-US" dirty="0"/>
              <a:t>  </a:t>
            </a:r>
            <a:r>
              <a:rPr lang="en-US" altLang="zh-TW" dirty="0"/>
              <a:t>PM2.5 = 25</a:t>
            </a:r>
            <a:endParaRPr lang="zh-TW" altLang="en-US" dirty="0"/>
          </a:p>
        </p:txBody>
      </p:sp>
      <p:sp>
        <p:nvSpPr>
          <p:cNvPr id="26" name="文字方塊 93"/>
          <p:cNvSpPr txBox="1"/>
          <p:nvPr/>
        </p:nvSpPr>
        <p:spPr>
          <a:xfrm>
            <a:off x="6449536" y="5990737"/>
            <a:ext cx="2247476" cy="369332"/>
          </a:xfrm>
          <a:prstGeom prst="rect">
            <a:avLst/>
          </a:prstGeom>
          <a:noFill/>
        </p:spPr>
        <p:txBody>
          <a:bodyPr wrap="square" rtlCol="0">
            <a:spAutoFit/>
          </a:bodyPr>
          <a:lstStyle/>
          <a:p>
            <a:r>
              <a:rPr lang="en-US" altLang="zh-TW" dirty="0"/>
              <a:t>9/14</a:t>
            </a:r>
            <a:r>
              <a:rPr lang="zh-TW" altLang="en-US" dirty="0"/>
              <a:t>  </a:t>
            </a:r>
            <a:r>
              <a:rPr lang="en-US" altLang="zh-TW" dirty="0"/>
              <a:t>PM2.5 = 20</a:t>
            </a:r>
            <a:endParaRPr lang="zh-TW" altLang="en-US" dirty="0"/>
          </a:p>
        </p:txBody>
      </p:sp>
      <p:sp>
        <p:nvSpPr>
          <p:cNvPr id="27" name="文字方塊 14"/>
          <p:cNvSpPr txBox="1"/>
          <p:nvPr/>
        </p:nvSpPr>
        <p:spPr>
          <a:xfrm>
            <a:off x="28089" y="4737223"/>
            <a:ext cx="1637731" cy="461665"/>
          </a:xfrm>
          <a:prstGeom prst="rect">
            <a:avLst/>
          </a:prstGeom>
          <a:noFill/>
        </p:spPr>
        <p:txBody>
          <a:bodyPr wrap="square" rtlCol="0">
            <a:spAutoFit/>
          </a:bodyPr>
          <a:lstStyle/>
          <a:p>
            <a:pPr algn="ctr"/>
            <a:r>
              <a:rPr lang="en-US" altLang="zh-TW" sz="2400" dirty="0"/>
              <a:t>Input:</a:t>
            </a:r>
            <a:endParaRPr lang="zh-TW" altLang="en-US" sz="2400" dirty="0"/>
          </a:p>
        </p:txBody>
      </p:sp>
      <p:sp>
        <p:nvSpPr>
          <p:cNvPr id="28" name="文字方塊 94"/>
          <p:cNvSpPr txBox="1"/>
          <p:nvPr/>
        </p:nvSpPr>
        <p:spPr>
          <a:xfrm>
            <a:off x="28089" y="5611523"/>
            <a:ext cx="1637731" cy="461665"/>
          </a:xfrm>
          <a:prstGeom prst="rect">
            <a:avLst/>
          </a:prstGeom>
          <a:noFill/>
        </p:spPr>
        <p:txBody>
          <a:bodyPr wrap="square" rtlCol="0">
            <a:spAutoFit/>
          </a:bodyPr>
          <a:lstStyle/>
          <a:p>
            <a:pPr algn="ctr"/>
            <a:r>
              <a:rPr lang="en-US" altLang="zh-TW" sz="2400" dirty="0"/>
              <a:t>Input:</a:t>
            </a:r>
            <a:endParaRPr lang="zh-TW" altLang="en-US" sz="2400" dirty="0"/>
          </a:p>
        </p:txBody>
      </p:sp>
      <p:sp>
        <p:nvSpPr>
          <p:cNvPr id="29" name="文字方塊 95"/>
          <p:cNvSpPr txBox="1"/>
          <p:nvPr/>
        </p:nvSpPr>
        <p:spPr>
          <a:xfrm>
            <a:off x="5355623" y="4580554"/>
            <a:ext cx="1637731" cy="461665"/>
          </a:xfrm>
          <a:prstGeom prst="rect">
            <a:avLst/>
          </a:prstGeom>
          <a:noFill/>
        </p:spPr>
        <p:txBody>
          <a:bodyPr wrap="square" rtlCol="0">
            <a:spAutoFit/>
          </a:bodyPr>
          <a:lstStyle/>
          <a:p>
            <a:pPr algn="ctr"/>
            <a:r>
              <a:rPr lang="en-US" altLang="zh-TW" sz="2400" dirty="0"/>
              <a:t>Output:</a:t>
            </a:r>
            <a:endParaRPr lang="zh-TW" altLang="en-US" sz="2400" dirty="0"/>
          </a:p>
        </p:txBody>
      </p:sp>
      <p:sp>
        <p:nvSpPr>
          <p:cNvPr id="30" name="文字方塊 96"/>
          <p:cNvSpPr txBox="1"/>
          <p:nvPr/>
        </p:nvSpPr>
        <p:spPr>
          <a:xfrm>
            <a:off x="5355623" y="5533715"/>
            <a:ext cx="1637731" cy="461665"/>
          </a:xfrm>
          <a:prstGeom prst="rect">
            <a:avLst/>
          </a:prstGeom>
          <a:noFill/>
        </p:spPr>
        <p:txBody>
          <a:bodyPr wrap="square" rtlCol="0">
            <a:spAutoFit/>
          </a:bodyPr>
          <a:lstStyle/>
          <a:p>
            <a:pPr algn="ctr"/>
            <a:r>
              <a:rPr lang="en-US" altLang="zh-TW" sz="2400" dirty="0"/>
              <a:t>Output:</a:t>
            </a:r>
            <a:endParaRPr lang="zh-TW" altLang="en-US" sz="2400" dirty="0"/>
          </a:p>
        </p:txBody>
      </p:sp>
      <p:sp>
        <p:nvSpPr>
          <p:cNvPr id="31" name="文字方塊 15"/>
          <p:cNvSpPr txBox="1"/>
          <p:nvPr/>
        </p:nvSpPr>
        <p:spPr>
          <a:xfrm>
            <a:off x="410290" y="2729617"/>
            <a:ext cx="1266375" cy="954107"/>
          </a:xfrm>
          <a:prstGeom prst="rect">
            <a:avLst/>
          </a:prstGeom>
          <a:noFill/>
        </p:spPr>
        <p:txBody>
          <a:bodyPr wrap="square" rtlCol="0">
            <a:spAutoFit/>
          </a:bodyPr>
          <a:lstStyle/>
          <a:p>
            <a:r>
              <a:rPr lang="en-US" altLang="zh-TW" sz="2800" dirty="0"/>
              <a:t>Predict</a:t>
            </a:r>
          </a:p>
          <a:p>
            <a:r>
              <a:rPr lang="en-US" altLang="zh-TW" sz="2800" dirty="0"/>
              <a:t>PM2.5</a:t>
            </a:r>
            <a:endParaRPr lang="zh-TW" altLang="en-US" sz="2800" dirty="0"/>
          </a:p>
        </p:txBody>
      </p:sp>
      <p:sp>
        <p:nvSpPr>
          <p:cNvPr id="32" name="文字方塊 27">
            <a:extLst>
              <a:ext uri="{FF2B5EF4-FFF2-40B4-BE49-F238E27FC236}">
                <a16:creationId xmlns:a16="http://schemas.microsoft.com/office/drawing/2014/main" id="{136AFE4F-E373-4C7B-A9E8-D267764BA57E}"/>
              </a:ext>
            </a:extLst>
          </p:cNvPr>
          <p:cNvSpPr txBox="1"/>
          <p:nvPr/>
        </p:nvSpPr>
        <p:spPr>
          <a:xfrm>
            <a:off x="456191" y="1764155"/>
            <a:ext cx="3733249" cy="523220"/>
          </a:xfrm>
          <a:prstGeom prst="rect">
            <a:avLst/>
          </a:prstGeom>
          <a:noFill/>
        </p:spPr>
        <p:txBody>
          <a:bodyPr wrap="square" rtlCol="0">
            <a:spAutoFit/>
          </a:bodyPr>
          <a:lstStyle/>
          <a:p>
            <a:pPr algn="ctr"/>
            <a:r>
              <a:rPr lang="zh-CN" altLang="en-US" sz="2800" b="1" i="1" u="sng" dirty="0"/>
              <a:t>回归</a:t>
            </a:r>
            <a:endParaRPr lang="zh-TW" altLang="en-US" sz="2800" b="1" i="1" u="sng" dirty="0"/>
          </a:p>
        </p:txBody>
      </p:sp>
    </p:spTree>
    <p:extLst>
      <p:ext uri="{BB962C8B-B14F-4D97-AF65-F5344CB8AC3E}">
        <p14:creationId xmlns:p14="http://schemas.microsoft.com/office/powerpoint/2010/main" val="54365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p:bldP spid="11" grpId="0"/>
      <p:bldP spid="12" grpId="0"/>
      <p:bldP spid="13" grpId="0"/>
      <p:bldP spid="17" grpId="0"/>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监督学习</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分类问题</a:t>
            </a:r>
            <a:r>
              <a:rPr lang="en-US" altLang="zh-CN" dirty="0">
                <a:latin typeface="Times New Roman" panose="02020603050405020304" pitchFamily="18" charset="0"/>
                <a:cs typeface="Times New Roman" panose="02020603050405020304" pitchFamily="18" charset="0"/>
              </a:rPr>
              <a:t>(classification)</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53</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內容版面配置區 2"/>
          <p:cNvSpPr txBox="1">
            <a:spLocks/>
          </p:cNvSpPr>
          <p:nvPr/>
        </p:nvSpPr>
        <p:spPr>
          <a:xfrm>
            <a:off x="628650" y="1825625"/>
            <a:ext cx="38862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二分类</a:t>
            </a:r>
            <a:endParaRPr lang="zh-TW" altLang="en-US" dirty="0"/>
          </a:p>
        </p:txBody>
      </p:sp>
      <p:sp>
        <p:nvSpPr>
          <p:cNvPr id="10" name="內容版面配置區 3"/>
          <p:cNvSpPr txBox="1">
            <a:spLocks/>
          </p:cNvSpPr>
          <p:nvPr/>
        </p:nvSpPr>
        <p:spPr>
          <a:xfrm>
            <a:off x="4629150" y="1825625"/>
            <a:ext cx="38862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多分类</a:t>
            </a:r>
            <a:endParaRPr lang="zh-TW" altLang="en-US" dirty="0"/>
          </a:p>
        </p:txBody>
      </p:sp>
      <p:sp>
        <p:nvSpPr>
          <p:cNvPr id="11" name="矩形 10"/>
          <p:cNvSpPr/>
          <p:nvPr/>
        </p:nvSpPr>
        <p:spPr>
          <a:xfrm>
            <a:off x="1621527" y="4331494"/>
            <a:ext cx="1900445" cy="68500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400" dirty="0"/>
              <a:t>Function f</a:t>
            </a:r>
            <a:endParaRPr lang="zh-TW" altLang="en-US" sz="2400" dirty="0"/>
          </a:p>
        </p:txBody>
      </p:sp>
      <p:sp>
        <p:nvSpPr>
          <p:cNvPr id="12" name="矩形 11"/>
          <p:cNvSpPr/>
          <p:nvPr/>
        </p:nvSpPr>
        <p:spPr>
          <a:xfrm>
            <a:off x="5451716" y="4331494"/>
            <a:ext cx="1900445" cy="68500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400" dirty="0"/>
              <a:t>Function f</a:t>
            </a:r>
            <a:endParaRPr lang="zh-TW" altLang="en-US" sz="2400" dirty="0"/>
          </a:p>
        </p:txBody>
      </p:sp>
      <p:sp>
        <p:nvSpPr>
          <p:cNvPr id="13" name="文字方塊 6"/>
          <p:cNvSpPr txBox="1"/>
          <p:nvPr/>
        </p:nvSpPr>
        <p:spPr>
          <a:xfrm>
            <a:off x="1454149" y="5620406"/>
            <a:ext cx="2235200" cy="523220"/>
          </a:xfrm>
          <a:prstGeom prst="rect">
            <a:avLst/>
          </a:prstGeom>
          <a:noFill/>
        </p:spPr>
        <p:txBody>
          <a:bodyPr wrap="square" rtlCol="0">
            <a:spAutoFit/>
          </a:bodyPr>
          <a:lstStyle/>
          <a:p>
            <a:pPr algn="ctr"/>
            <a:r>
              <a:rPr lang="en-US" altLang="zh-TW" sz="2800" dirty="0"/>
              <a:t>Input</a:t>
            </a:r>
            <a:endParaRPr lang="zh-TW" altLang="en-US" sz="2800" dirty="0"/>
          </a:p>
        </p:txBody>
      </p:sp>
      <p:sp>
        <p:nvSpPr>
          <p:cNvPr id="14" name="文字方塊 7"/>
          <p:cNvSpPr txBox="1"/>
          <p:nvPr/>
        </p:nvSpPr>
        <p:spPr>
          <a:xfrm>
            <a:off x="5276849" y="5620406"/>
            <a:ext cx="2235200" cy="523220"/>
          </a:xfrm>
          <a:prstGeom prst="rect">
            <a:avLst/>
          </a:prstGeom>
          <a:noFill/>
        </p:spPr>
        <p:txBody>
          <a:bodyPr wrap="square" rtlCol="0">
            <a:spAutoFit/>
          </a:bodyPr>
          <a:lstStyle/>
          <a:p>
            <a:pPr algn="ctr"/>
            <a:r>
              <a:rPr lang="en-US" altLang="zh-TW" sz="2800" dirty="0"/>
              <a:t>Input</a:t>
            </a:r>
            <a:endParaRPr lang="zh-TW" altLang="en-US" sz="2800" dirty="0"/>
          </a:p>
        </p:txBody>
      </p:sp>
      <p:sp>
        <p:nvSpPr>
          <p:cNvPr id="15" name="向下箭號 8"/>
          <p:cNvSpPr/>
          <p:nvPr/>
        </p:nvSpPr>
        <p:spPr>
          <a:xfrm flipV="1">
            <a:off x="2327274" y="5016500"/>
            <a:ext cx="488950" cy="60390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6" name="向下箭號 9"/>
          <p:cNvSpPr/>
          <p:nvPr/>
        </p:nvSpPr>
        <p:spPr>
          <a:xfrm flipV="1">
            <a:off x="6125023" y="5016500"/>
            <a:ext cx="488950" cy="60390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7" name="向下箭號 10"/>
          <p:cNvSpPr/>
          <p:nvPr/>
        </p:nvSpPr>
        <p:spPr>
          <a:xfrm flipV="1">
            <a:off x="2327274" y="3694251"/>
            <a:ext cx="488950" cy="60390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8" name="向下箭號 11"/>
          <p:cNvSpPr/>
          <p:nvPr/>
        </p:nvSpPr>
        <p:spPr>
          <a:xfrm flipV="1">
            <a:off x="6125023" y="3694251"/>
            <a:ext cx="488950" cy="60390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9" name="文字方塊 12"/>
          <p:cNvSpPr txBox="1"/>
          <p:nvPr/>
        </p:nvSpPr>
        <p:spPr>
          <a:xfrm>
            <a:off x="1585221" y="3162767"/>
            <a:ext cx="1936751" cy="523220"/>
          </a:xfrm>
          <a:prstGeom prst="rect">
            <a:avLst/>
          </a:prstGeom>
          <a:noFill/>
        </p:spPr>
        <p:txBody>
          <a:bodyPr wrap="square" rtlCol="0">
            <a:spAutoFit/>
          </a:bodyPr>
          <a:lstStyle/>
          <a:p>
            <a:pPr algn="ctr"/>
            <a:r>
              <a:rPr lang="en-US" altLang="zh-TW" sz="2800" dirty="0"/>
              <a:t>Yes or No</a:t>
            </a:r>
            <a:endParaRPr lang="zh-TW" altLang="en-US" sz="2800" dirty="0"/>
          </a:p>
        </p:txBody>
      </p:sp>
      <p:sp>
        <p:nvSpPr>
          <p:cNvPr id="20" name="文字方塊 13"/>
          <p:cNvSpPr txBox="1"/>
          <p:nvPr/>
        </p:nvSpPr>
        <p:spPr>
          <a:xfrm>
            <a:off x="4402706" y="3199796"/>
            <a:ext cx="3933584" cy="523220"/>
          </a:xfrm>
          <a:prstGeom prst="rect">
            <a:avLst/>
          </a:prstGeom>
          <a:noFill/>
        </p:spPr>
        <p:txBody>
          <a:bodyPr wrap="square" rtlCol="0">
            <a:spAutoFit/>
          </a:bodyPr>
          <a:lstStyle/>
          <a:p>
            <a:pPr algn="ctr"/>
            <a:r>
              <a:rPr lang="en-US" altLang="zh-TW" sz="2800" dirty="0"/>
              <a:t>Class 1, Class 2, … Class N</a:t>
            </a:r>
            <a:endParaRPr lang="zh-TW" altLang="en-US" sz="2800" dirty="0"/>
          </a:p>
        </p:txBody>
      </p:sp>
      <mc:AlternateContent xmlns:mc="http://schemas.openxmlformats.org/markup-compatibility/2006" xmlns:a14="http://schemas.microsoft.com/office/drawing/2010/main">
        <mc:Choice Requires="a14">
          <p:sp>
            <p:nvSpPr>
              <p:cNvPr id="21" name="文字方塊 30"/>
              <p:cNvSpPr txBox="1"/>
              <p:nvPr/>
            </p:nvSpPr>
            <p:spPr>
              <a:xfrm>
                <a:off x="1718467" y="2393822"/>
                <a:ext cx="3733249" cy="461665"/>
              </a:xfrm>
              <a:prstGeom prst="rect">
                <a:avLst/>
              </a:prstGeom>
              <a:noFill/>
            </p:spPr>
            <p:txBody>
              <a:bodyPr wrap="square" rtlCol="0">
                <a:spAutoFit/>
              </a:bodyPr>
              <a:lstStyle/>
              <a:p>
                <a:pPr algn="ctr"/>
                <a14:m>
                  <m:oMath xmlns:m="http://schemas.openxmlformats.org/officeDocument/2006/math">
                    <m:r>
                      <a:rPr lang="en-US" altLang="zh-TW" sz="2400" b="0" i="1" smtClean="0">
                        <a:latin typeface="Cambria Math" panose="02040503050406030204" pitchFamily="18" charset="0"/>
                      </a:rPr>
                      <m:t>𝑓</m:t>
                    </m:r>
                    <m:r>
                      <a:rPr lang="zh-CN" altLang="en-US" sz="2400" i="1">
                        <a:latin typeface="Cambria Math" panose="02040503050406030204" pitchFamily="18" charset="0"/>
                      </a:rPr>
                      <m:t>的</m:t>
                    </m:r>
                  </m:oMath>
                </a14:m>
                <a:r>
                  <a:rPr lang="zh-CN" altLang="en-US" sz="2400" dirty="0"/>
                  <a:t>输出为离散值</a:t>
                </a:r>
                <a:endParaRPr lang="zh-TW" altLang="en-US" sz="2400" dirty="0"/>
              </a:p>
            </p:txBody>
          </p:sp>
        </mc:Choice>
        <mc:Fallback xmlns="">
          <p:sp>
            <p:nvSpPr>
              <p:cNvPr id="21" name="文字方塊 30"/>
              <p:cNvSpPr txBox="1">
                <a:spLocks noRot="1" noChangeAspect="1" noMove="1" noResize="1" noEditPoints="1" noAdjustHandles="1" noChangeArrowheads="1" noChangeShapeType="1" noTextEdit="1"/>
              </p:cNvSpPr>
              <p:nvPr/>
            </p:nvSpPr>
            <p:spPr>
              <a:xfrm>
                <a:off x="1718467" y="2393822"/>
                <a:ext cx="3733249" cy="461665"/>
              </a:xfrm>
              <a:prstGeom prst="rect">
                <a:avLst/>
              </a:prstGeom>
              <a:blipFill>
                <a:blip r:embed="rId3"/>
                <a:stretch>
                  <a:fillRect t="-9333" b="-320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4250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animBg="1"/>
      <p:bldP spid="16" grpId="0" animBg="1"/>
      <p:bldP spid="17" grpId="0" animBg="1"/>
      <p:bldP spid="18" grpId="0" animBg="1"/>
      <p:bldP spid="19" grpId="0"/>
      <p:bldP spid="20" grpId="0"/>
      <p:bldP spid="2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二分类</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54</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Picture 2" descr="http://www.ceu.org.tw/images/CEU_knowledge21065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8048" y="1764962"/>
            <a:ext cx="1784273" cy="1784273"/>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654706" y="1998978"/>
            <a:ext cx="2339102" cy="523220"/>
          </a:xfrm>
          <a:prstGeom prst="rect">
            <a:avLst/>
          </a:prstGeom>
        </p:spPr>
        <p:txBody>
          <a:bodyPr wrap="none">
            <a:spAutoFit/>
          </a:bodyPr>
          <a:lstStyle/>
          <a:p>
            <a:r>
              <a:rPr lang="zh-CN" altLang="en-US" sz="2800" b="1" i="1" u="sng" dirty="0"/>
              <a:t>垃圾邮件过滤</a:t>
            </a:r>
            <a:endParaRPr lang="zh-TW" altLang="en-US" sz="2800" b="1" i="1" u="sng" dirty="0"/>
          </a:p>
        </p:txBody>
      </p:sp>
      <p:pic>
        <p:nvPicPr>
          <p:cNvPr id="12" name="Picture 2" descr="http://cdn.toptenreviews.com/rev/site/cms/category_headers/139-h_main-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228" y="3335190"/>
            <a:ext cx="7816752" cy="3530146"/>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5349921" y="1947798"/>
            <a:ext cx="1719619" cy="124405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800" dirty="0"/>
              <a:t>Function</a:t>
            </a:r>
            <a:endParaRPr lang="zh-TW" altLang="en-US" sz="2800" dirty="0"/>
          </a:p>
        </p:txBody>
      </p:sp>
      <p:sp>
        <p:nvSpPr>
          <p:cNvPr id="15" name="向右箭號 14"/>
          <p:cNvSpPr/>
          <p:nvPr/>
        </p:nvSpPr>
        <p:spPr>
          <a:xfrm>
            <a:off x="7157823" y="2319567"/>
            <a:ext cx="423081" cy="5610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6" name="文字方塊 15"/>
          <p:cNvSpPr txBox="1"/>
          <p:nvPr/>
        </p:nvSpPr>
        <p:spPr>
          <a:xfrm>
            <a:off x="7580904" y="2334439"/>
            <a:ext cx="1445810" cy="523220"/>
          </a:xfrm>
          <a:prstGeom prst="rect">
            <a:avLst/>
          </a:prstGeom>
          <a:noFill/>
        </p:spPr>
        <p:txBody>
          <a:bodyPr wrap="square" rtlCol="0">
            <a:spAutoFit/>
          </a:bodyPr>
          <a:lstStyle/>
          <a:p>
            <a:r>
              <a:rPr lang="en-US" altLang="zh-TW" sz="2800" dirty="0">
                <a:solidFill>
                  <a:srgbClr val="FF0000"/>
                </a:solidFill>
              </a:rPr>
              <a:t>Yes</a:t>
            </a:r>
            <a:r>
              <a:rPr lang="en-US" altLang="zh-TW" sz="2800" dirty="0"/>
              <a:t>/</a:t>
            </a:r>
            <a:r>
              <a:rPr lang="en-US" altLang="zh-TW" sz="2800" dirty="0">
                <a:solidFill>
                  <a:srgbClr val="0000FF"/>
                </a:solidFill>
              </a:rPr>
              <a:t>No</a:t>
            </a:r>
            <a:endParaRPr lang="zh-TW" altLang="en-US" sz="2800" dirty="0"/>
          </a:p>
        </p:txBody>
      </p:sp>
      <p:pic>
        <p:nvPicPr>
          <p:cNvPr id="17" name="圖片 25"/>
          <p:cNvPicPr>
            <a:picLocks noChangeAspect="1"/>
          </p:cNvPicPr>
          <p:nvPr/>
        </p:nvPicPr>
        <p:blipFill>
          <a:blip r:embed="rId5"/>
          <a:stretch>
            <a:fillRect/>
          </a:stretch>
        </p:blipFill>
        <p:spPr>
          <a:xfrm>
            <a:off x="4527358" y="1825625"/>
            <a:ext cx="274307" cy="1494693"/>
          </a:xfrm>
          <a:prstGeom prst="rect">
            <a:avLst/>
          </a:prstGeom>
        </p:spPr>
      </p:pic>
      <p:sp>
        <p:nvSpPr>
          <p:cNvPr id="18" name="向右箭號 27"/>
          <p:cNvSpPr/>
          <p:nvPr/>
        </p:nvSpPr>
        <p:spPr>
          <a:xfrm>
            <a:off x="4850604" y="2289279"/>
            <a:ext cx="423081" cy="5610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9" name="文字方塊 7"/>
          <p:cNvSpPr txBox="1"/>
          <p:nvPr/>
        </p:nvSpPr>
        <p:spPr>
          <a:xfrm>
            <a:off x="6069441" y="3437310"/>
            <a:ext cx="1308273" cy="461665"/>
          </a:xfrm>
          <a:prstGeom prst="rect">
            <a:avLst/>
          </a:prstGeom>
          <a:noFill/>
        </p:spPr>
        <p:txBody>
          <a:bodyPr wrap="square" rtlCol="0">
            <a:spAutoFit/>
          </a:bodyPr>
          <a:lstStyle/>
          <a:p>
            <a:r>
              <a:rPr lang="en-US" altLang="zh-TW" sz="2400" dirty="0">
                <a:solidFill>
                  <a:srgbClr val="FF0000"/>
                </a:solidFill>
              </a:rPr>
              <a:t>Yes</a:t>
            </a:r>
            <a:endParaRPr lang="zh-TW" altLang="en-US" sz="2400" dirty="0">
              <a:solidFill>
                <a:srgbClr val="FF0000"/>
              </a:solidFill>
            </a:endParaRPr>
          </a:p>
        </p:txBody>
      </p:sp>
      <p:sp>
        <p:nvSpPr>
          <p:cNvPr id="20" name="文字方塊 17"/>
          <p:cNvSpPr txBox="1"/>
          <p:nvPr/>
        </p:nvSpPr>
        <p:spPr>
          <a:xfrm>
            <a:off x="7580904" y="4960288"/>
            <a:ext cx="1308273" cy="461665"/>
          </a:xfrm>
          <a:prstGeom prst="rect">
            <a:avLst/>
          </a:prstGeom>
          <a:noFill/>
        </p:spPr>
        <p:txBody>
          <a:bodyPr wrap="square" rtlCol="0">
            <a:spAutoFit/>
          </a:bodyPr>
          <a:lstStyle/>
          <a:p>
            <a:r>
              <a:rPr lang="en-US" altLang="zh-TW" sz="2400" dirty="0">
                <a:solidFill>
                  <a:srgbClr val="0000FF"/>
                </a:solidFill>
              </a:rPr>
              <a:t>No</a:t>
            </a:r>
            <a:endParaRPr lang="zh-TW" altLang="en-US" sz="2400" dirty="0">
              <a:solidFill>
                <a:srgbClr val="0000FF"/>
              </a:solidFill>
            </a:endParaRPr>
          </a:p>
        </p:txBody>
      </p:sp>
      <p:sp>
        <p:nvSpPr>
          <p:cNvPr id="21" name="文字方塊 9"/>
          <p:cNvSpPr txBox="1"/>
          <p:nvPr/>
        </p:nvSpPr>
        <p:spPr>
          <a:xfrm>
            <a:off x="654706" y="4483235"/>
            <a:ext cx="1480457" cy="954107"/>
          </a:xfrm>
          <a:prstGeom prst="rect">
            <a:avLst/>
          </a:prstGeom>
          <a:noFill/>
        </p:spPr>
        <p:txBody>
          <a:bodyPr wrap="square" rtlCol="0">
            <a:spAutoFit/>
          </a:bodyPr>
          <a:lstStyle/>
          <a:p>
            <a:pPr algn="ctr"/>
            <a:r>
              <a:rPr lang="en-US" altLang="zh-TW" sz="2800" dirty="0">
                <a:solidFill>
                  <a:srgbClr val="FF0000"/>
                </a:solidFill>
              </a:rPr>
              <a:t>Training</a:t>
            </a:r>
          </a:p>
          <a:p>
            <a:pPr algn="ctr"/>
            <a:r>
              <a:rPr lang="en-US" altLang="zh-TW" sz="2800" dirty="0">
                <a:solidFill>
                  <a:srgbClr val="FF0000"/>
                </a:solidFill>
              </a:rPr>
              <a:t>Data</a:t>
            </a:r>
            <a:endParaRPr lang="zh-TW" altLang="en-US" sz="2800" dirty="0">
              <a:solidFill>
                <a:srgbClr val="FF0000"/>
              </a:solidFill>
            </a:endParaRPr>
          </a:p>
        </p:txBody>
      </p:sp>
    </p:spTree>
    <p:extLst>
      <p:ext uri="{BB962C8B-B14F-4D97-AF65-F5344CB8AC3E}">
        <p14:creationId xmlns:p14="http://schemas.microsoft.com/office/powerpoint/2010/main" val="137022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0" grpId="0"/>
      <p:bldP spid="2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多分类</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55</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2115045" y="3391847"/>
            <a:ext cx="1719619" cy="124405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800" dirty="0"/>
              <a:t>Function</a:t>
            </a:r>
            <a:endParaRPr lang="zh-TW" altLang="en-US" sz="2800" dirty="0"/>
          </a:p>
        </p:txBody>
      </p:sp>
      <p:sp>
        <p:nvSpPr>
          <p:cNvPr id="8" name="向右箭號 4"/>
          <p:cNvSpPr/>
          <p:nvPr/>
        </p:nvSpPr>
        <p:spPr>
          <a:xfrm>
            <a:off x="3921407" y="3733327"/>
            <a:ext cx="423081" cy="5610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pic>
        <p:nvPicPr>
          <p:cNvPr id="10" name="圖片 5"/>
          <p:cNvPicPr>
            <a:picLocks noChangeAspect="1"/>
          </p:cNvPicPr>
          <p:nvPr/>
        </p:nvPicPr>
        <p:blipFill>
          <a:blip r:embed="rId3"/>
          <a:stretch>
            <a:fillRect/>
          </a:stretch>
        </p:blipFill>
        <p:spPr>
          <a:xfrm>
            <a:off x="1283414" y="3266525"/>
            <a:ext cx="274307" cy="1494693"/>
          </a:xfrm>
          <a:prstGeom prst="rect">
            <a:avLst/>
          </a:prstGeom>
        </p:spPr>
      </p:pic>
      <p:sp>
        <p:nvSpPr>
          <p:cNvPr id="11" name="向右箭號 6"/>
          <p:cNvSpPr/>
          <p:nvPr/>
        </p:nvSpPr>
        <p:spPr>
          <a:xfrm>
            <a:off x="1615728" y="3733328"/>
            <a:ext cx="423081" cy="5610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pic>
        <p:nvPicPr>
          <p:cNvPr id="12" name="圖片 7"/>
          <p:cNvPicPr>
            <a:picLocks noChangeAspect="1"/>
          </p:cNvPicPr>
          <p:nvPr/>
        </p:nvPicPr>
        <p:blipFill>
          <a:blip r:embed="rId4"/>
          <a:stretch>
            <a:fillRect/>
          </a:stretch>
        </p:blipFill>
        <p:spPr>
          <a:xfrm>
            <a:off x="4382920" y="3304328"/>
            <a:ext cx="292260" cy="1510931"/>
          </a:xfrm>
          <a:prstGeom prst="rect">
            <a:avLst/>
          </a:prstGeom>
        </p:spPr>
      </p:pic>
      <p:sp>
        <p:nvSpPr>
          <p:cNvPr id="13" name="矩形 12"/>
          <p:cNvSpPr/>
          <p:nvPr/>
        </p:nvSpPr>
        <p:spPr>
          <a:xfrm>
            <a:off x="7450806" y="2848898"/>
            <a:ext cx="1470724" cy="461665"/>
          </a:xfrm>
          <a:prstGeom prst="rect">
            <a:avLst/>
          </a:prstGeom>
        </p:spPr>
        <p:txBody>
          <a:bodyPr wrap="square">
            <a:spAutoFit/>
          </a:bodyPr>
          <a:lstStyle/>
          <a:p>
            <a:pPr algn="ctr"/>
            <a:r>
              <a:rPr lang="en-US" altLang="zh-TW" sz="2400" dirty="0">
                <a:solidFill>
                  <a:srgbClr val="222222"/>
                </a:solidFill>
                <a:latin typeface="Arial" panose="020B0604020202020204" pitchFamily="34" charset="0"/>
              </a:rPr>
              <a:t>“monkey”</a:t>
            </a:r>
            <a:endParaRPr lang="zh-TW" altLang="en-US" sz="2400" dirty="0"/>
          </a:p>
        </p:txBody>
      </p:sp>
      <p:pic>
        <p:nvPicPr>
          <p:cNvPr id="14" name="圖片 9"/>
          <p:cNvPicPr>
            <a:picLocks noChangeAspect="1"/>
          </p:cNvPicPr>
          <p:nvPr/>
        </p:nvPicPr>
        <p:blipFill>
          <a:blip r:embed="rId5"/>
          <a:stretch>
            <a:fillRect/>
          </a:stretch>
        </p:blipFill>
        <p:spPr>
          <a:xfrm>
            <a:off x="6549550" y="2595440"/>
            <a:ext cx="931280" cy="1051432"/>
          </a:xfrm>
          <a:prstGeom prst="rect">
            <a:avLst/>
          </a:prstGeom>
        </p:spPr>
      </p:pic>
      <p:pic>
        <p:nvPicPr>
          <p:cNvPr id="15" name="圖片 10"/>
          <p:cNvPicPr>
            <a:picLocks noChangeAspect="1"/>
          </p:cNvPicPr>
          <p:nvPr/>
        </p:nvPicPr>
        <p:blipFill>
          <a:blip r:embed="rId6"/>
          <a:stretch>
            <a:fillRect/>
          </a:stretch>
        </p:blipFill>
        <p:spPr>
          <a:xfrm>
            <a:off x="6549550" y="3852215"/>
            <a:ext cx="899978" cy="1075096"/>
          </a:xfrm>
          <a:prstGeom prst="rect">
            <a:avLst/>
          </a:prstGeom>
        </p:spPr>
      </p:pic>
      <p:sp>
        <p:nvSpPr>
          <p:cNvPr id="16" name="文字方塊 12"/>
          <p:cNvSpPr txBox="1"/>
          <p:nvPr/>
        </p:nvSpPr>
        <p:spPr>
          <a:xfrm>
            <a:off x="7468744" y="4197487"/>
            <a:ext cx="798022" cy="461665"/>
          </a:xfrm>
          <a:prstGeom prst="rect">
            <a:avLst/>
          </a:prstGeom>
          <a:noFill/>
        </p:spPr>
        <p:txBody>
          <a:bodyPr wrap="square" rtlCol="0">
            <a:spAutoFit/>
          </a:bodyPr>
          <a:lstStyle/>
          <a:p>
            <a:pPr algn="ctr"/>
            <a:r>
              <a:rPr lang="en-US" altLang="zh-TW" sz="2400" dirty="0"/>
              <a:t>“cat”</a:t>
            </a:r>
            <a:endParaRPr lang="zh-TW" altLang="en-US" sz="2400" dirty="0"/>
          </a:p>
        </p:txBody>
      </p:sp>
      <p:sp>
        <p:nvSpPr>
          <p:cNvPr id="17" name="文字方塊 13"/>
          <p:cNvSpPr txBox="1"/>
          <p:nvPr/>
        </p:nvSpPr>
        <p:spPr>
          <a:xfrm>
            <a:off x="7480830" y="5492762"/>
            <a:ext cx="798022" cy="461665"/>
          </a:xfrm>
          <a:prstGeom prst="rect">
            <a:avLst/>
          </a:prstGeom>
          <a:noFill/>
        </p:spPr>
        <p:txBody>
          <a:bodyPr wrap="square" rtlCol="0">
            <a:spAutoFit/>
          </a:bodyPr>
          <a:lstStyle/>
          <a:p>
            <a:pPr algn="ctr"/>
            <a:r>
              <a:rPr lang="en-US" altLang="zh-TW" sz="2400" dirty="0"/>
              <a:t>“dog”</a:t>
            </a:r>
            <a:endParaRPr lang="zh-TW" altLang="en-US" sz="2400" dirty="0"/>
          </a:p>
        </p:txBody>
      </p:sp>
      <p:pic>
        <p:nvPicPr>
          <p:cNvPr id="18" name="Picture 12" descr="https://encrypted-tbn1.gstatic.com/images?q=tbn:ANd9GcRcwlRKAlSIaCI4W5PRYVbuBQQXifF-56bFqAjh9DMe-_3Lh8_YK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3414" y="5243016"/>
            <a:ext cx="1351186" cy="1025734"/>
          </a:xfrm>
          <a:prstGeom prst="rect">
            <a:avLst/>
          </a:prstGeom>
          <a:noFill/>
          <a:extLst>
            <a:ext uri="{909E8E84-426E-40DD-AFC4-6F175D3DCCD1}">
              <a14:hiddenFill xmlns:a14="http://schemas.microsoft.com/office/drawing/2010/main">
                <a:solidFill>
                  <a:srgbClr val="FFFFFF"/>
                </a:solidFill>
              </a14:hiddenFill>
            </a:ext>
          </a:extLst>
        </p:spPr>
      </p:pic>
      <p:pic>
        <p:nvPicPr>
          <p:cNvPr id="19" name="圖片 15"/>
          <p:cNvPicPr>
            <a:picLocks noChangeAspect="1"/>
          </p:cNvPicPr>
          <p:nvPr/>
        </p:nvPicPr>
        <p:blipFill>
          <a:blip r:embed="rId8"/>
          <a:stretch>
            <a:fillRect/>
          </a:stretch>
        </p:blipFill>
        <p:spPr>
          <a:xfrm>
            <a:off x="6553051" y="5132654"/>
            <a:ext cx="915693" cy="1181883"/>
          </a:xfrm>
          <a:prstGeom prst="rect">
            <a:avLst/>
          </a:prstGeom>
        </p:spPr>
      </p:pic>
      <p:sp>
        <p:nvSpPr>
          <p:cNvPr id="20" name="弧形向右箭號 16"/>
          <p:cNvSpPr/>
          <p:nvPr/>
        </p:nvSpPr>
        <p:spPr>
          <a:xfrm flipV="1">
            <a:off x="628650" y="3908080"/>
            <a:ext cx="630014" cy="191730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1" name="文字方塊 17"/>
          <p:cNvSpPr txBox="1"/>
          <p:nvPr/>
        </p:nvSpPr>
        <p:spPr>
          <a:xfrm>
            <a:off x="4795571" y="2594812"/>
            <a:ext cx="1397000" cy="461665"/>
          </a:xfrm>
          <a:prstGeom prst="rect">
            <a:avLst/>
          </a:prstGeom>
          <a:noFill/>
        </p:spPr>
        <p:txBody>
          <a:bodyPr wrap="square" rtlCol="0">
            <a:spAutoFit/>
          </a:bodyPr>
          <a:lstStyle/>
          <a:p>
            <a:r>
              <a:rPr lang="en-US" altLang="zh-TW" sz="2400" dirty="0"/>
              <a:t>“monkey”</a:t>
            </a:r>
            <a:endParaRPr lang="zh-TW" altLang="en-US" sz="2400" dirty="0"/>
          </a:p>
        </p:txBody>
      </p:sp>
      <p:sp>
        <p:nvSpPr>
          <p:cNvPr id="22" name="文字方塊 18"/>
          <p:cNvSpPr txBox="1"/>
          <p:nvPr/>
        </p:nvSpPr>
        <p:spPr>
          <a:xfrm>
            <a:off x="5223436" y="3307293"/>
            <a:ext cx="1397000" cy="461665"/>
          </a:xfrm>
          <a:prstGeom prst="rect">
            <a:avLst/>
          </a:prstGeom>
          <a:noFill/>
        </p:spPr>
        <p:txBody>
          <a:bodyPr wrap="square" rtlCol="0">
            <a:spAutoFit/>
          </a:bodyPr>
          <a:lstStyle/>
          <a:p>
            <a:r>
              <a:rPr lang="en-US" altLang="zh-TW" sz="2400" dirty="0"/>
              <a:t>“cat”</a:t>
            </a:r>
            <a:endParaRPr lang="zh-TW" altLang="en-US" sz="2400" dirty="0"/>
          </a:p>
        </p:txBody>
      </p:sp>
      <p:sp>
        <p:nvSpPr>
          <p:cNvPr id="23" name="文字方塊 19"/>
          <p:cNvSpPr txBox="1"/>
          <p:nvPr/>
        </p:nvSpPr>
        <p:spPr>
          <a:xfrm>
            <a:off x="5073802" y="4768947"/>
            <a:ext cx="1221423" cy="461665"/>
          </a:xfrm>
          <a:prstGeom prst="rect">
            <a:avLst/>
          </a:prstGeom>
          <a:noFill/>
        </p:spPr>
        <p:txBody>
          <a:bodyPr wrap="square" rtlCol="0">
            <a:spAutoFit/>
          </a:bodyPr>
          <a:lstStyle/>
          <a:p>
            <a:r>
              <a:rPr lang="en-US" altLang="zh-TW" sz="2400" dirty="0"/>
              <a:t>“dog”</a:t>
            </a:r>
            <a:endParaRPr lang="zh-TW" altLang="en-US" sz="2400" dirty="0"/>
          </a:p>
        </p:txBody>
      </p:sp>
      <p:cxnSp>
        <p:nvCxnSpPr>
          <p:cNvPr id="24" name="直線單箭頭接點 21"/>
          <p:cNvCxnSpPr/>
          <p:nvPr/>
        </p:nvCxnSpPr>
        <p:spPr>
          <a:xfrm flipV="1">
            <a:off x="4552300" y="3056477"/>
            <a:ext cx="457200" cy="461665"/>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2"/>
          <p:cNvCxnSpPr>
            <a:cxnSpLocks/>
          </p:cNvCxnSpPr>
          <p:nvPr/>
        </p:nvCxnSpPr>
        <p:spPr>
          <a:xfrm flipV="1">
            <a:off x="4539268" y="3648488"/>
            <a:ext cx="684168" cy="215785"/>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4"/>
          <p:cNvCxnSpPr/>
          <p:nvPr/>
        </p:nvCxnSpPr>
        <p:spPr>
          <a:xfrm>
            <a:off x="4552300" y="4635959"/>
            <a:ext cx="497231" cy="269099"/>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7" name="文字方塊 23"/>
          <p:cNvSpPr txBox="1"/>
          <p:nvPr/>
        </p:nvSpPr>
        <p:spPr>
          <a:xfrm>
            <a:off x="6160094" y="1877973"/>
            <a:ext cx="2641471" cy="523220"/>
          </a:xfrm>
          <a:prstGeom prst="rect">
            <a:avLst/>
          </a:prstGeom>
          <a:noFill/>
        </p:spPr>
        <p:txBody>
          <a:bodyPr wrap="square" rtlCol="0">
            <a:spAutoFit/>
          </a:bodyPr>
          <a:lstStyle/>
          <a:p>
            <a:pPr algn="ctr"/>
            <a:r>
              <a:rPr lang="en-US" altLang="zh-TW" sz="2800" dirty="0">
                <a:solidFill>
                  <a:srgbClr val="0070C0"/>
                </a:solidFill>
              </a:rPr>
              <a:t>Training Data</a:t>
            </a:r>
            <a:endParaRPr lang="zh-TW" altLang="en-US" sz="2800" dirty="0">
              <a:solidFill>
                <a:srgbClr val="0070C0"/>
              </a:solidFill>
            </a:endParaRPr>
          </a:p>
        </p:txBody>
      </p:sp>
      <p:sp>
        <p:nvSpPr>
          <p:cNvPr id="28" name="矩形 27"/>
          <p:cNvSpPr/>
          <p:nvPr/>
        </p:nvSpPr>
        <p:spPr>
          <a:xfrm>
            <a:off x="6339375" y="2465542"/>
            <a:ext cx="2582156" cy="400782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文字方塊 26"/>
          <p:cNvSpPr txBox="1"/>
          <p:nvPr/>
        </p:nvSpPr>
        <p:spPr>
          <a:xfrm>
            <a:off x="3166252" y="5331658"/>
            <a:ext cx="2641471" cy="954107"/>
          </a:xfrm>
          <a:prstGeom prst="rect">
            <a:avLst/>
          </a:prstGeom>
          <a:noFill/>
        </p:spPr>
        <p:txBody>
          <a:bodyPr wrap="square" rtlCol="0">
            <a:spAutoFit/>
          </a:bodyPr>
          <a:lstStyle/>
          <a:p>
            <a:pPr algn="ctr"/>
            <a:r>
              <a:rPr lang="en-US" altLang="zh-TW" sz="2800" dirty="0">
                <a:solidFill>
                  <a:srgbClr val="0070C0"/>
                </a:solidFill>
              </a:rPr>
              <a:t>Each possible object is a class</a:t>
            </a:r>
            <a:endParaRPr lang="zh-TW" altLang="en-US" sz="2800" dirty="0">
              <a:solidFill>
                <a:srgbClr val="0070C0"/>
              </a:solidFill>
            </a:endParaRPr>
          </a:p>
        </p:txBody>
      </p:sp>
      <p:sp>
        <p:nvSpPr>
          <p:cNvPr id="30" name="矩形 29">
            <a:extLst>
              <a:ext uri="{FF2B5EF4-FFF2-40B4-BE49-F238E27FC236}">
                <a16:creationId xmlns:a16="http://schemas.microsoft.com/office/drawing/2014/main" id="{AA70F89B-4712-49DC-90EA-C5835AA1E43D}"/>
              </a:ext>
            </a:extLst>
          </p:cNvPr>
          <p:cNvSpPr/>
          <p:nvPr/>
        </p:nvSpPr>
        <p:spPr>
          <a:xfrm>
            <a:off x="766191" y="1920316"/>
            <a:ext cx="1620957" cy="523220"/>
          </a:xfrm>
          <a:prstGeom prst="rect">
            <a:avLst/>
          </a:prstGeom>
        </p:spPr>
        <p:txBody>
          <a:bodyPr wrap="none">
            <a:spAutoFit/>
          </a:bodyPr>
          <a:lstStyle/>
          <a:p>
            <a:r>
              <a:rPr lang="zh-CN" altLang="en-US" sz="2800" b="1" i="1" u="sng" dirty="0"/>
              <a:t>图像识别</a:t>
            </a:r>
            <a:endParaRPr lang="zh-TW" altLang="en-US" sz="2800" b="1" i="1" u="sng" dirty="0"/>
          </a:p>
        </p:txBody>
      </p:sp>
    </p:spTree>
    <p:extLst>
      <p:ext uri="{BB962C8B-B14F-4D97-AF65-F5344CB8AC3E}">
        <p14:creationId xmlns:p14="http://schemas.microsoft.com/office/powerpoint/2010/main" val="299941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20" grpId="0" animBg="1"/>
      <p:bldP spid="21" grpId="0"/>
      <p:bldP spid="22" grpId="0"/>
      <p:bldP spid="23" grpId="0"/>
      <p:bldP spid="27" grpId="0"/>
      <p:bldP spid="28" grpId="0" animBg="1"/>
      <p:bldP spid="2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多分类</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56</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a:extLst>
              <a:ext uri="{FF2B5EF4-FFF2-40B4-BE49-F238E27FC236}">
                <a16:creationId xmlns:a16="http://schemas.microsoft.com/office/drawing/2014/main" id="{635AFEDE-8278-4E34-A8BA-7121016F304A}"/>
              </a:ext>
            </a:extLst>
          </p:cNvPr>
          <p:cNvSpPr/>
          <p:nvPr/>
        </p:nvSpPr>
        <p:spPr>
          <a:xfrm>
            <a:off x="738960" y="1825625"/>
            <a:ext cx="1620957" cy="523220"/>
          </a:xfrm>
          <a:prstGeom prst="rect">
            <a:avLst/>
          </a:prstGeom>
        </p:spPr>
        <p:txBody>
          <a:bodyPr wrap="none">
            <a:spAutoFit/>
          </a:bodyPr>
          <a:lstStyle/>
          <a:p>
            <a:r>
              <a:rPr lang="zh-CN" altLang="en-US" sz="2800" b="1" i="1" u="sng" dirty="0"/>
              <a:t>围棋对弈</a:t>
            </a:r>
            <a:endParaRPr lang="zh-TW" altLang="en-US" sz="2800" b="1" i="1" u="sng" dirty="0"/>
          </a:p>
        </p:txBody>
      </p:sp>
      <p:pic>
        <p:nvPicPr>
          <p:cNvPr id="8" name="Picture 6" descr="http://lgs.tw/img/xp1.png.pagespeed.ic.NzL0vritbc.jpg">
            <a:extLst>
              <a:ext uri="{FF2B5EF4-FFF2-40B4-BE49-F238E27FC236}">
                <a16:creationId xmlns:a16="http://schemas.microsoft.com/office/drawing/2014/main" id="{D946D0FF-9161-4D8A-8D2B-EAEE6AA2D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38960" y="2720935"/>
            <a:ext cx="3124176" cy="3367170"/>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a:extLst>
              <a:ext uri="{FF2B5EF4-FFF2-40B4-BE49-F238E27FC236}">
                <a16:creationId xmlns:a16="http://schemas.microsoft.com/office/drawing/2014/main" id="{E346C3BB-A14D-43EF-BCC6-03E2A939E01B}"/>
              </a:ext>
            </a:extLst>
          </p:cNvPr>
          <p:cNvSpPr/>
          <p:nvPr/>
        </p:nvSpPr>
        <p:spPr>
          <a:xfrm>
            <a:off x="4274838" y="3796733"/>
            <a:ext cx="1719619" cy="124405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800" dirty="0"/>
              <a:t>Function</a:t>
            </a:r>
            <a:endParaRPr lang="zh-TW" altLang="en-US" sz="2800" dirty="0"/>
          </a:p>
        </p:txBody>
      </p:sp>
      <p:sp>
        <p:nvSpPr>
          <p:cNvPr id="11" name="向右箭號 5">
            <a:extLst>
              <a:ext uri="{FF2B5EF4-FFF2-40B4-BE49-F238E27FC236}">
                <a16:creationId xmlns:a16="http://schemas.microsoft.com/office/drawing/2014/main" id="{E7511E2A-80C9-49AE-9A6B-B773F2290D03}"/>
              </a:ext>
            </a:extLst>
          </p:cNvPr>
          <p:cNvSpPr/>
          <p:nvPr/>
        </p:nvSpPr>
        <p:spPr>
          <a:xfrm>
            <a:off x="3863136" y="4123976"/>
            <a:ext cx="423081" cy="5610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2" name="向右箭號 6">
            <a:extLst>
              <a:ext uri="{FF2B5EF4-FFF2-40B4-BE49-F238E27FC236}">
                <a16:creationId xmlns:a16="http://schemas.microsoft.com/office/drawing/2014/main" id="{57A7BE4A-4F22-4A05-BDCB-85A95659D0E9}"/>
              </a:ext>
            </a:extLst>
          </p:cNvPr>
          <p:cNvSpPr/>
          <p:nvPr/>
        </p:nvSpPr>
        <p:spPr>
          <a:xfrm>
            <a:off x="6008971" y="4145518"/>
            <a:ext cx="423081" cy="5610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3" name="文字方塊 8">
            <a:extLst>
              <a:ext uri="{FF2B5EF4-FFF2-40B4-BE49-F238E27FC236}">
                <a16:creationId xmlns:a16="http://schemas.microsoft.com/office/drawing/2014/main" id="{CDF766F1-CBF3-44E4-953B-93EA70B41B35}"/>
              </a:ext>
            </a:extLst>
          </p:cNvPr>
          <p:cNvSpPr txBox="1"/>
          <p:nvPr/>
        </p:nvSpPr>
        <p:spPr>
          <a:xfrm>
            <a:off x="5727032" y="2563053"/>
            <a:ext cx="2850863" cy="461665"/>
          </a:xfrm>
          <a:prstGeom prst="rect">
            <a:avLst/>
          </a:prstGeom>
          <a:noFill/>
        </p:spPr>
        <p:txBody>
          <a:bodyPr wrap="square" rtlCol="0">
            <a:spAutoFit/>
          </a:bodyPr>
          <a:lstStyle/>
          <a:p>
            <a:pPr algn="ctr"/>
            <a:r>
              <a:rPr lang="en-US" altLang="zh-TW" sz="2400" dirty="0"/>
              <a:t>(19 x 19=361 classes)</a:t>
            </a:r>
            <a:endParaRPr lang="zh-TW" altLang="en-US" sz="2400" dirty="0"/>
          </a:p>
        </p:txBody>
      </p:sp>
      <p:sp>
        <p:nvSpPr>
          <p:cNvPr id="14" name="文字方塊 9">
            <a:extLst>
              <a:ext uri="{FF2B5EF4-FFF2-40B4-BE49-F238E27FC236}">
                <a16:creationId xmlns:a16="http://schemas.microsoft.com/office/drawing/2014/main" id="{39A69B76-BE7E-4440-B81C-337E07823FD3}"/>
              </a:ext>
            </a:extLst>
          </p:cNvPr>
          <p:cNvSpPr txBox="1"/>
          <p:nvPr/>
        </p:nvSpPr>
        <p:spPr>
          <a:xfrm>
            <a:off x="6362294" y="5679418"/>
            <a:ext cx="2395876" cy="523220"/>
          </a:xfrm>
          <a:prstGeom prst="rect">
            <a:avLst/>
          </a:prstGeom>
          <a:noFill/>
        </p:spPr>
        <p:txBody>
          <a:bodyPr wrap="square" rtlCol="0">
            <a:spAutoFit/>
          </a:bodyPr>
          <a:lstStyle/>
          <a:p>
            <a:pPr algn="ctr"/>
            <a:r>
              <a:rPr lang="zh-CN" altLang="en-US" sz="2800" dirty="0"/>
              <a:t>下一走步走法</a:t>
            </a:r>
            <a:endParaRPr lang="zh-TW" altLang="en-US" sz="2800" dirty="0"/>
          </a:p>
        </p:txBody>
      </p:sp>
      <p:sp>
        <p:nvSpPr>
          <p:cNvPr id="15" name="文字方塊 10">
            <a:extLst>
              <a:ext uri="{FF2B5EF4-FFF2-40B4-BE49-F238E27FC236}">
                <a16:creationId xmlns:a16="http://schemas.microsoft.com/office/drawing/2014/main" id="{BD8B398E-2878-4070-9A92-A5112910100E}"/>
              </a:ext>
            </a:extLst>
          </p:cNvPr>
          <p:cNvSpPr txBox="1"/>
          <p:nvPr/>
        </p:nvSpPr>
        <p:spPr>
          <a:xfrm>
            <a:off x="6217261" y="1684888"/>
            <a:ext cx="2252027" cy="954107"/>
          </a:xfrm>
          <a:prstGeom prst="rect">
            <a:avLst/>
          </a:prstGeom>
          <a:noFill/>
        </p:spPr>
        <p:txBody>
          <a:bodyPr wrap="square" rtlCol="0">
            <a:spAutoFit/>
          </a:bodyPr>
          <a:lstStyle/>
          <a:p>
            <a:pPr algn="ctr"/>
            <a:r>
              <a:rPr lang="en-US" altLang="zh-TW" sz="2800" dirty="0">
                <a:solidFill>
                  <a:srgbClr val="0070C0"/>
                </a:solidFill>
              </a:rPr>
              <a:t>Each position is a class</a:t>
            </a:r>
            <a:endParaRPr lang="zh-TW" altLang="en-US" sz="2800" dirty="0">
              <a:solidFill>
                <a:srgbClr val="0070C0"/>
              </a:solidFill>
            </a:endParaRPr>
          </a:p>
        </p:txBody>
      </p:sp>
      <p:pic>
        <p:nvPicPr>
          <p:cNvPr id="16" name="圖片 11">
            <a:extLst>
              <a:ext uri="{FF2B5EF4-FFF2-40B4-BE49-F238E27FC236}">
                <a16:creationId xmlns:a16="http://schemas.microsoft.com/office/drawing/2014/main" id="{06B2BE3B-2AF5-4D9E-A63A-8FECD5108A68}"/>
              </a:ext>
            </a:extLst>
          </p:cNvPr>
          <p:cNvPicPr>
            <a:picLocks noChangeAspect="1"/>
          </p:cNvPicPr>
          <p:nvPr/>
        </p:nvPicPr>
        <p:blipFill>
          <a:blip r:embed="rId4"/>
          <a:stretch>
            <a:fillRect/>
          </a:stretch>
        </p:blipFill>
        <p:spPr>
          <a:xfrm>
            <a:off x="6457470" y="3658412"/>
            <a:ext cx="292260" cy="1510931"/>
          </a:xfrm>
          <a:prstGeom prst="rect">
            <a:avLst/>
          </a:prstGeom>
        </p:spPr>
      </p:pic>
      <p:sp>
        <p:nvSpPr>
          <p:cNvPr id="17" name="文字方塊 12">
            <a:extLst>
              <a:ext uri="{FF2B5EF4-FFF2-40B4-BE49-F238E27FC236}">
                <a16:creationId xmlns:a16="http://schemas.microsoft.com/office/drawing/2014/main" id="{D4CE496D-99D4-4EE2-BCE5-2F28CA24830E}"/>
              </a:ext>
            </a:extLst>
          </p:cNvPr>
          <p:cNvSpPr txBox="1"/>
          <p:nvPr/>
        </p:nvSpPr>
        <p:spPr>
          <a:xfrm>
            <a:off x="7031115" y="3168004"/>
            <a:ext cx="1727055"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右上星位</a:t>
            </a:r>
          </a:p>
        </p:txBody>
      </p:sp>
      <p:sp>
        <p:nvSpPr>
          <p:cNvPr id="18" name="文字方塊 13">
            <a:extLst>
              <a:ext uri="{FF2B5EF4-FFF2-40B4-BE49-F238E27FC236}">
                <a16:creationId xmlns:a16="http://schemas.microsoft.com/office/drawing/2014/main" id="{A2E2B50D-BE7B-4CCF-84AE-F1E541ED1999}"/>
              </a:ext>
            </a:extLst>
          </p:cNvPr>
          <p:cNvSpPr txBox="1"/>
          <p:nvPr/>
        </p:nvSpPr>
        <p:spPr>
          <a:xfrm>
            <a:off x="7118904" y="5040784"/>
            <a:ext cx="1221423"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天元</a:t>
            </a:r>
          </a:p>
        </p:txBody>
      </p:sp>
      <p:cxnSp>
        <p:nvCxnSpPr>
          <p:cNvPr id="19" name="直線單箭頭接點 14">
            <a:extLst>
              <a:ext uri="{FF2B5EF4-FFF2-40B4-BE49-F238E27FC236}">
                <a16:creationId xmlns:a16="http://schemas.microsoft.com/office/drawing/2014/main" id="{72492C6F-8F43-414D-AC38-447459B7286C}"/>
              </a:ext>
            </a:extLst>
          </p:cNvPr>
          <p:cNvCxnSpPr/>
          <p:nvPr/>
        </p:nvCxnSpPr>
        <p:spPr>
          <a:xfrm flipV="1">
            <a:off x="6626850" y="3410561"/>
            <a:ext cx="457200" cy="461665"/>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15">
            <a:extLst>
              <a:ext uri="{FF2B5EF4-FFF2-40B4-BE49-F238E27FC236}">
                <a16:creationId xmlns:a16="http://schemas.microsoft.com/office/drawing/2014/main" id="{2A2A4F3E-E9BD-4136-8A70-8D5124FD39B5}"/>
              </a:ext>
            </a:extLst>
          </p:cNvPr>
          <p:cNvCxnSpPr>
            <a:cxnSpLocks/>
            <a:endCxn id="22" idx="1"/>
          </p:cNvCxnSpPr>
          <p:nvPr/>
        </p:nvCxnSpPr>
        <p:spPr>
          <a:xfrm flipV="1">
            <a:off x="6613818" y="4145518"/>
            <a:ext cx="417298" cy="7284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16">
            <a:extLst>
              <a:ext uri="{FF2B5EF4-FFF2-40B4-BE49-F238E27FC236}">
                <a16:creationId xmlns:a16="http://schemas.microsoft.com/office/drawing/2014/main" id="{9BEA3C2D-AECE-4274-AE78-1EE31391B18B}"/>
              </a:ext>
            </a:extLst>
          </p:cNvPr>
          <p:cNvCxnSpPr/>
          <p:nvPr/>
        </p:nvCxnSpPr>
        <p:spPr>
          <a:xfrm>
            <a:off x="6626850" y="4990043"/>
            <a:ext cx="497231" cy="269099"/>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2" name="文字方塊 17">
            <a:extLst>
              <a:ext uri="{FF2B5EF4-FFF2-40B4-BE49-F238E27FC236}">
                <a16:creationId xmlns:a16="http://schemas.microsoft.com/office/drawing/2014/main" id="{F3DF99E2-3D5E-42DF-BAEF-B8C98DDF9BCE}"/>
              </a:ext>
            </a:extLst>
          </p:cNvPr>
          <p:cNvSpPr txBox="1"/>
          <p:nvPr/>
        </p:nvSpPr>
        <p:spPr>
          <a:xfrm>
            <a:off x="7031116" y="3914685"/>
            <a:ext cx="1729832"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左下星位</a:t>
            </a:r>
          </a:p>
        </p:txBody>
      </p:sp>
    </p:spTree>
    <p:extLst>
      <p:ext uri="{BB962C8B-B14F-4D97-AF65-F5344CB8AC3E}">
        <p14:creationId xmlns:p14="http://schemas.microsoft.com/office/powerpoint/2010/main" val="257820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7" grpId="0"/>
      <p:bldP spid="18" grpId="0"/>
      <p:bldP spid="2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57</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2" name="Picture 2" descr="https://2.bp.blogspot.com/-EK-T7_nwh0M/VsA-tvq4jKI/AAAAAAAAAMA/FxHI1RUdrzI/s640/136630342753147.png">
            <a:extLst>
              <a:ext uri="{FF2B5EF4-FFF2-40B4-BE49-F238E27FC236}">
                <a16:creationId xmlns:a16="http://schemas.microsoft.com/office/drawing/2014/main" id="{10A1B574-5883-46BC-8A07-420FD6FDE4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209550"/>
            <a:ext cx="6394450" cy="6364476"/>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a:extLst>
              <a:ext uri="{FF2B5EF4-FFF2-40B4-BE49-F238E27FC236}">
                <a16:creationId xmlns:a16="http://schemas.microsoft.com/office/drawing/2014/main" id="{AAB57247-AC9F-44D8-8CC0-7F8828B57A91}"/>
              </a:ext>
            </a:extLst>
          </p:cNvPr>
          <p:cNvSpPr/>
          <p:nvPr/>
        </p:nvSpPr>
        <p:spPr>
          <a:xfrm>
            <a:off x="55594" y="196364"/>
            <a:ext cx="8153400" cy="4432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9568511E-C70F-4057-B3D1-40AC5D229C00}"/>
              </a:ext>
            </a:extLst>
          </p:cNvPr>
          <p:cNvSpPr/>
          <p:nvPr/>
        </p:nvSpPr>
        <p:spPr>
          <a:xfrm rot="1957678">
            <a:off x="884205" y="1666403"/>
            <a:ext cx="8153400" cy="4432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5">
            <a:extLst>
              <a:ext uri="{FF2B5EF4-FFF2-40B4-BE49-F238E27FC236}">
                <a16:creationId xmlns:a16="http://schemas.microsoft.com/office/drawing/2014/main" id="{25422DE3-0564-4A9A-BE00-F3CC32190200}"/>
              </a:ext>
            </a:extLst>
          </p:cNvPr>
          <p:cNvSpPr txBox="1"/>
          <p:nvPr/>
        </p:nvSpPr>
        <p:spPr>
          <a:xfrm>
            <a:off x="2756004" y="2698918"/>
            <a:ext cx="4409803" cy="95410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zh-CN" altLang="en-US" sz="2800" dirty="0">
                <a:latin typeface="微軟正黑體" panose="020B0604030504040204" pitchFamily="34" charset="-120"/>
                <a:ea typeface="微軟正黑體" panose="020B0604030504040204" pitchFamily="34" charset="-120"/>
              </a:rPr>
              <a:t>产</a:t>
            </a:r>
            <a:r>
              <a:rPr lang="zh-TW" altLang="en-US" sz="2800" dirty="0">
                <a:latin typeface="微軟正黑體" panose="020B0604030504040204" pitchFamily="34" charset="-120"/>
                <a:ea typeface="微軟正黑體" panose="020B0604030504040204" pitchFamily="34" charset="-120"/>
              </a:rPr>
              <a:t>生有</a:t>
            </a:r>
            <a:r>
              <a:rPr lang="zh-CN" altLang="en-US" sz="2800" dirty="0">
                <a:latin typeface="微軟正黑體" panose="020B0604030504040204" pitchFamily="34" charset="-120"/>
                <a:ea typeface="微軟正黑體" panose="020B0604030504040204" pitchFamily="34" charset="-120"/>
              </a:rPr>
              <a:t>结构的复杂东西</a:t>
            </a:r>
            <a:endParaRPr lang="en-US" altLang="zh-TW" sz="2800" dirty="0">
              <a:latin typeface="微軟正黑體" panose="020B0604030504040204" pitchFamily="34" charset="-120"/>
              <a:ea typeface="微軟正黑體" panose="020B0604030504040204" pitchFamily="34" charset="-120"/>
            </a:endParaRPr>
          </a:p>
          <a:p>
            <a:pPr algn="ctr"/>
            <a:r>
              <a:rPr lang="en-US" altLang="zh-TW" sz="2800"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例如：文</a:t>
            </a:r>
            <a:r>
              <a:rPr lang="zh-CN" altLang="en-US" sz="2800" dirty="0">
                <a:latin typeface="微軟正黑體" panose="020B0604030504040204" pitchFamily="34" charset="-120"/>
                <a:ea typeface="微軟正黑體" panose="020B0604030504040204" pitchFamily="34" charset="-120"/>
              </a:rPr>
              <a:t>本、图</a:t>
            </a:r>
            <a:r>
              <a:rPr lang="zh-TW" altLang="en-US" sz="2800" dirty="0">
                <a:latin typeface="微軟正黑體" panose="020B0604030504040204" pitchFamily="34" charset="-120"/>
                <a:ea typeface="微軟正黑體" panose="020B0604030504040204" pitchFamily="34" charset="-120"/>
              </a:rPr>
              <a:t>片</a:t>
            </a:r>
            <a:r>
              <a:rPr lang="en-US" altLang="zh-TW" sz="2800" dirty="0">
                <a:latin typeface="微軟正黑體" panose="020B0604030504040204" pitchFamily="34" charset="-120"/>
                <a:ea typeface="微軟正黑體" panose="020B0604030504040204" pitchFamily="34" charset="-120"/>
              </a:rPr>
              <a:t>)</a:t>
            </a:r>
            <a:endParaRPr lang="zh-TW" altLang="en-US" sz="2800" dirty="0">
              <a:latin typeface="微軟正黑體" panose="020B0604030504040204" pitchFamily="34" charset="-120"/>
              <a:ea typeface="微軟正黑體" panose="020B0604030504040204" pitchFamily="34" charset="-120"/>
            </a:endParaRPr>
          </a:p>
        </p:txBody>
      </p:sp>
      <p:sp>
        <p:nvSpPr>
          <p:cNvPr id="27" name="文字方塊 8">
            <a:extLst>
              <a:ext uri="{FF2B5EF4-FFF2-40B4-BE49-F238E27FC236}">
                <a16:creationId xmlns:a16="http://schemas.microsoft.com/office/drawing/2014/main" id="{309F23B4-DBFE-4E0E-82BC-CBF3DFBE304C}"/>
              </a:ext>
            </a:extLst>
          </p:cNvPr>
          <p:cNvSpPr txBox="1"/>
          <p:nvPr/>
        </p:nvSpPr>
        <p:spPr>
          <a:xfrm>
            <a:off x="2229671" y="2065972"/>
            <a:ext cx="3535739"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3200" dirty="0">
                <a:latin typeface="微軟正黑體" panose="020B0604030504040204" pitchFamily="34" charset="-120"/>
                <a:ea typeface="微軟正黑體" panose="020B0604030504040204" pitchFamily="34" charset="-120"/>
              </a:rPr>
              <a:t>Generation (</a:t>
            </a:r>
            <a:r>
              <a:rPr lang="zh-TW" altLang="en-US" sz="3200" dirty="0">
                <a:latin typeface="微軟正黑體" panose="020B0604030504040204" pitchFamily="34" charset="-120"/>
                <a:ea typeface="微軟正黑體" panose="020B0604030504040204" pitchFamily="34" charset="-120"/>
              </a:rPr>
              <a:t>生成</a:t>
            </a:r>
            <a:r>
              <a:rPr lang="en-US" altLang="zh-TW" sz="3200" dirty="0">
                <a:latin typeface="微軟正黑體" panose="020B0604030504040204" pitchFamily="34" charset="-120"/>
                <a:ea typeface="微軟正黑體" panose="020B0604030504040204" pitchFamily="34" charset="-120"/>
              </a:rPr>
              <a:t>)</a:t>
            </a:r>
            <a:endParaRPr lang="zh-TW" altLang="en-US" sz="3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3940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animBg="1"/>
      <p:bldP spid="2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58</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1">
            <a:extLst>
              <a:ext uri="{FF2B5EF4-FFF2-40B4-BE49-F238E27FC236}">
                <a16:creationId xmlns:a16="http://schemas.microsoft.com/office/drawing/2014/main" id="{937D5541-2B38-426D-9A53-91060EFAB8D6}"/>
              </a:ext>
            </a:extLst>
          </p:cNvPr>
          <p:cNvPicPr>
            <a:picLocks noChangeAspect="1"/>
          </p:cNvPicPr>
          <p:nvPr/>
        </p:nvPicPr>
        <p:blipFill>
          <a:blip r:embed="rId3"/>
          <a:stretch>
            <a:fillRect/>
          </a:stretch>
        </p:blipFill>
        <p:spPr>
          <a:xfrm>
            <a:off x="5986203" y="48125"/>
            <a:ext cx="3037724" cy="2418318"/>
          </a:xfrm>
          <a:prstGeom prst="rect">
            <a:avLst/>
          </a:prstGeom>
        </p:spPr>
      </p:pic>
      <p:sp>
        <p:nvSpPr>
          <p:cNvPr id="8" name="文字方塊 3">
            <a:extLst>
              <a:ext uri="{FF2B5EF4-FFF2-40B4-BE49-F238E27FC236}">
                <a16:creationId xmlns:a16="http://schemas.microsoft.com/office/drawing/2014/main" id="{DF132371-D83B-4490-8A83-ED31D0FFA9AD}"/>
              </a:ext>
            </a:extLst>
          </p:cNvPr>
          <p:cNvSpPr txBox="1"/>
          <p:nvPr/>
        </p:nvSpPr>
        <p:spPr>
          <a:xfrm>
            <a:off x="513643" y="5893153"/>
            <a:ext cx="8345103"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TW" sz="2400" dirty="0"/>
              <a:t>Generative Models: variational auto-encoder (VAE), generative adversarial network (GAN), Flow-based generative model, etc.</a:t>
            </a:r>
            <a:endParaRPr lang="zh-TW" altLang="en-US" sz="2400" dirty="0"/>
          </a:p>
        </p:txBody>
      </p:sp>
      <p:pic>
        <p:nvPicPr>
          <p:cNvPr id="10" name="Picture 2" descr="https://cdn-images-1.medium.com/max/2000/1*Yw2KxjmIkj8yqS-ykLCQCQ.png">
            <a:extLst>
              <a:ext uri="{FF2B5EF4-FFF2-40B4-BE49-F238E27FC236}">
                <a16:creationId xmlns:a16="http://schemas.microsoft.com/office/drawing/2014/main" id="{101C67EA-A942-4035-9118-687B59A524F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98"/>
          <a:stretch/>
        </p:blipFill>
        <p:spPr bwMode="auto">
          <a:xfrm>
            <a:off x="1" y="1238260"/>
            <a:ext cx="9143999" cy="457199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ãç¶²çç BigGANãçåçæå°çµæ">
            <a:extLst>
              <a:ext uri="{FF2B5EF4-FFF2-40B4-BE49-F238E27FC236}">
                <a16:creationId xmlns:a16="http://schemas.microsoft.com/office/drawing/2014/main" id="{DB7C3919-5643-4C01-A059-F1A595A1CD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77757" y="1370568"/>
            <a:ext cx="4188486" cy="4153870"/>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a:extLst>
              <a:ext uri="{FF2B5EF4-FFF2-40B4-BE49-F238E27FC236}">
                <a16:creationId xmlns:a16="http://schemas.microsoft.com/office/drawing/2014/main" id="{66FCECA4-8C97-4095-888A-05038965F67A}"/>
              </a:ext>
            </a:extLst>
          </p:cNvPr>
          <p:cNvSpPr/>
          <p:nvPr/>
        </p:nvSpPr>
        <p:spPr>
          <a:xfrm>
            <a:off x="2674131" y="699421"/>
            <a:ext cx="1620957" cy="523220"/>
          </a:xfrm>
          <a:prstGeom prst="rect">
            <a:avLst/>
          </a:prstGeom>
        </p:spPr>
        <p:txBody>
          <a:bodyPr wrap="none">
            <a:spAutoFit/>
          </a:bodyPr>
          <a:lstStyle/>
          <a:p>
            <a:pPr algn="ctr"/>
            <a:r>
              <a:rPr lang="zh-CN" altLang="en-US" sz="2800" b="1" i="1" u="sng" dirty="0"/>
              <a:t>图像生成</a:t>
            </a:r>
            <a:endParaRPr lang="zh-TW" altLang="en-US" sz="2800" b="1" i="1" u="sng" dirty="0"/>
          </a:p>
        </p:txBody>
      </p:sp>
    </p:spTree>
    <p:extLst>
      <p:ext uri="{BB962C8B-B14F-4D97-AF65-F5344CB8AC3E}">
        <p14:creationId xmlns:p14="http://schemas.microsoft.com/office/powerpoint/2010/main" val="242655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771650"/>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59</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7" name="內容版面配置區 3"/>
          <p:cNvGraphicFramePr>
            <a:graphicFrameLocks/>
          </p:cNvGraphicFramePr>
          <p:nvPr/>
        </p:nvGraphicFramePr>
        <p:xfrm>
          <a:off x="653143" y="1568527"/>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a:extLst>
              <a:ext uri="{FF2B5EF4-FFF2-40B4-BE49-F238E27FC236}">
                <a16:creationId xmlns:a16="http://schemas.microsoft.com/office/drawing/2014/main" id="{7C03FBF9-A584-49AE-84A0-092E909174D2}"/>
              </a:ext>
            </a:extLst>
          </p:cNvPr>
          <p:cNvSpPr/>
          <p:nvPr/>
        </p:nvSpPr>
        <p:spPr>
          <a:xfrm>
            <a:off x="653142" y="2178089"/>
            <a:ext cx="7886700" cy="71600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TW" sz="2800" dirty="0"/>
              <a:t>Step 0: What kind of function do you want to find?</a:t>
            </a:r>
            <a:endParaRPr lang="zh-TW" altLang="en-US" sz="2800" dirty="0"/>
          </a:p>
        </p:txBody>
      </p:sp>
      <p:sp>
        <p:nvSpPr>
          <p:cNvPr id="10" name="文字方塊 3">
            <a:extLst>
              <a:ext uri="{FF2B5EF4-FFF2-40B4-BE49-F238E27FC236}">
                <a16:creationId xmlns:a16="http://schemas.microsoft.com/office/drawing/2014/main" id="{464EFEE5-F3E6-4C8C-B17F-42B117CF392B}"/>
              </a:ext>
            </a:extLst>
          </p:cNvPr>
          <p:cNvSpPr txBox="1"/>
          <p:nvPr/>
        </p:nvSpPr>
        <p:spPr>
          <a:xfrm>
            <a:off x="5512904" y="1740753"/>
            <a:ext cx="3399742"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CN" altLang="en-US" sz="2800" dirty="0"/>
              <a:t>不同的机器学习任务</a:t>
            </a:r>
            <a:endParaRPr lang="en-US" altLang="zh-TW" sz="2800" dirty="0"/>
          </a:p>
        </p:txBody>
      </p:sp>
      <p:sp>
        <p:nvSpPr>
          <p:cNvPr id="12" name="矩形 11">
            <a:extLst>
              <a:ext uri="{FF2B5EF4-FFF2-40B4-BE49-F238E27FC236}">
                <a16:creationId xmlns:a16="http://schemas.microsoft.com/office/drawing/2014/main" id="{0EC8B9A5-E2B6-4A32-BEEE-BC1DE7789162}"/>
              </a:ext>
            </a:extLst>
          </p:cNvPr>
          <p:cNvSpPr/>
          <p:nvPr/>
        </p:nvSpPr>
        <p:spPr>
          <a:xfrm>
            <a:off x="617409" y="3014431"/>
            <a:ext cx="2124075" cy="145953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0656630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60</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a:extLst>
              <a:ext uri="{FF2B5EF4-FFF2-40B4-BE49-F238E27FC236}">
                <a16:creationId xmlns:a16="http://schemas.microsoft.com/office/drawing/2014/main" id="{5B2D9B2C-9CF0-4718-BD53-8A220F9B4C57}"/>
              </a:ext>
            </a:extLst>
          </p:cNvPr>
          <p:cNvSpPr txBox="1">
            <a:spLocks/>
          </p:cNvSpPr>
          <p:nvPr/>
        </p:nvSpPr>
        <p:spPr>
          <a:xfrm>
            <a:off x="628650" y="1667970"/>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深度学习、支持向量机、决策树</a:t>
            </a:r>
            <a:r>
              <a:rPr lang="en-US" altLang="zh-TW" dirty="0"/>
              <a:t> ….</a:t>
            </a:r>
          </a:p>
          <a:p>
            <a:pPr lvl="1">
              <a:buFont typeface="Wingdings" panose="05000000000000000000" pitchFamily="2" charset="2"/>
              <a:buChar char="Ø"/>
            </a:pPr>
            <a:r>
              <a:rPr lang="en-US" altLang="zh-TW" sz="2800" dirty="0"/>
              <a:t> </a:t>
            </a:r>
            <a:r>
              <a:rPr lang="zh-CN" altLang="en-US" sz="2800" dirty="0"/>
              <a:t>使用不同的方法来表示一个函数（分类器）</a:t>
            </a:r>
            <a:r>
              <a:rPr lang="en-US" altLang="zh-TW" sz="2800" dirty="0"/>
              <a:t> </a:t>
            </a:r>
          </a:p>
          <a:p>
            <a:r>
              <a:rPr lang="zh-CN" altLang="en-US" dirty="0"/>
              <a:t>例如，使用神经网络</a:t>
            </a:r>
            <a:endParaRPr lang="zh-TW" altLang="en-US" dirty="0"/>
          </a:p>
        </p:txBody>
      </p:sp>
      <p:pic>
        <p:nvPicPr>
          <p:cNvPr id="8" name="Picture 2" descr="ç¸éåç">
            <a:extLst>
              <a:ext uri="{FF2B5EF4-FFF2-40B4-BE49-F238E27FC236}">
                <a16:creationId xmlns:a16="http://schemas.microsoft.com/office/drawing/2014/main" id="{AE59B11A-3169-4D3F-AB58-B0F1D9B4CD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3331671"/>
            <a:ext cx="4743039" cy="3161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54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神经网络（</a:t>
            </a:r>
            <a:r>
              <a:rPr lang="en-US" altLang="zh-CN" dirty="0">
                <a:latin typeface="Times New Roman" panose="02020603050405020304" pitchFamily="18" charset="0"/>
                <a:cs typeface="Times New Roman" panose="02020603050405020304" pitchFamily="18" charset="0"/>
              </a:rPr>
              <a:t>Neural Network</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pPr marL="0" indent="0">
              <a:buNone/>
            </a:pPr>
            <a:r>
              <a:rPr lang="en-US" altLang="zh-CN" sz="2400" dirty="0">
                <a:latin typeface="Times New Roman" panose="02020603050405020304" pitchFamily="18" charset="0"/>
                <a:cs typeface="Times New Roman" panose="02020603050405020304" pitchFamily="18" charset="0"/>
              </a:rPr>
              <a:t>—— </a:t>
            </a:r>
            <a:r>
              <a:rPr lang="zh-CN" altLang="en-US" sz="2400" dirty="0">
                <a:latin typeface="Times New Roman" panose="02020603050405020304" pitchFamily="18" charset="0"/>
                <a:cs typeface="Times New Roman" panose="02020603050405020304" pitchFamily="18" charset="0"/>
              </a:rPr>
              <a:t>神经元（</a:t>
            </a:r>
            <a:r>
              <a:rPr lang="en-US" altLang="zh-CN" sz="2400" dirty="0">
                <a:latin typeface="Times New Roman" panose="02020603050405020304" pitchFamily="18" charset="0"/>
                <a:cs typeface="Times New Roman" panose="02020603050405020304" pitchFamily="18" charset="0"/>
              </a:rPr>
              <a:t>neuron</a:t>
            </a:r>
            <a:r>
              <a:rPr lang="zh-CN" altLang="en-US" sz="2400" dirty="0">
                <a:latin typeface="Times New Roman" panose="02020603050405020304" pitchFamily="18" charset="0"/>
                <a:cs typeface="Times New Roman" panose="02020603050405020304" pitchFamily="18" charset="0"/>
              </a:rPr>
              <a:t>）</a:t>
            </a:r>
            <a:endParaRPr lang="en-US" altLang="zh-CN" sz="2400"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61</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7" name="Object 12"/>
          <p:cNvGraphicFramePr>
            <a:graphicFrameLocks noChangeAspect="1"/>
          </p:cNvGraphicFramePr>
          <p:nvPr>
            <p:extLst>
              <p:ext uri="{D42A27DB-BD31-4B8C-83A1-F6EECF244321}">
                <p14:modId xmlns:p14="http://schemas.microsoft.com/office/powerpoint/2010/main" val="129278146"/>
              </p:ext>
            </p:extLst>
          </p:nvPr>
        </p:nvGraphicFramePr>
        <p:xfrm>
          <a:off x="1609416" y="1935861"/>
          <a:ext cx="5889625" cy="631825"/>
        </p:xfrm>
        <a:graphic>
          <a:graphicData uri="http://schemas.openxmlformats.org/presentationml/2006/ole">
            <mc:AlternateContent xmlns:mc="http://schemas.openxmlformats.org/markup-compatibility/2006">
              <mc:Choice xmlns:v="urn:schemas-microsoft-com:vml" Requires="v">
                <p:oleObj name="方程式" r:id="rId3" imgW="2120760" imgH="228600" progId="Equation.3">
                  <p:embed/>
                </p:oleObj>
              </mc:Choice>
              <mc:Fallback>
                <p:oleObj name="方程式" r:id="rId3" imgW="2120760" imgH="228600" progId="Equation.3">
                  <p:embed/>
                  <p:pic>
                    <p:nvPicPr>
                      <p:cNvPr id="38" name="Object 12"/>
                      <p:cNvPicPr>
                        <a:picLocks noChangeAspect="1" noChangeArrowheads="1"/>
                      </p:cNvPicPr>
                      <p:nvPr/>
                    </p:nvPicPr>
                    <p:blipFill>
                      <a:blip r:embed="rId4"/>
                      <a:srcRect/>
                      <a:stretch>
                        <a:fillRect/>
                      </a:stretch>
                    </p:blipFill>
                    <p:spPr bwMode="auto">
                      <a:xfrm>
                        <a:off x="1609416" y="1935861"/>
                        <a:ext cx="5889625" cy="631825"/>
                      </a:xfrm>
                      <a:prstGeom prst="rect">
                        <a:avLst/>
                      </a:prstGeom>
                      <a:noFill/>
                    </p:spPr>
                  </p:pic>
                </p:oleObj>
              </mc:Fallback>
            </mc:AlternateContent>
          </a:graphicData>
        </a:graphic>
      </p:graphicFrame>
      <p:sp>
        <p:nvSpPr>
          <p:cNvPr id="8" name="矩形 7"/>
          <p:cNvSpPr/>
          <p:nvPr/>
        </p:nvSpPr>
        <p:spPr>
          <a:xfrm>
            <a:off x="2894823" y="2662274"/>
            <a:ext cx="622890" cy="266757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cxnSp>
        <p:nvCxnSpPr>
          <p:cNvPr id="10" name="直線單箭頭接點 35"/>
          <p:cNvCxnSpPr/>
          <p:nvPr/>
        </p:nvCxnSpPr>
        <p:spPr>
          <a:xfrm flipV="1">
            <a:off x="6481058" y="4165260"/>
            <a:ext cx="804687"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555712" y="5186878"/>
            <a:ext cx="596697" cy="584276"/>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2" name="矩形 11"/>
          <p:cNvSpPr/>
          <p:nvPr/>
        </p:nvSpPr>
        <p:spPr>
          <a:xfrm>
            <a:off x="1881418" y="2574406"/>
            <a:ext cx="596697" cy="31839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13" name="直線單箭頭接點 5"/>
          <p:cNvCxnSpPr>
            <a:stCxn id="25" idx="3"/>
            <a:endCxn id="27" idx="1"/>
          </p:cNvCxnSpPr>
          <p:nvPr/>
        </p:nvCxnSpPr>
        <p:spPr>
          <a:xfrm flipV="1">
            <a:off x="2470495" y="4175705"/>
            <a:ext cx="2145559" cy="125331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橢圓 6"/>
          <p:cNvSpPr/>
          <p:nvPr/>
        </p:nvSpPr>
        <p:spPr>
          <a:xfrm>
            <a:off x="5770626" y="3666799"/>
            <a:ext cx="941612" cy="941612"/>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sz="2400" dirty="0"/>
          </a:p>
        </p:txBody>
      </p:sp>
      <p:graphicFrame>
        <p:nvGraphicFramePr>
          <p:cNvPr id="15" name="Object 12"/>
          <p:cNvGraphicFramePr>
            <a:graphicFrameLocks noChangeAspect="1"/>
          </p:cNvGraphicFramePr>
          <p:nvPr>
            <p:extLst>
              <p:ext uri="{D42A27DB-BD31-4B8C-83A1-F6EECF244321}">
                <p14:modId xmlns:p14="http://schemas.microsoft.com/office/powerpoint/2010/main" val="21141313"/>
              </p:ext>
            </p:extLst>
          </p:nvPr>
        </p:nvGraphicFramePr>
        <p:xfrm>
          <a:off x="5299692" y="3778226"/>
          <a:ext cx="352425" cy="350837"/>
        </p:xfrm>
        <a:graphic>
          <a:graphicData uri="http://schemas.openxmlformats.org/presentationml/2006/ole">
            <mc:AlternateContent xmlns:mc="http://schemas.openxmlformats.org/markup-compatibility/2006">
              <mc:Choice xmlns:v="urn:schemas-microsoft-com:vml" Requires="v">
                <p:oleObj name="方程式" r:id="rId5" imgW="126720" imgH="126720" progId="Equation.3">
                  <p:embed/>
                </p:oleObj>
              </mc:Choice>
              <mc:Fallback>
                <p:oleObj name="方程式" r:id="rId5" imgW="126720" imgH="126720" progId="Equation.3">
                  <p:embed/>
                  <p:pic>
                    <p:nvPicPr>
                      <p:cNvPr id="8" name="Object 12"/>
                      <p:cNvPicPr>
                        <a:picLocks noChangeAspect="1" noChangeArrowheads="1"/>
                      </p:cNvPicPr>
                      <p:nvPr/>
                    </p:nvPicPr>
                    <p:blipFill>
                      <a:blip r:embed="rId6"/>
                      <a:srcRect/>
                      <a:stretch>
                        <a:fillRect/>
                      </a:stretch>
                    </p:blipFill>
                    <p:spPr bwMode="auto">
                      <a:xfrm>
                        <a:off x="5299692" y="3778226"/>
                        <a:ext cx="352425" cy="350837"/>
                      </a:xfrm>
                      <a:prstGeom prst="rect">
                        <a:avLst/>
                      </a:prstGeom>
                      <a:noFill/>
                    </p:spPr>
                  </p:pic>
                </p:oleObj>
              </mc:Fallback>
            </mc:AlternateContent>
          </a:graphicData>
        </a:graphic>
      </p:graphicFrame>
      <p:graphicFrame>
        <p:nvGraphicFramePr>
          <p:cNvPr id="16" name="Object 12"/>
          <p:cNvGraphicFramePr>
            <a:graphicFrameLocks noChangeAspect="1"/>
          </p:cNvGraphicFramePr>
          <p:nvPr>
            <p:extLst>
              <p:ext uri="{D42A27DB-BD31-4B8C-83A1-F6EECF244321}">
                <p14:modId xmlns:p14="http://schemas.microsoft.com/office/powerpoint/2010/main" val="1492766802"/>
              </p:ext>
            </p:extLst>
          </p:nvPr>
        </p:nvGraphicFramePr>
        <p:xfrm>
          <a:off x="2924194" y="2683003"/>
          <a:ext cx="493713" cy="595313"/>
        </p:xfrm>
        <a:graphic>
          <a:graphicData uri="http://schemas.openxmlformats.org/presentationml/2006/ole">
            <mc:AlternateContent xmlns:mc="http://schemas.openxmlformats.org/markup-compatibility/2006">
              <mc:Choice xmlns:v="urn:schemas-microsoft-com:vml" Requires="v">
                <p:oleObj name="方程式" r:id="rId7" imgW="177480" imgH="215640" progId="Equation.3">
                  <p:embed/>
                </p:oleObj>
              </mc:Choice>
              <mc:Fallback>
                <p:oleObj name="方程式" r:id="rId7" imgW="177480" imgH="215640" progId="Equation.3">
                  <p:embed/>
                  <p:pic>
                    <p:nvPicPr>
                      <p:cNvPr id="9" name="Object 12"/>
                      <p:cNvPicPr>
                        <a:picLocks noChangeAspect="1" noChangeArrowheads="1"/>
                      </p:cNvPicPr>
                      <p:nvPr/>
                    </p:nvPicPr>
                    <p:blipFill>
                      <a:blip r:embed="rId8"/>
                      <a:srcRect/>
                      <a:stretch>
                        <a:fillRect/>
                      </a:stretch>
                    </p:blipFill>
                    <p:spPr bwMode="auto">
                      <a:xfrm>
                        <a:off x="2924194" y="2683003"/>
                        <a:ext cx="493713" cy="595313"/>
                      </a:xfrm>
                      <a:prstGeom prst="rect">
                        <a:avLst/>
                      </a:prstGeom>
                      <a:noFill/>
                    </p:spPr>
                  </p:pic>
                </p:oleObj>
              </mc:Fallback>
            </mc:AlternateContent>
          </a:graphicData>
        </a:graphic>
      </p:graphicFrame>
      <p:graphicFrame>
        <p:nvGraphicFramePr>
          <p:cNvPr id="17" name="Object 12"/>
          <p:cNvGraphicFramePr>
            <a:graphicFrameLocks noChangeAspect="1"/>
          </p:cNvGraphicFramePr>
          <p:nvPr>
            <p:extLst>
              <p:ext uri="{D42A27DB-BD31-4B8C-83A1-F6EECF244321}">
                <p14:modId xmlns:p14="http://schemas.microsoft.com/office/powerpoint/2010/main" val="943268271"/>
              </p:ext>
            </p:extLst>
          </p:nvPr>
        </p:nvGraphicFramePr>
        <p:xfrm>
          <a:off x="2929617" y="3591946"/>
          <a:ext cx="563562" cy="630238"/>
        </p:xfrm>
        <a:graphic>
          <a:graphicData uri="http://schemas.openxmlformats.org/presentationml/2006/ole">
            <mc:AlternateContent xmlns:mc="http://schemas.openxmlformats.org/markup-compatibility/2006">
              <mc:Choice xmlns:v="urn:schemas-microsoft-com:vml" Requires="v">
                <p:oleObj name="方程式" r:id="rId9" imgW="203040" imgH="228600" progId="Equation.3">
                  <p:embed/>
                </p:oleObj>
              </mc:Choice>
              <mc:Fallback>
                <p:oleObj name="方程式" r:id="rId9" imgW="203040" imgH="228600" progId="Equation.3">
                  <p:embed/>
                  <p:pic>
                    <p:nvPicPr>
                      <p:cNvPr id="10" name="Object 12"/>
                      <p:cNvPicPr>
                        <a:picLocks noChangeAspect="1" noChangeArrowheads="1"/>
                      </p:cNvPicPr>
                      <p:nvPr/>
                    </p:nvPicPr>
                    <p:blipFill>
                      <a:blip r:embed="rId10"/>
                      <a:srcRect/>
                      <a:stretch>
                        <a:fillRect/>
                      </a:stretch>
                    </p:blipFill>
                    <p:spPr bwMode="auto">
                      <a:xfrm>
                        <a:off x="2929617" y="3591946"/>
                        <a:ext cx="563562" cy="630238"/>
                      </a:xfrm>
                      <a:prstGeom prst="rect">
                        <a:avLst/>
                      </a:prstGeom>
                      <a:noFill/>
                    </p:spPr>
                  </p:pic>
                </p:oleObj>
              </mc:Fallback>
            </mc:AlternateContent>
          </a:graphicData>
        </a:graphic>
      </p:graphicFrame>
      <p:graphicFrame>
        <p:nvGraphicFramePr>
          <p:cNvPr id="18" name="Object 12"/>
          <p:cNvGraphicFramePr>
            <a:graphicFrameLocks noChangeAspect="1"/>
          </p:cNvGraphicFramePr>
          <p:nvPr>
            <p:extLst>
              <p:ext uri="{D42A27DB-BD31-4B8C-83A1-F6EECF244321}">
                <p14:modId xmlns:p14="http://schemas.microsoft.com/office/powerpoint/2010/main" val="3782339269"/>
              </p:ext>
            </p:extLst>
          </p:nvPr>
        </p:nvGraphicFramePr>
        <p:xfrm>
          <a:off x="2944787" y="4644697"/>
          <a:ext cx="598487" cy="595312"/>
        </p:xfrm>
        <a:graphic>
          <a:graphicData uri="http://schemas.openxmlformats.org/presentationml/2006/ole">
            <mc:AlternateContent xmlns:mc="http://schemas.openxmlformats.org/markup-compatibility/2006">
              <mc:Choice xmlns:v="urn:schemas-microsoft-com:vml" Requires="v">
                <p:oleObj name="方程式" r:id="rId11" imgW="215640" imgH="215640" progId="Equation.3">
                  <p:embed/>
                </p:oleObj>
              </mc:Choice>
              <mc:Fallback>
                <p:oleObj name="方程式" r:id="rId11" imgW="215640" imgH="215640" progId="Equation.3">
                  <p:embed/>
                  <p:pic>
                    <p:nvPicPr>
                      <p:cNvPr id="11" name="Object 12"/>
                      <p:cNvPicPr>
                        <a:picLocks noChangeAspect="1" noChangeArrowheads="1"/>
                      </p:cNvPicPr>
                      <p:nvPr/>
                    </p:nvPicPr>
                    <p:blipFill>
                      <a:blip r:embed="rId12"/>
                      <a:srcRect/>
                      <a:stretch>
                        <a:fillRect/>
                      </a:stretch>
                    </p:blipFill>
                    <p:spPr bwMode="auto">
                      <a:xfrm>
                        <a:off x="2944787" y="4644697"/>
                        <a:ext cx="598487" cy="595312"/>
                      </a:xfrm>
                      <a:prstGeom prst="rect">
                        <a:avLst/>
                      </a:prstGeom>
                      <a:noFill/>
                    </p:spPr>
                  </p:pic>
                </p:oleObj>
              </mc:Fallback>
            </mc:AlternateContent>
          </a:graphicData>
        </a:graphic>
      </p:graphicFrame>
      <p:cxnSp>
        <p:nvCxnSpPr>
          <p:cNvPr id="19" name="直線單箭頭接點 11"/>
          <p:cNvCxnSpPr/>
          <p:nvPr/>
        </p:nvCxnSpPr>
        <p:spPr>
          <a:xfrm flipV="1">
            <a:off x="4957568" y="4145103"/>
            <a:ext cx="804687"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12"/>
          <p:cNvCxnSpPr>
            <a:stCxn id="12" idx="3"/>
            <a:endCxn id="27" idx="1"/>
          </p:cNvCxnSpPr>
          <p:nvPr/>
        </p:nvCxnSpPr>
        <p:spPr>
          <a:xfrm>
            <a:off x="2478115" y="4166376"/>
            <a:ext cx="2137939" cy="932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13"/>
          <p:cNvCxnSpPr>
            <a:endCxn id="27" idx="1"/>
          </p:cNvCxnSpPr>
          <p:nvPr/>
        </p:nvCxnSpPr>
        <p:spPr>
          <a:xfrm>
            <a:off x="2478115" y="2890173"/>
            <a:ext cx="2137939" cy="12855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文字方塊 14"/>
          <p:cNvSpPr txBox="1"/>
          <p:nvPr/>
        </p:nvSpPr>
        <p:spPr>
          <a:xfrm rot="5400000">
            <a:off x="1874220" y="4554840"/>
            <a:ext cx="769257" cy="523220"/>
          </a:xfrm>
          <a:prstGeom prst="rect">
            <a:avLst/>
          </a:prstGeom>
          <a:noFill/>
        </p:spPr>
        <p:txBody>
          <a:bodyPr wrap="square" rtlCol="0">
            <a:spAutoFit/>
          </a:bodyPr>
          <a:lstStyle/>
          <a:p>
            <a:pPr algn="ctr"/>
            <a:r>
              <a:rPr lang="en-US" altLang="zh-TW" sz="2800" dirty="0"/>
              <a:t>…</a:t>
            </a:r>
            <a:endParaRPr lang="zh-TW" altLang="en-US" sz="2800" dirty="0"/>
          </a:p>
        </p:txBody>
      </p:sp>
      <p:graphicFrame>
        <p:nvGraphicFramePr>
          <p:cNvPr id="23" name="Object 12"/>
          <p:cNvGraphicFramePr>
            <a:graphicFrameLocks noChangeAspect="1"/>
          </p:cNvGraphicFramePr>
          <p:nvPr>
            <p:extLst>
              <p:ext uri="{D42A27DB-BD31-4B8C-83A1-F6EECF244321}">
                <p14:modId xmlns:p14="http://schemas.microsoft.com/office/powerpoint/2010/main" val="2590961874"/>
              </p:ext>
            </p:extLst>
          </p:nvPr>
        </p:nvGraphicFramePr>
        <p:xfrm>
          <a:off x="1963164" y="2531630"/>
          <a:ext cx="495300" cy="630238"/>
        </p:xfrm>
        <a:graphic>
          <a:graphicData uri="http://schemas.openxmlformats.org/presentationml/2006/ole">
            <mc:AlternateContent xmlns:mc="http://schemas.openxmlformats.org/markup-compatibility/2006">
              <mc:Choice xmlns:v="urn:schemas-microsoft-com:vml" Requires="v">
                <p:oleObj name="方程式" r:id="rId13" imgW="177480" imgH="228600" progId="Equation.3">
                  <p:embed/>
                </p:oleObj>
              </mc:Choice>
              <mc:Fallback>
                <p:oleObj name="方程式" r:id="rId13" imgW="177480" imgH="228600" progId="Equation.3">
                  <p:embed/>
                  <p:pic>
                    <p:nvPicPr>
                      <p:cNvPr id="16" name="Object 12"/>
                      <p:cNvPicPr>
                        <a:picLocks noChangeAspect="1" noChangeArrowheads="1"/>
                      </p:cNvPicPr>
                      <p:nvPr/>
                    </p:nvPicPr>
                    <p:blipFill>
                      <a:blip r:embed="rId14"/>
                      <a:srcRect/>
                      <a:stretch>
                        <a:fillRect/>
                      </a:stretch>
                    </p:blipFill>
                    <p:spPr bwMode="auto">
                      <a:xfrm>
                        <a:off x="1963164" y="2531630"/>
                        <a:ext cx="495300" cy="630238"/>
                      </a:xfrm>
                      <a:prstGeom prst="rect">
                        <a:avLst/>
                      </a:prstGeom>
                      <a:noFill/>
                    </p:spPr>
                  </p:pic>
                </p:oleObj>
              </mc:Fallback>
            </mc:AlternateContent>
          </a:graphicData>
        </a:graphic>
      </p:graphicFrame>
      <p:graphicFrame>
        <p:nvGraphicFramePr>
          <p:cNvPr id="24" name="Object 12"/>
          <p:cNvGraphicFramePr>
            <a:graphicFrameLocks noChangeAspect="1"/>
          </p:cNvGraphicFramePr>
          <p:nvPr>
            <p:extLst>
              <p:ext uri="{D42A27DB-BD31-4B8C-83A1-F6EECF244321}">
                <p14:modId xmlns:p14="http://schemas.microsoft.com/office/powerpoint/2010/main" val="1129694331"/>
              </p:ext>
            </p:extLst>
          </p:nvPr>
        </p:nvGraphicFramePr>
        <p:xfrm>
          <a:off x="1963164" y="3747248"/>
          <a:ext cx="495300" cy="665163"/>
        </p:xfrm>
        <a:graphic>
          <a:graphicData uri="http://schemas.openxmlformats.org/presentationml/2006/ole">
            <mc:AlternateContent xmlns:mc="http://schemas.openxmlformats.org/markup-compatibility/2006">
              <mc:Choice xmlns:v="urn:schemas-microsoft-com:vml" Requires="v">
                <p:oleObj name="方程式" r:id="rId15" imgW="177480" imgH="241200" progId="Equation.3">
                  <p:embed/>
                </p:oleObj>
              </mc:Choice>
              <mc:Fallback>
                <p:oleObj name="方程式" r:id="rId15" imgW="177480" imgH="241200" progId="Equation.3">
                  <p:embed/>
                  <p:pic>
                    <p:nvPicPr>
                      <p:cNvPr id="17" name="Object 12"/>
                      <p:cNvPicPr>
                        <a:picLocks noChangeAspect="1" noChangeArrowheads="1"/>
                      </p:cNvPicPr>
                      <p:nvPr/>
                    </p:nvPicPr>
                    <p:blipFill>
                      <a:blip r:embed="rId16"/>
                      <a:srcRect/>
                      <a:stretch>
                        <a:fillRect/>
                      </a:stretch>
                    </p:blipFill>
                    <p:spPr bwMode="auto">
                      <a:xfrm>
                        <a:off x="1963164" y="3747248"/>
                        <a:ext cx="495300" cy="665163"/>
                      </a:xfrm>
                      <a:prstGeom prst="rect">
                        <a:avLst/>
                      </a:prstGeom>
                      <a:noFill/>
                    </p:spPr>
                  </p:pic>
                </p:oleObj>
              </mc:Fallback>
            </mc:AlternateContent>
          </a:graphicData>
        </a:graphic>
      </p:graphicFrame>
      <p:graphicFrame>
        <p:nvGraphicFramePr>
          <p:cNvPr id="25" name="Object 12"/>
          <p:cNvGraphicFramePr>
            <a:graphicFrameLocks noChangeAspect="1"/>
          </p:cNvGraphicFramePr>
          <p:nvPr>
            <p:extLst>
              <p:ext uri="{D42A27DB-BD31-4B8C-83A1-F6EECF244321}">
                <p14:modId xmlns:p14="http://schemas.microsoft.com/office/powerpoint/2010/main" val="441053078"/>
              </p:ext>
            </p:extLst>
          </p:nvPr>
        </p:nvGraphicFramePr>
        <p:xfrm>
          <a:off x="1937095" y="5113905"/>
          <a:ext cx="533400" cy="630238"/>
        </p:xfrm>
        <a:graphic>
          <a:graphicData uri="http://schemas.openxmlformats.org/presentationml/2006/ole">
            <mc:AlternateContent xmlns:mc="http://schemas.openxmlformats.org/markup-compatibility/2006">
              <mc:Choice xmlns:v="urn:schemas-microsoft-com:vml" Requires="v">
                <p:oleObj name="方程式" r:id="rId17" imgW="190440" imgH="228600" progId="Equation.3">
                  <p:embed/>
                </p:oleObj>
              </mc:Choice>
              <mc:Fallback>
                <p:oleObj name="方程式" r:id="rId17" imgW="190440" imgH="228600" progId="Equation.3">
                  <p:embed/>
                  <p:pic>
                    <p:nvPicPr>
                      <p:cNvPr id="18" name="Object 12"/>
                      <p:cNvPicPr>
                        <a:picLocks noChangeAspect="1" noChangeArrowheads="1"/>
                      </p:cNvPicPr>
                      <p:nvPr/>
                    </p:nvPicPr>
                    <p:blipFill>
                      <a:blip r:embed="rId18"/>
                      <a:srcRect/>
                      <a:stretch>
                        <a:fillRect/>
                      </a:stretch>
                    </p:blipFill>
                    <p:spPr bwMode="auto">
                      <a:xfrm>
                        <a:off x="1937095" y="5113905"/>
                        <a:ext cx="533400" cy="630238"/>
                      </a:xfrm>
                      <a:prstGeom prst="rect">
                        <a:avLst/>
                      </a:prstGeom>
                      <a:noFill/>
                    </p:spPr>
                  </p:pic>
                </p:oleObj>
              </mc:Fallback>
            </mc:AlternateContent>
          </a:graphicData>
        </a:graphic>
      </p:graphicFrame>
      <p:grpSp>
        <p:nvGrpSpPr>
          <p:cNvPr id="26" name="群組 20"/>
          <p:cNvGrpSpPr/>
          <p:nvPr/>
        </p:nvGrpSpPr>
        <p:grpSpPr>
          <a:xfrm>
            <a:off x="4616054" y="3915545"/>
            <a:ext cx="520319" cy="520319"/>
            <a:chOff x="3342651" y="3507082"/>
            <a:chExt cx="520319" cy="520319"/>
          </a:xfrm>
        </p:grpSpPr>
        <p:sp>
          <p:nvSpPr>
            <p:cNvPr id="27" name="矩形 26"/>
            <p:cNvSpPr/>
            <p:nvPr/>
          </p:nvSpPr>
          <p:spPr>
            <a:xfrm>
              <a:off x="3342651" y="3507082"/>
              <a:ext cx="520319" cy="520319"/>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graphicFrame>
          <p:nvGraphicFramePr>
            <p:cNvPr id="28" name="Object 12"/>
            <p:cNvGraphicFramePr>
              <a:graphicFrameLocks noChangeAspect="1"/>
            </p:cNvGraphicFramePr>
            <p:nvPr/>
          </p:nvGraphicFramePr>
          <p:xfrm>
            <a:off x="3435128" y="3545009"/>
            <a:ext cx="385763" cy="387350"/>
          </p:xfrm>
          <a:graphic>
            <a:graphicData uri="http://schemas.openxmlformats.org/presentationml/2006/ole">
              <mc:AlternateContent xmlns:mc="http://schemas.openxmlformats.org/markup-compatibility/2006">
                <mc:Choice xmlns:v="urn:schemas-microsoft-com:vml" Requires="v">
                  <p:oleObj name="方程式" r:id="rId19" imgW="139680" imgH="139680" progId="Equation.3">
                    <p:embed/>
                  </p:oleObj>
                </mc:Choice>
                <mc:Fallback>
                  <p:oleObj name="方程式" r:id="rId19" imgW="139680" imgH="139680" progId="Equation.3">
                    <p:embed/>
                    <p:pic>
                      <p:nvPicPr>
                        <p:cNvPr id="23" name="Object 12"/>
                        <p:cNvPicPr>
                          <a:picLocks noChangeAspect="1" noChangeArrowheads="1"/>
                        </p:cNvPicPr>
                        <p:nvPr/>
                      </p:nvPicPr>
                      <p:blipFill>
                        <a:blip r:embed="rId20"/>
                        <a:srcRect/>
                        <a:stretch>
                          <a:fillRect/>
                        </a:stretch>
                      </p:blipFill>
                      <p:spPr bwMode="auto">
                        <a:xfrm>
                          <a:off x="3435128" y="3545009"/>
                          <a:ext cx="385763" cy="387350"/>
                        </a:xfrm>
                        <a:prstGeom prst="rect">
                          <a:avLst/>
                        </a:prstGeom>
                        <a:noFill/>
                      </p:spPr>
                    </p:pic>
                  </p:oleObj>
                </mc:Fallback>
              </mc:AlternateContent>
            </a:graphicData>
          </a:graphic>
        </p:graphicFrame>
      </p:grpSp>
      <p:graphicFrame>
        <p:nvGraphicFramePr>
          <p:cNvPr id="29" name="Object 12"/>
          <p:cNvGraphicFramePr>
            <a:graphicFrameLocks noChangeAspect="1"/>
          </p:cNvGraphicFramePr>
          <p:nvPr>
            <p:extLst>
              <p:ext uri="{D42A27DB-BD31-4B8C-83A1-F6EECF244321}">
                <p14:modId xmlns:p14="http://schemas.microsoft.com/office/powerpoint/2010/main" val="611139079"/>
              </p:ext>
            </p:extLst>
          </p:nvPr>
        </p:nvGraphicFramePr>
        <p:xfrm>
          <a:off x="4673750" y="5269396"/>
          <a:ext cx="354012" cy="488950"/>
        </p:xfrm>
        <a:graphic>
          <a:graphicData uri="http://schemas.openxmlformats.org/presentationml/2006/ole">
            <mc:AlternateContent xmlns:mc="http://schemas.openxmlformats.org/markup-compatibility/2006">
              <mc:Choice xmlns:v="urn:schemas-microsoft-com:vml" Requires="v">
                <p:oleObj name="方程式" r:id="rId21" imgW="126720" imgH="177480" progId="Equation.3">
                  <p:embed/>
                </p:oleObj>
              </mc:Choice>
              <mc:Fallback>
                <p:oleObj name="方程式" r:id="rId21" imgW="126720" imgH="177480" progId="Equation.3">
                  <p:embed/>
                  <p:pic>
                    <p:nvPicPr>
                      <p:cNvPr id="24" name="Object 12"/>
                      <p:cNvPicPr>
                        <a:picLocks noChangeAspect="1" noChangeArrowheads="1"/>
                      </p:cNvPicPr>
                      <p:nvPr/>
                    </p:nvPicPr>
                    <p:blipFill>
                      <a:blip r:embed="rId22"/>
                      <a:srcRect/>
                      <a:stretch>
                        <a:fillRect/>
                      </a:stretch>
                    </p:blipFill>
                    <p:spPr bwMode="auto">
                      <a:xfrm>
                        <a:off x="4673750" y="5269396"/>
                        <a:ext cx="354012" cy="488950"/>
                      </a:xfrm>
                      <a:prstGeom prst="rect">
                        <a:avLst/>
                      </a:prstGeom>
                      <a:noFill/>
                    </p:spPr>
                  </p:pic>
                </p:oleObj>
              </mc:Fallback>
            </mc:AlternateContent>
          </a:graphicData>
        </a:graphic>
      </p:graphicFrame>
      <p:cxnSp>
        <p:nvCxnSpPr>
          <p:cNvPr id="30" name="直線單箭頭接點 24"/>
          <p:cNvCxnSpPr/>
          <p:nvPr/>
        </p:nvCxnSpPr>
        <p:spPr>
          <a:xfrm flipV="1">
            <a:off x="4867261" y="4446308"/>
            <a:ext cx="0" cy="7547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1" name="Object 12"/>
          <p:cNvGraphicFramePr>
            <a:graphicFrameLocks noChangeAspect="1"/>
          </p:cNvGraphicFramePr>
          <p:nvPr>
            <p:extLst>
              <p:ext uri="{D42A27DB-BD31-4B8C-83A1-F6EECF244321}">
                <p14:modId xmlns:p14="http://schemas.microsoft.com/office/powerpoint/2010/main" val="1126664389"/>
              </p:ext>
            </p:extLst>
          </p:nvPr>
        </p:nvGraphicFramePr>
        <p:xfrm>
          <a:off x="5838017" y="3862363"/>
          <a:ext cx="787400" cy="533400"/>
        </p:xfrm>
        <a:graphic>
          <a:graphicData uri="http://schemas.openxmlformats.org/presentationml/2006/ole">
            <mc:AlternateContent xmlns:mc="http://schemas.openxmlformats.org/markup-compatibility/2006">
              <mc:Choice xmlns:v="urn:schemas-microsoft-com:vml" Requires="v">
                <p:oleObj name="方程式" r:id="rId23" imgW="317160" imgH="215640" progId="Equation.3">
                  <p:embed/>
                </p:oleObj>
              </mc:Choice>
              <mc:Fallback>
                <p:oleObj name="方程式" r:id="rId23" imgW="317160" imgH="215640" progId="Equation.3">
                  <p:embed/>
                  <p:pic>
                    <p:nvPicPr>
                      <p:cNvPr id="28" name="Object 12"/>
                      <p:cNvPicPr>
                        <a:picLocks noChangeAspect="1" noChangeArrowheads="1"/>
                      </p:cNvPicPr>
                      <p:nvPr/>
                    </p:nvPicPr>
                    <p:blipFill>
                      <a:blip r:embed="rId24"/>
                      <a:srcRect/>
                      <a:stretch>
                        <a:fillRect/>
                      </a:stretch>
                    </p:blipFill>
                    <p:spPr bwMode="auto">
                      <a:xfrm>
                        <a:off x="5838017" y="3862363"/>
                        <a:ext cx="787400" cy="533400"/>
                      </a:xfrm>
                      <a:prstGeom prst="rect">
                        <a:avLst/>
                      </a:prstGeom>
                      <a:noFill/>
                    </p:spPr>
                  </p:pic>
                </p:oleObj>
              </mc:Fallback>
            </mc:AlternateContent>
          </a:graphicData>
        </a:graphic>
      </p:graphicFrame>
      <p:sp>
        <p:nvSpPr>
          <p:cNvPr id="32" name="文字方塊 33"/>
          <p:cNvSpPr txBox="1"/>
          <p:nvPr/>
        </p:nvSpPr>
        <p:spPr>
          <a:xfrm>
            <a:off x="5121033" y="5329851"/>
            <a:ext cx="1173749" cy="461665"/>
          </a:xfrm>
          <a:prstGeom prst="rect">
            <a:avLst/>
          </a:prstGeom>
          <a:noFill/>
        </p:spPr>
        <p:txBody>
          <a:bodyPr wrap="square" rtlCol="0">
            <a:spAutoFit/>
          </a:bodyPr>
          <a:lstStyle/>
          <a:p>
            <a:pPr algn="ctr"/>
            <a:r>
              <a:rPr lang="zh-CN" altLang="en-US" sz="2400" dirty="0">
                <a:solidFill>
                  <a:srgbClr val="0000FF"/>
                </a:solidFill>
              </a:rPr>
              <a:t>偏置项</a:t>
            </a:r>
            <a:endParaRPr lang="zh-TW" altLang="en-US" sz="2400" dirty="0">
              <a:solidFill>
                <a:srgbClr val="0000FF"/>
              </a:solidFill>
            </a:endParaRPr>
          </a:p>
        </p:txBody>
      </p:sp>
      <p:graphicFrame>
        <p:nvGraphicFramePr>
          <p:cNvPr id="33" name="Object 12"/>
          <p:cNvGraphicFramePr>
            <a:graphicFrameLocks noChangeAspect="1"/>
          </p:cNvGraphicFramePr>
          <p:nvPr>
            <p:extLst>
              <p:ext uri="{D42A27DB-BD31-4B8C-83A1-F6EECF244321}">
                <p14:modId xmlns:p14="http://schemas.microsoft.com/office/powerpoint/2010/main" val="2625919980"/>
              </p:ext>
            </p:extLst>
          </p:nvPr>
        </p:nvGraphicFramePr>
        <p:xfrm>
          <a:off x="7347575" y="3955977"/>
          <a:ext cx="352425" cy="385763"/>
        </p:xfrm>
        <a:graphic>
          <a:graphicData uri="http://schemas.openxmlformats.org/presentationml/2006/ole">
            <mc:AlternateContent xmlns:mc="http://schemas.openxmlformats.org/markup-compatibility/2006">
              <mc:Choice xmlns:v="urn:schemas-microsoft-com:vml" Requires="v">
                <p:oleObj name="方程式" r:id="rId25" imgW="126720" imgH="139680" progId="Equation.3">
                  <p:embed/>
                </p:oleObj>
              </mc:Choice>
              <mc:Fallback>
                <p:oleObj name="方程式" r:id="rId25" imgW="126720" imgH="139680" progId="Equation.3">
                  <p:embed/>
                  <p:pic>
                    <p:nvPicPr>
                      <p:cNvPr id="37" name="Object 12"/>
                      <p:cNvPicPr>
                        <a:picLocks noChangeAspect="1" noChangeArrowheads="1"/>
                      </p:cNvPicPr>
                      <p:nvPr/>
                    </p:nvPicPr>
                    <p:blipFill>
                      <a:blip r:embed="rId26"/>
                      <a:srcRect/>
                      <a:stretch>
                        <a:fillRect/>
                      </a:stretch>
                    </p:blipFill>
                    <p:spPr bwMode="auto">
                      <a:xfrm>
                        <a:off x="7347575" y="3955977"/>
                        <a:ext cx="352425" cy="385763"/>
                      </a:xfrm>
                      <a:prstGeom prst="rect">
                        <a:avLst/>
                      </a:prstGeom>
                      <a:noFill/>
                    </p:spPr>
                  </p:pic>
                </p:oleObj>
              </mc:Fallback>
            </mc:AlternateContent>
          </a:graphicData>
        </a:graphic>
      </p:graphicFrame>
      <p:sp>
        <p:nvSpPr>
          <p:cNvPr id="34" name="文字方塊 38"/>
          <p:cNvSpPr txBox="1"/>
          <p:nvPr/>
        </p:nvSpPr>
        <p:spPr>
          <a:xfrm>
            <a:off x="2650744" y="5329851"/>
            <a:ext cx="1186572" cy="461665"/>
          </a:xfrm>
          <a:prstGeom prst="rect">
            <a:avLst/>
          </a:prstGeom>
          <a:noFill/>
        </p:spPr>
        <p:txBody>
          <a:bodyPr wrap="square" rtlCol="0">
            <a:spAutoFit/>
          </a:bodyPr>
          <a:lstStyle/>
          <a:p>
            <a:pPr algn="ctr"/>
            <a:r>
              <a:rPr lang="zh-CN" altLang="en-US" sz="2400" dirty="0">
                <a:solidFill>
                  <a:srgbClr val="0000FF"/>
                </a:solidFill>
              </a:rPr>
              <a:t>权重</a:t>
            </a:r>
            <a:endParaRPr lang="zh-TW" altLang="en-US" sz="2400" dirty="0">
              <a:solidFill>
                <a:srgbClr val="0000FF"/>
              </a:solidFill>
            </a:endParaRPr>
          </a:p>
        </p:txBody>
      </p:sp>
      <p:sp>
        <p:nvSpPr>
          <p:cNvPr id="35" name="文字方塊 40"/>
          <p:cNvSpPr txBox="1"/>
          <p:nvPr/>
        </p:nvSpPr>
        <p:spPr>
          <a:xfrm rot="5400000">
            <a:off x="1867419" y="3229936"/>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36" name="文字方塊 41"/>
          <p:cNvSpPr txBox="1"/>
          <p:nvPr/>
        </p:nvSpPr>
        <p:spPr>
          <a:xfrm rot="5400000">
            <a:off x="2900322" y="4288279"/>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37" name="文字方塊 42"/>
          <p:cNvSpPr txBox="1"/>
          <p:nvPr/>
        </p:nvSpPr>
        <p:spPr>
          <a:xfrm rot="5400000">
            <a:off x="2892797" y="3312230"/>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38" name="文字方塊 18"/>
          <p:cNvSpPr txBox="1"/>
          <p:nvPr/>
        </p:nvSpPr>
        <p:spPr>
          <a:xfrm>
            <a:off x="4842436" y="2680865"/>
            <a:ext cx="2465510"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A simple function</a:t>
            </a:r>
            <a:endParaRPr lang="zh-TW" altLang="en-US" sz="2400" dirty="0"/>
          </a:p>
        </p:txBody>
      </p:sp>
      <p:sp>
        <p:nvSpPr>
          <p:cNvPr id="39" name="文字方塊 43"/>
          <p:cNvSpPr txBox="1"/>
          <p:nvPr/>
        </p:nvSpPr>
        <p:spPr>
          <a:xfrm>
            <a:off x="5293978" y="4552765"/>
            <a:ext cx="1894780" cy="461665"/>
          </a:xfrm>
          <a:prstGeom prst="rect">
            <a:avLst/>
          </a:prstGeom>
          <a:noFill/>
        </p:spPr>
        <p:txBody>
          <a:bodyPr wrap="square" rtlCol="0">
            <a:spAutoFit/>
          </a:bodyPr>
          <a:lstStyle/>
          <a:p>
            <a:pPr algn="ctr"/>
            <a:r>
              <a:rPr lang="zh-CN" altLang="en-US" sz="2400" dirty="0">
                <a:solidFill>
                  <a:srgbClr val="0000FF"/>
                </a:solidFill>
              </a:rPr>
              <a:t>激活函数</a:t>
            </a:r>
            <a:endParaRPr lang="zh-TW" altLang="en-US" sz="2400" dirty="0">
              <a:solidFill>
                <a:srgbClr val="0000FF"/>
              </a:solidFill>
            </a:endParaRPr>
          </a:p>
        </p:txBody>
      </p:sp>
      <p:sp>
        <p:nvSpPr>
          <p:cNvPr id="40" name="矩形 39">
            <a:extLst>
              <a:ext uri="{FF2B5EF4-FFF2-40B4-BE49-F238E27FC236}">
                <a16:creationId xmlns:a16="http://schemas.microsoft.com/office/drawing/2014/main" id="{52EA6980-0704-410A-ABC6-896844FF6EE9}"/>
              </a:ext>
            </a:extLst>
          </p:cNvPr>
          <p:cNvSpPr/>
          <p:nvPr/>
        </p:nvSpPr>
        <p:spPr>
          <a:xfrm>
            <a:off x="2631184" y="6068184"/>
            <a:ext cx="4134465" cy="523220"/>
          </a:xfrm>
          <a:prstGeom prst="rect">
            <a:avLst/>
          </a:prstGeom>
        </p:spPr>
        <p:style>
          <a:lnRef idx="0">
            <a:schemeClr val="dk1"/>
          </a:lnRef>
          <a:fillRef idx="3">
            <a:schemeClr val="dk1"/>
          </a:fillRef>
          <a:effectRef idx="3">
            <a:schemeClr val="dk1"/>
          </a:effectRef>
          <a:fontRef idx="minor">
            <a:schemeClr val="lt1"/>
          </a:fontRef>
        </p:style>
        <p:txBody>
          <a:bodyPr wrap="none">
            <a:spAutoFit/>
          </a:bodyPr>
          <a:lstStyle/>
          <a:p>
            <a:pPr algn="ctr"/>
            <a:r>
              <a:rPr lang="zh-CN" altLang="en-US" sz="2800" dirty="0"/>
              <a:t>网络参数：权重、偏置项</a:t>
            </a:r>
            <a:endParaRPr lang="zh-TW" altLang="en-US" sz="2800" dirty="0"/>
          </a:p>
        </p:txBody>
      </p:sp>
    </p:spTree>
    <p:extLst>
      <p:ext uri="{BB962C8B-B14F-4D97-AF65-F5344CB8AC3E}">
        <p14:creationId xmlns:p14="http://schemas.microsoft.com/office/powerpoint/2010/main" val="325595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4" grpId="0" animBg="1"/>
      <p:bldP spid="22" grpId="0"/>
      <p:bldP spid="32" grpId="0"/>
      <p:bldP spid="34" grpId="0"/>
      <p:bldP spid="35" grpId="0"/>
      <p:bldP spid="36" grpId="0"/>
      <p:bldP spid="37" grpId="0"/>
      <p:bldP spid="38" grpId="0" animBg="1"/>
      <p:bldP spid="39" grpId="0"/>
      <p:bldP spid="4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神经网络</a:t>
            </a:r>
            <a:endParaRPr lang="en-US" altLang="zh-CN" dirty="0">
              <a:latin typeface="Times New Roman" panose="02020603050405020304" pitchFamily="18" charset="0"/>
              <a:cs typeface="Times New Roman" panose="02020603050405020304" pitchFamily="18" charset="0"/>
            </a:endParaRPr>
          </a:p>
          <a:p>
            <a:pPr marL="0" indent="0">
              <a:buNone/>
            </a:pPr>
            <a:r>
              <a:rPr lang="en-US" altLang="zh-CN" sz="2400" dirty="0">
                <a:latin typeface="Times New Roman" panose="02020603050405020304" pitchFamily="18" charset="0"/>
                <a:cs typeface="Times New Roman" panose="02020603050405020304" pitchFamily="18" charset="0"/>
              </a:rPr>
              <a:t>—— </a:t>
            </a:r>
            <a:r>
              <a:rPr lang="zh-CN" altLang="en-US" sz="2400" dirty="0">
                <a:latin typeface="Times New Roman" panose="02020603050405020304" pitchFamily="18" charset="0"/>
                <a:cs typeface="Times New Roman" panose="02020603050405020304" pitchFamily="18" charset="0"/>
              </a:rPr>
              <a:t>神经元</a:t>
            </a:r>
            <a:endParaRPr lang="en-US" altLang="zh-CN" sz="2400"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62</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7" name="直線單箭頭接點 35"/>
          <p:cNvCxnSpPr/>
          <p:nvPr/>
        </p:nvCxnSpPr>
        <p:spPr>
          <a:xfrm flipV="1">
            <a:off x="6481058" y="4644756"/>
            <a:ext cx="804687"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555712" y="5666374"/>
            <a:ext cx="596697" cy="584276"/>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10" name="直線單箭頭接點 5"/>
          <p:cNvCxnSpPr>
            <a:endCxn id="16" idx="1"/>
          </p:cNvCxnSpPr>
          <p:nvPr/>
        </p:nvCxnSpPr>
        <p:spPr>
          <a:xfrm flipV="1">
            <a:off x="2470495" y="4655201"/>
            <a:ext cx="2145559" cy="125331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橢圓 6"/>
          <p:cNvSpPr/>
          <p:nvPr/>
        </p:nvSpPr>
        <p:spPr>
          <a:xfrm>
            <a:off x="5770626" y="4146295"/>
            <a:ext cx="941612" cy="941612"/>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sz="2400" dirty="0"/>
          </a:p>
        </p:txBody>
      </p:sp>
      <p:cxnSp>
        <p:nvCxnSpPr>
          <p:cNvPr id="12" name="直線單箭頭接點 11"/>
          <p:cNvCxnSpPr/>
          <p:nvPr/>
        </p:nvCxnSpPr>
        <p:spPr>
          <a:xfrm flipV="1">
            <a:off x="4957568" y="4624599"/>
            <a:ext cx="804687"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單箭頭接點 12"/>
          <p:cNvCxnSpPr>
            <a:endCxn id="16" idx="1"/>
          </p:cNvCxnSpPr>
          <p:nvPr/>
        </p:nvCxnSpPr>
        <p:spPr>
          <a:xfrm>
            <a:off x="2478115" y="4645872"/>
            <a:ext cx="2137939" cy="932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p:cNvCxnSpPr>
            <a:endCxn id="16" idx="1"/>
          </p:cNvCxnSpPr>
          <p:nvPr/>
        </p:nvCxnSpPr>
        <p:spPr>
          <a:xfrm>
            <a:off x="2478115" y="3369669"/>
            <a:ext cx="2137939" cy="12855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 name="群組 20"/>
          <p:cNvGrpSpPr/>
          <p:nvPr/>
        </p:nvGrpSpPr>
        <p:grpSpPr>
          <a:xfrm>
            <a:off x="4616054" y="4395041"/>
            <a:ext cx="520319" cy="520319"/>
            <a:chOff x="3342651" y="3507082"/>
            <a:chExt cx="520319" cy="520319"/>
          </a:xfrm>
        </p:grpSpPr>
        <p:sp>
          <p:nvSpPr>
            <p:cNvPr id="16" name="矩形 15"/>
            <p:cNvSpPr/>
            <p:nvPr/>
          </p:nvSpPr>
          <p:spPr>
            <a:xfrm>
              <a:off x="3342651" y="3507082"/>
              <a:ext cx="520319" cy="520319"/>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graphicFrame>
          <p:nvGraphicFramePr>
            <p:cNvPr id="17" name="Object 12"/>
            <p:cNvGraphicFramePr>
              <a:graphicFrameLocks noChangeAspect="1"/>
            </p:cNvGraphicFramePr>
            <p:nvPr/>
          </p:nvGraphicFramePr>
          <p:xfrm>
            <a:off x="3435128" y="3545009"/>
            <a:ext cx="385763" cy="387350"/>
          </p:xfrm>
          <a:graphic>
            <a:graphicData uri="http://schemas.openxmlformats.org/presentationml/2006/ole">
              <mc:AlternateContent xmlns:mc="http://schemas.openxmlformats.org/markup-compatibility/2006">
                <mc:Choice xmlns:v="urn:schemas-microsoft-com:vml" Requires="v">
                  <p:oleObj name="方程式" r:id="rId3" imgW="139680" imgH="139680" progId="Equation.3">
                    <p:embed/>
                  </p:oleObj>
                </mc:Choice>
                <mc:Fallback>
                  <p:oleObj name="方程式" r:id="rId3" imgW="139680" imgH="139680" progId="Equation.3">
                    <p:embed/>
                    <p:pic>
                      <p:nvPicPr>
                        <p:cNvPr id="23" name="Object 12"/>
                        <p:cNvPicPr>
                          <a:picLocks noChangeAspect="1" noChangeArrowheads="1"/>
                        </p:cNvPicPr>
                        <p:nvPr/>
                      </p:nvPicPr>
                      <p:blipFill>
                        <a:blip r:embed="rId4"/>
                        <a:srcRect/>
                        <a:stretch>
                          <a:fillRect/>
                        </a:stretch>
                      </p:blipFill>
                      <p:spPr bwMode="auto">
                        <a:xfrm>
                          <a:off x="3435128" y="3545009"/>
                          <a:ext cx="385763" cy="387350"/>
                        </a:xfrm>
                        <a:prstGeom prst="rect">
                          <a:avLst/>
                        </a:prstGeom>
                        <a:noFill/>
                      </p:spPr>
                    </p:pic>
                  </p:oleObj>
                </mc:Fallback>
              </mc:AlternateContent>
            </a:graphicData>
          </a:graphic>
        </p:graphicFrame>
      </p:grpSp>
      <p:cxnSp>
        <p:nvCxnSpPr>
          <p:cNvPr id="18" name="直線單箭頭接點 24"/>
          <p:cNvCxnSpPr/>
          <p:nvPr/>
        </p:nvCxnSpPr>
        <p:spPr>
          <a:xfrm flipV="1">
            <a:off x="4867261" y="4925804"/>
            <a:ext cx="0" cy="7547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Object 12"/>
          <p:cNvGraphicFramePr>
            <a:graphicFrameLocks noChangeAspect="1"/>
          </p:cNvGraphicFramePr>
          <p:nvPr/>
        </p:nvGraphicFramePr>
        <p:xfrm>
          <a:off x="5838017" y="4341859"/>
          <a:ext cx="787400" cy="533400"/>
        </p:xfrm>
        <a:graphic>
          <a:graphicData uri="http://schemas.openxmlformats.org/presentationml/2006/ole">
            <mc:AlternateContent xmlns:mc="http://schemas.openxmlformats.org/markup-compatibility/2006">
              <mc:Choice xmlns:v="urn:schemas-microsoft-com:vml" Requires="v">
                <p:oleObj name="方程式" r:id="rId5" imgW="317160" imgH="215640" progId="Equation.3">
                  <p:embed/>
                </p:oleObj>
              </mc:Choice>
              <mc:Fallback>
                <p:oleObj name="方程式" r:id="rId5" imgW="317160" imgH="215640" progId="Equation.3">
                  <p:embed/>
                  <p:pic>
                    <p:nvPicPr>
                      <p:cNvPr id="28" name="Object 12"/>
                      <p:cNvPicPr>
                        <a:picLocks noChangeAspect="1" noChangeArrowheads="1"/>
                      </p:cNvPicPr>
                      <p:nvPr/>
                    </p:nvPicPr>
                    <p:blipFill>
                      <a:blip r:embed="rId6"/>
                      <a:srcRect/>
                      <a:stretch>
                        <a:fillRect/>
                      </a:stretch>
                    </p:blipFill>
                    <p:spPr bwMode="auto">
                      <a:xfrm>
                        <a:off x="5838017" y="4341859"/>
                        <a:ext cx="787400" cy="533400"/>
                      </a:xfrm>
                      <a:prstGeom prst="rect">
                        <a:avLst/>
                      </a:prstGeom>
                      <a:noFill/>
                    </p:spPr>
                  </p:pic>
                </p:oleObj>
              </mc:Fallback>
            </mc:AlternateContent>
          </a:graphicData>
        </a:graphic>
      </p:graphicFrame>
      <p:sp>
        <p:nvSpPr>
          <p:cNvPr id="20" name="文字方塊 33"/>
          <p:cNvSpPr txBox="1"/>
          <p:nvPr/>
        </p:nvSpPr>
        <p:spPr>
          <a:xfrm>
            <a:off x="5121034" y="5809347"/>
            <a:ext cx="798022" cy="461665"/>
          </a:xfrm>
          <a:prstGeom prst="rect">
            <a:avLst/>
          </a:prstGeom>
          <a:noFill/>
        </p:spPr>
        <p:txBody>
          <a:bodyPr wrap="square" rtlCol="0">
            <a:spAutoFit/>
          </a:bodyPr>
          <a:lstStyle/>
          <a:p>
            <a:pPr algn="ctr"/>
            <a:r>
              <a:rPr lang="en-US" altLang="zh-TW" sz="2400" dirty="0">
                <a:solidFill>
                  <a:srgbClr val="0000FF"/>
                </a:solidFill>
              </a:rPr>
              <a:t>bias</a:t>
            </a:r>
            <a:endParaRPr lang="zh-TW" altLang="en-US" sz="2400" dirty="0">
              <a:solidFill>
                <a:srgbClr val="0000FF"/>
              </a:solidFill>
            </a:endParaRPr>
          </a:p>
        </p:txBody>
      </p:sp>
      <p:sp>
        <p:nvSpPr>
          <p:cNvPr id="21" name="文字方塊 39"/>
          <p:cNvSpPr txBox="1"/>
          <p:nvPr/>
        </p:nvSpPr>
        <p:spPr>
          <a:xfrm>
            <a:off x="5293978" y="5032261"/>
            <a:ext cx="1894780" cy="830997"/>
          </a:xfrm>
          <a:prstGeom prst="rect">
            <a:avLst/>
          </a:prstGeom>
          <a:noFill/>
        </p:spPr>
        <p:txBody>
          <a:bodyPr wrap="square" rtlCol="0">
            <a:spAutoFit/>
          </a:bodyPr>
          <a:lstStyle/>
          <a:p>
            <a:pPr algn="ctr"/>
            <a:r>
              <a:rPr lang="en-US" altLang="zh-TW" sz="2400" dirty="0">
                <a:solidFill>
                  <a:srgbClr val="0000FF"/>
                </a:solidFill>
              </a:rPr>
              <a:t>Activation function</a:t>
            </a:r>
            <a:endParaRPr lang="zh-TW" altLang="en-US" sz="2400" dirty="0">
              <a:solidFill>
                <a:srgbClr val="0000FF"/>
              </a:solidFill>
            </a:endParaRPr>
          </a:p>
        </p:txBody>
      </p:sp>
      <p:sp>
        <p:nvSpPr>
          <p:cNvPr id="22" name="文字方塊 38"/>
          <p:cNvSpPr txBox="1"/>
          <p:nvPr/>
        </p:nvSpPr>
        <p:spPr>
          <a:xfrm>
            <a:off x="2706599" y="5809347"/>
            <a:ext cx="1186572" cy="461665"/>
          </a:xfrm>
          <a:prstGeom prst="rect">
            <a:avLst/>
          </a:prstGeom>
          <a:noFill/>
        </p:spPr>
        <p:txBody>
          <a:bodyPr wrap="square" rtlCol="0">
            <a:spAutoFit/>
          </a:bodyPr>
          <a:lstStyle/>
          <a:p>
            <a:pPr algn="ctr"/>
            <a:r>
              <a:rPr lang="en-US" altLang="zh-TW" sz="2400" dirty="0">
                <a:solidFill>
                  <a:srgbClr val="0000FF"/>
                </a:solidFill>
              </a:rPr>
              <a:t>weights</a:t>
            </a:r>
            <a:endParaRPr lang="zh-TW" altLang="en-US" sz="2400" dirty="0">
              <a:solidFill>
                <a:srgbClr val="0000FF"/>
              </a:solidFill>
            </a:endParaRPr>
          </a:p>
        </p:txBody>
      </p:sp>
      <p:grpSp>
        <p:nvGrpSpPr>
          <p:cNvPr id="23" name="群組 19"/>
          <p:cNvGrpSpPr/>
          <p:nvPr/>
        </p:nvGrpSpPr>
        <p:grpSpPr>
          <a:xfrm>
            <a:off x="3021212" y="3373346"/>
            <a:ext cx="546036" cy="537290"/>
            <a:chOff x="34511" y="3510100"/>
            <a:chExt cx="546036" cy="537290"/>
          </a:xfrm>
        </p:grpSpPr>
        <p:sp>
          <p:nvSpPr>
            <p:cNvPr id="24" name="矩形 23"/>
            <p:cNvSpPr/>
            <p:nvPr/>
          </p:nvSpPr>
          <p:spPr>
            <a:xfrm>
              <a:off x="34511" y="3510100"/>
              <a:ext cx="546036" cy="53729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25" name="文字方塊 43"/>
            <p:cNvSpPr txBox="1"/>
            <p:nvPr/>
          </p:nvSpPr>
          <p:spPr>
            <a:xfrm>
              <a:off x="136079" y="3552772"/>
              <a:ext cx="342900" cy="461665"/>
            </a:xfrm>
            <a:prstGeom prst="rect">
              <a:avLst/>
            </a:prstGeom>
            <a:noFill/>
          </p:spPr>
          <p:txBody>
            <a:bodyPr wrap="square" rtlCol="0">
              <a:spAutoFit/>
            </a:bodyPr>
            <a:lstStyle/>
            <a:p>
              <a:pPr algn="ctr"/>
              <a:r>
                <a:rPr lang="en-US" altLang="zh-TW" sz="2400" dirty="0"/>
                <a:t>1</a:t>
              </a:r>
              <a:endParaRPr lang="zh-TW" altLang="en-US" sz="2400" dirty="0"/>
            </a:p>
          </p:txBody>
        </p:sp>
      </p:grpSp>
      <p:grpSp>
        <p:nvGrpSpPr>
          <p:cNvPr id="26" name="群組 26"/>
          <p:cNvGrpSpPr/>
          <p:nvPr/>
        </p:nvGrpSpPr>
        <p:grpSpPr>
          <a:xfrm>
            <a:off x="3021212" y="4274006"/>
            <a:ext cx="546036" cy="537290"/>
            <a:chOff x="-43759" y="4374027"/>
            <a:chExt cx="546036" cy="537290"/>
          </a:xfrm>
        </p:grpSpPr>
        <p:sp>
          <p:nvSpPr>
            <p:cNvPr id="27" name="矩形 26"/>
            <p:cNvSpPr/>
            <p:nvPr/>
          </p:nvSpPr>
          <p:spPr>
            <a:xfrm>
              <a:off x="-43759" y="4374027"/>
              <a:ext cx="546036" cy="53729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28" name="文字方塊 44"/>
            <p:cNvSpPr txBox="1"/>
            <p:nvPr/>
          </p:nvSpPr>
          <p:spPr>
            <a:xfrm>
              <a:off x="0" y="4424367"/>
              <a:ext cx="441679" cy="461665"/>
            </a:xfrm>
            <a:prstGeom prst="rect">
              <a:avLst/>
            </a:prstGeom>
            <a:noFill/>
          </p:spPr>
          <p:txBody>
            <a:bodyPr wrap="square" rtlCol="0">
              <a:spAutoFit/>
            </a:bodyPr>
            <a:lstStyle/>
            <a:p>
              <a:pPr algn="ctr"/>
              <a:r>
                <a:rPr lang="en-US" altLang="zh-TW" sz="2400" dirty="0"/>
                <a:t>-2</a:t>
              </a:r>
              <a:endParaRPr lang="zh-TW" altLang="en-US" sz="2400" dirty="0"/>
            </a:p>
          </p:txBody>
        </p:sp>
      </p:grpSp>
      <p:grpSp>
        <p:nvGrpSpPr>
          <p:cNvPr id="29" name="群組 28"/>
          <p:cNvGrpSpPr/>
          <p:nvPr/>
        </p:nvGrpSpPr>
        <p:grpSpPr>
          <a:xfrm>
            <a:off x="2928091" y="5130981"/>
            <a:ext cx="715437" cy="537290"/>
            <a:chOff x="153153" y="5027301"/>
            <a:chExt cx="715437" cy="537290"/>
          </a:xfrm>
        </p:grpSpPr>
        <p:sp>
          <p:nvSpPr>
            <p:cNvPr id="30" name="矩形 29"/>
            <p:cNvSpPr/>
            <p:nvPr/>
          </p:nvSpPr>
          <p:spPr>
            <a:xfrm>
              <a:off x="252603" y="5027301"/>
              <a:ext cx="546036" cy="53729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31" name="文字方塊 45"/>
            <p:cNvSpPr txBox="1"/>
            <p:nvPr/>
          </p:nvSpPr>
          <p:spPr>
            <a:xfrm>
              <a:off x="153153" y="5087907"/>
              <a:ext cx="715437" cy="461665"/>
            </a:xfrm>
            <a:prstGeom prst="rect">
              <a:avLst/>
            </a:prstGeom>
            <a:noFill/>
          </p:spPr>
          <p:txBody>
            <a:bodyPr wrap="square" rtlCol="0">
              <a:spAutoFit/>
            </a:bodyPr>
            <a:lstStyle/>
            <a:p>
              <a:pPr algn="ctr"/>
              <a:r>
                <a:rPr lang="en-US" altLang="zh-TW" sz="2400" dirty="0"/>
                <a:t>-1</a:t>
              </a:r>
              <a:endParaRPr lang="zh-TW" altLang="en-US" sz="2400" dirty="0"/>
            </a:p>
          </p:txBody>
        </p:sp>
      </p:grpSp>
      <p:sp>
        <p:nvSpPr>
          <p:cNvPr id="32" name="文字方塊 46"/>
          <p:cNvSpPr txBox="1"/>
          <p:nvPr/>
        </p:nvSpPr>
        <p:spPr>
          <a:xfrm>
            <a:off x="4509542" y="5761974"/>
            <a:ext cx="715437" cy="461665"/>
          </a:xfrm>
          <a:prstGeom prst="rect">
            <a:avLst/>
          </a:prstGeom>
          <a:noFill/>
        </p:spPr>
        <p:txBody>
          <a:bodyPr wrap="square" rtlCol="0">
            <a:spAutoFit/>
          </a:bodyPr>
          <a:lstStyle/>
          <a:p>
            <a:pPr algn="ctr"/>
            <a:r>
              <a:rPr lang="en-US" altLang="zh-TW" sz="2400" dirty="0"/>
              <a:t>1</a:t>
            </a:r>
            <a:endParaRPr lang="zh-TW" altLang="en-US" sz="2400" dirty="0"/>
          </a:p>
        </p:txBody>
      </p:sp>
      <p:grpSp>
        <p:nvGrpSpPr>
          <p:cNvPr id="33" name="群組 50"/>
          <p:cNvGrpSpPr/>
          <p:nvPr/>
        </p:nvGrpSpPr>
        <p:grpSpPr>
          <a:xfrm>
            <a:off x="1878659" y="3072579"/>
            <a:ext cx="546036" cy="537290"/>
            <a:chOff x="34511" y="3510100"/>
            <a:chExt cx="546036" cy="537290"/>
          </a:xfrm>
        </p:grpSpPr>
        <p:sp>
          <p:nvSpPr>
            <p:cNvPr id="34" name="矩形 33"/>
            <p:cNvSpPr/>
            <p:nvPr/>
          </p:nvSpPr>
          <p:spPr>
            <a:xfrm>
              <a:off x="34511" y="3510100"/>
              <a:ext cx="546036" cy="5372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35" name="文字方塊 52"/>
            <p:cNvSpPr txBox="1"/>
            <p:nvPr/>
          </p:nvSpPr>
          <p:spPr>
            <a:xfrm>
              <a:off x="136079" y="3552772"/>
              <a:ext cx="342900" cy="461665"/>
            </a:xfrm>
            <a:prstGeom prst="rect">
              <a:avLst/>
            </a:prstGeom>
            <a:noFill/>
          </p:spPr>
          <p:txBody>
            <a:bodyPr wrap="square" rtlCol="0">
              <a:spAutoFit/>
            </a:bodyPr>
            <a:lstStyle/>
            <a:p>
              <a:pPr algn="ctr"/>
              <a:r>
                <a:rPr lang="en-US" altLang="zh-TW" sz="2400" dirty="0"/>
                <a:t>2</a:t>
              </a:r>
              <a:endParaRPr lang="zh-TW" altLang="en-US" sz="2400" dirty="0"/>
            </a:p>
          </p:txBody>
        </p:sp>
      </p:grpSp>
      <p:grpSp>
        <p:nvGrpSpPr>
          <p:cNvPr id="36" name="群組 53"/>
          <p:cNvGrpSpPr/>
          <p:nvPr/>
        </p:nvGrpSpPr>
        <p:grpSpPr>
          <a:xfrm>
            <a:off x="1854193" y="4324346"/>
            <a:ext cx="546036" cy="537290"/>
            <a:chOff x="-43759" y="4374027"/>
            <a:chExt cx="546036" cy="537290"/>
          </a:xfrm>
        </p:grpSpPr>
        <p:sp>
          <p:nvSpPr>
            <p:cNvPr id="37" name="矩形 36"/>
            <p:cNvSpPr/>
            <p:nvPr/>
          </p:nvSpPr>
          <p:spPr>
            <a:xfrm>
              <a:off x="-43759" y="4374027"/>
              <a:ext cx="546036" cy="5372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38" name="文字方塊 55"/>
            <p:cNvSpPr txBox="1"/>
            <p:nvPr/>
          </p:nvSpPr>
          <p:spPr>
            <a:xfrm>
              <a:off x="0" y="4424367"/>
              <a:ext cx="441679" cy="461665"/>
            </a:xfrm>
            <a:prstGeom prst="rect">
              <a:avLst/>
            </a:prstGeom>
            <a:noFill/>
          </p:spPr>
          <p:txBody>
            <a:bodyPr wrap="square" rtlCol="0">
              <a:spAutoFit/>
            </a:bodyPr>
            <a:lstStyle/>
            <a:p>
              <a:pPr algn="ctr"/>
              <a:r>
                <a:rPr lang="en-US" altLang="zh-TW" sz="2400" dirty="0"/>
                <a:t>-1</a:t>
              </a:r>
              <a:endParaRPr lang="zh-TW" altLang="en-US" sz="2400" dirty="0"/>
            </a:p>
          </p:txBody>
        </p:sp>
      </p:grpSp>
      <p:grpSp>
        <p:nvGrpSpPr>
          <p:cNvPr id="39" name="群組 56"/>
          <p:cNvGrpSpPr/>
          <p:nvPr/>
        </p:nvGrpSpPr>
        <p:grpSpPr>
          <a:xfrm>
            <a:off x="1781803" y="5617559"/>
            <a:ext cx="715437" cy="537290"/>
            <a:chOff x="153153" y="5027301"/>
            <a:chExt cx="715437" cy="537290"/>
          </a:xfrm>
        </p:grpSpPr>
        <p:sp>
          <p:nvSpPr>
            <p:cNvPr id="40" name="矩形 39"/>
            <p:cNvSpPr/>
            <p:nvPr/>
          </p:nvSpPr>
          <p:spPr>
            <a:xfrm>
              <a:off x="252603" y="5027301"/>
              <a:ext cx="546036" cy="5372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41" name="文字方塊 58"/>
            <p:cNvSpPr txBox="1"/>
            <p:nvPr/>
          </p:nvSpPr>
          <p:spPr>
            <a:xfrm>
              <a:off x="153153" y="5087907"/>
              <a:ext cx="715437" cy="461665"/>
            </a:xfrm>
            <a:prstGeom prst="rect">
              <a:avLst/>
            </a:prstGeom>
            <a:noFill/>
          </p:spPr>
          <p:txBody>
            <a:bodyPr wrap="square" rtlCol="0">
              <a:spAutoFit/>
            </a:bodyPr>
            <a:lstStyle/>
            <a:p>
              <a:pPr algn="ctr"/>
              <a:r>
                <a:rPr lang="en-US" altLang="zh-TW" sz="2400" dirty="0"/>
                <a:t>1</a:t>
              </a:r>
              <a:endParaRPr lang="zh-TW" altLang="en-US" sz="2400" dirty="0"/>
            </a:p>
          </p:txBody>
        </p:sp>
      </p:grpSp>
      <p:sp>
        <p:nvSpPr>
          <p:cNvPr id="42" name="文字方塊 61"/>
          <p:cNvSpPr txBox="1"/>
          <p:nvPr/>
        </p:nvSpPr>
        <p:spPr>
          <a:xfrm>
            <a:off x="5259455" y="4144682"/>
            <a:ext cx="379718" cy="461665"/>
          </a:xfrm>
          <a:prstGeom prst="rect">
            <a:avLst/>
          </a:prstGeom>
          <a:noFill/>
        </p:spPr>
        <p:txBody>
          <a:bodyPr wrap="square" rtlCol="0">
            <a:spAutoFit/>
          </a:bodyPr>
          <a:lstStyle/>
          <a:p>
            <a:pPr algn="ctr"/>
            <a:r>
              <a:rPr lang="en-US" altLang="zh-TW" sz="2400" dirty="0">
                <a:solidFill>
                  <a:srgbClr val="FF0000"/>
                </a:solidFill>
              </a:rPr>
              <a:t>4</a:t>
            </a:r>
            <a:endParaRPr lang="zh-TW" altLang="en-US" sz="2400" dirty="0">
              <a:solidFill>
                <a:srgbClr val="FF0000"/>
              </a:solidFill>
            </a:endParaRPr>
          </a:p>
        </p:txBody>
      </p:sp>
      <p:grpSp>
        <p:nvGrpSpPr>
          <p:cNvPr id="43" name="群組 62"/>
          <p:cNvGrpSpPr/>
          <p:nvPr/>
        </p:nvGrpSpPr>
        <p:grpSpPr>
          <a:xfrm>
            <a:off x="3543274" y="1374967"/>
            <a:ext cx="5297714" cy="2078894"/>
            <a:chOff x="3566162" y="4678338"/>
            <a:chExt cx="5297714" cy="2078894"/>
          </a:xfrm>
        </p:grpSpPr>
        <p:sp>
          <p:nvSpPr>
            <p:cNvPr id="44" name="圓角矩形圖說文字 63"/>
            <p:cNvSpPr/>
            <p:nvPr/>
          </p:nvSpPr>
          <p:spPr>
            <a:xfrm>
              <a:off x="3566162" y="4678338"/>
              <a:ext cx="5297714" cy="2078894"/>
            </a:xfrm>
            <a:prstGeom prst="wedgeRoundRectCallout">
              <a:avLst>
                <a:gd name="adj1" fmla="val 1509"/>
                <a:gd name="adj2" fmla="val 90824"/>
                <a:gd name="adj3" fmla="val 16667"/>
              </a:avLst>
            </a:prstGeom>
            <a:solidFill>
              <a:schemeClr val="bg1"/>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5" name="群組 64"/>
            <p:cNvGrpSpPr/>
            <p:nvPr/>
          </p:nvGrpSpPr>
          <p:grpSpPr>
            <a:xfrm>
              <a:off x="5943645" y="4731685"/>
              <a:ext cx="2743688" cy="1838325"/>
              <a:chOff x="4096343" y="4657321"/>
              <a:chExt cx="2743688" cy="1838325"/>
            </a:xfrm>
          </p:grpSpPr>
          <p:pic>
            <p:nvPicPr>
              <p:cNvPr id="48" name="圖片 67"/>
              <p:cNvPicPr>
                <a:picLocks noChangeAspect="1"/>
              </p:cNvPicPr>
              <p:nvPr/>
            </p:nvPicPr>
            <p:blipFill>
              <a:blip r:embed="rId7"/>
              <a:stretch>
                <a:fillRect/>
              </a:stretch>
            </p:blipFill>
            <p:spPr>
              <a:xfrm>
                <a:off x="4096343" y="4657321"/>
                <a:ext cx="2571750" cy="1838325"/>
              </a:xfrm>
              <a:prstGeom prst="rect">
                <a:avLst/>
              </a:prstGeom>
            </p:spPr>
          </p:pic>
          <p:graphicFrame>
            <p:nvGraphicFramePr>
              <p:cNvPr id="49" name="Object 12"/>
              <p:cNvGraphicFramePr>
                <a:graphicFrameLocks noChangeAspect="1"/>
              </p:cNvGraphicFramePr>
              <p:nvPr/>
            </p:nvGraphicFramePr>
            <p:xfrm>
              <a:off x="4474734" y="4768231"/>
              <a:ext cx="717072" cy="489740"/>
            </p:xfrm>
            <a:graphic>
              <a:graphicData uri="http://schemas.openxmlformats.org/presentationml/2006/ole">
                <mc:AlternateContent xmlns:mc="http://schemas.openxmlformats.org/markup-compatibility/2006">
                  <mc:Choice xmlns:v="urn:schemas-microsoft-com:vml" Requires="v">
                    <p:oleObj name="方程式" r:id="rId8" imgW="317160" imgH="215640" progId="Equation.3">
                      <p:embed/>
                    </p:oleObj>
                  </mc:Choice>
                  <mc:Fallback>
                    <p:oleObj name="方程式" r:id="rId8" imgW="317160" imgH="215640" progId="Equation.3">
                      <p:embed/>
                      <p:pic>
                        <p:nvPicPr>
                          <p:cNvPr id="69" name="Object 12"/>
                          <p:cNvPicPr>
                            <a:picLocks noChangeAspect="1" noChangeArrowheads="1"/>
                          </p:cNvPicPr>
                          <p:nvPr/>
                        </p:nvPicPr>
                        <p:blipFill>
                          <a:blip r:embed="rId9"/>
                          <a:srcRect/>
                          <a:stretch>
                            <a:fillRect/>
                          </a:stretch>
                        </p:blipFill>
                        <p:spPr bwMode="auto">
                          <a:xfrm>
                            <a:off x="4474734" y="4768231"/>
                            <a:ext cx="717072" cy="489740"/>
                          </a:xfrm>
                          <a:prstGeom prst="rect">
                            <a:avLst/>
                          </a:prstGeom>
                          <a:noFill/>
                        </p:spPr>
                      </p:pic>
                    </p:oleObj>
                  </mc:Fallback>
                </mc:AlternateContent>
              </a:graphicData>
            </a:graphic>
          </p:graphicFrame>
          <p:graphicFrame>
            <p:nvGraphicFramePr>
              <p:cNvPr id="50" name="Object 12"/>
              <p:cNvGraphicFramePr>
                <a:graphicFrameLocks noChangeAspect="1"/>
              </p:cNvGraphicFramePr>
              <p:nvPr/>
            </p:nvGraphicFramePr>
            <p:xfrm>
              <a:off x="6512897" y="6101982"/>
              <a:ext cx="327134" cy="325661"/>
            </p:xfrm>
            <a:graphic>
              <a:graphicData uri="http://schemas.openxmlformats.org/presentationml/2006/ole">
                <mc:AlternateContent xmlns:mc="http://schemas.openxmlformats.org/markup-compatibility/2006">
                  <mc:Choice xmlns:v="urn:schemas-microsoft-com:vml" Requires="v">
                    <p:oleObj name="方程式" r:id="rId10" imgW="126720" imgH="126720" progId="Equation.3">
                      <p:embed/>
                    </p:oleObj>
                  </mc:Choice>
                  <mc:Fallback>
                    <p:oleObj name="方程式" r:id="rId10" imgW="126720" imgH="126720" progId="Equation.3">
                      <p:embed/>
                      <p:pic>
                        <p:nvPicPr>
                          <p:cNvPr id="70" name="Object 12"/>
                          <p:cNvPicPr>
                            <a:picLocks noChangeAspect="1" noChangeArrowheads="1"/>
                          </p:cNvPicPr>
                          <p:nvPr/>
                        </p:nvPicPr>
                        <p:blipFill>
                          <a:blip r:embed="rId11"/>
                          <a:srcRect/>
                          <a:stretch>
                            <a:fillRect/>
                          </a:stretch>
                        </p:blipFill>
                        <p:spPr bwMode="auto">
                          <a:xfrm>
                            <a:off x="6512897" y="6101982"/>
                            <a:ext cx="327134" cy="325661"/>
                          </a:xfrm>
                          <a:prstGeom prst="rect">
                            <a:avLst/>
                          </a:prstGeom>
                          <a:noFill/>
                        </p:spPr>
                      </p:pic>
                    </p:oleObj>
                  </mc:Fallback>
                </mc:AlternateContent>
              </a:graphicData>
            </a:graphic>
          </p:graphicFrame>
        </p:grpSp>
        <p:graphicFrame>
          <p:nvGraphicFramePr>
            <p:cNvPr id="46" name="Object 12"/>
            <p:cNvGraphicFramePr>
              <a:graphicFrameLocks noChangeAspect="1"/>
            </p:cNvGraphicFramePr>
            <p:nvPr/>
          </p:nvGraphicFramePr>
          <p:xfrm>
            <a:off x="3800520" y="5368768"/>
            <a:ext cx="2143125" cy="973138"/>
          </p:xfrm>
          <a:graphic>
            <a:graphicData uri="http://schemas.openxmlformats.org/presentationml/2006/ole">
              <mc:AlternateContent xmlns:mc="http://schemas.openxmlformats.org/markup-compatibility/2006">
                <mc:Choice xmlns:v="urn:schemas-microsoft-com:vml" Requires="v">
                  <p:oleObj name="方程式" r:id="rId12" imgW="863280" imgH="393480" progId="Equation.3">
                    <p:embed/>
                  </p:oleObj>
                </mc:Choice>
                <mc:Fallback>
                  <p:oleObj name="方程式" r:id="rId12" imgW="863280" imgH="393480" progId="Equation.3">
                    <p:embed/>
                    <p:pic>
                      <p:nvPicPr>
                        <p:cNvPr id="66" name="Object 12"/>
                        <p:cNvPicPr>
                          <a:picLocks noChangeAspect="1" noChangeArrowheads="1"/>
                        </p:cNvPicPr>
                        <p:nvPr/>
                      </p:nvPicPr>
                      <p:blipFill>
                        <a:blip r:embed="rId13"/>
                        <a:srcRect/>
                        <a:stretch>
                          <a:fillRect/>
                        </a:stretch>
                      </p:blipFill>
                      <p:spPr bwMode="auto">
                        <a:xfrm>
                          <a:off x="3800520" y="5368768"/>
                          <a:ext cx="2143125" cy="973138"/>
                        </a:xfrm>
                        <a:prstGeom prst="rect">
                          <a:avLst/>
                        </a:prstGeom>
                        <a:noFill/>
                      </p:spPr>
                    </p:pic>
                  </p:oleObj>
                </mc:Fallback>
              </mc:AlternateContent>
            </a:graphicData>
          </a:graphic>
        </p:graphicFrame>
        <p:sp>
          <p:nvSpPr>
            <p:cNvPr id="47" name="文字方塊 66"/>
            <p:cNvSpPr txBox="1"/>
            <p:nvPr/>
          </p:nvSpPr>
          <p:spPr>
            <a:xfrm>
              <a:off x="3800520" y="4795570"/>
              <a:ext cx="2463800" cy="461665"/>
            </a:xfrm>
            <a:prstGeom prst="rect">
              <a:avLst/>
            </a:prstGeom>
            <a:noFill/>
          </p:spPr>
          <p:txBody>
            <a:bodyPr wrap="square" rtlCol="0">
              <a:spAutoFit/>
            </a:bodyPr>
            <a:lstStyle/>
            <a:p>
              <a:r>
                <a:rPr lang="en-US" altLang="zh-TW" sz="2400" dirty="0"/>
                <a:t>Sigmoid Function</a:t>
              </a:r>
              <a:endParaRPr lang="zh-TW" altLang="en-US" sz="2400" dirty="0"/>
            </a:p>
          </p:txBody>
        </p:sp>
      </p:grpSp>
      <p:sp>
        <p:nvSpPr>
          <p:cNvPr id="51" name="文字方塊 70"/>
          <p:cNvSpPr txBox="1"/>
          <p:nvPr/>
        </p:nvSpPr>
        <p:spPr>
          <a:xfrm>
            <a:off x="7346491" y="4374685"/>
            <a:ext cx="878079"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altLang="zh-TW" sz="2400" dirty="0">
                <a:solidFill>
                  <a:srgbClr val="FF0000"/>
                </a:solidFill>
              </a:rPr>
              <a:t>0.98</a:t>
            </a:r>
            <a:endParaRPr lang="zh-TW" altLang="en-US" sz="2400" dirty="0">
              <a:solidFill>
                <a:srgbClr val="FF0000"/>
              </a:solidFill>
            </a:endParaRPr>
          </a:p>
        </p:txBody>
      </p:sp>
    </p:spTree>
    <p:extLst>
      <p:ext uri="{BB962C8B-B14F-4D97-AF65-F5344CB8AC3E}">
        <p14:creationId xmlns:p14="http://schemas.microsoft.com/office/powerpoint/2010/main" val="300777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2" grpId="0"/>
      <p:bldP spid="5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全连接前馈网络</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63</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文字方塊 63"/>
          <p:cNvSpPr txBox="1"/>
          <p:nvPr/>
        </p:nvSpPr>
        <p:spPr>
          <a:xfrm>
            <a:off x="5908610" y="5443390"/>
            <a:ext cx="1165859" cy="830997"/>
          </a:xfrm>
          <a:prstGeom prst="rect">
            <a:avLst/>
          </a:prstGeom>
          <a:noFill/>
        </p:spPr>
        <p:txBody>
          <a:bodyPr wrap="square" rtlCol="0">
            <a:spAutoFit/>
          </a:bodyPr>
          <a:lstStyle/>
          <a:p>
            <a:pPr algn="ctr"/>
            <a:r>
              <a:rPr lang="en-US" altLang="zh-TW" sz="2400" b="1" dirty="0"/>
              <a:t>Output Layer</a:t>
            </a:r>
            <a:endParaRPr lang="zh-TW" altLang="en-US" sz="2400" b="1" dirty="0"/>
          </a:p>
        </p:txBody>
      </p:sp>
      <p:sp>
        <p:nvSpPr>
          <p:cNvPr id="8" name="文字方塊 64"/>
          <p:cNvSpPr txBox="1"/>
          <p:nvPr/>
        </p:nvSpPr>
        <p:spPr>
          <a:xfrm>
            <a:off x="2955356" y="5790970"/>
            <a:ext cx="2066642" cy="461665"/>
          </a:xfrm>
          <a:prstGeom prst="rect">
            <a:avLst/>
          </a:prstGeom>
          <a:noFill/>
        </p:spPr>
        <p:txBody>
          <a:bodyPr wrap="square" rtlCol="0">
            <a:spAutoFit/>
          </a:bodyPr>
          <a:lstStyle/>
          <a:p>
            <a:pPr algn="ctr"/>
            <a:r>
              <a:rPr lang="en-US" altLang="zh-TW" sz="2400" b="1" dirty="0"/>
              <a:t>Hidden Layers</a:t>
            </a:r>
            <a:endParaRPr lang="zh-TW" altLang="en-US" sz="2400" b="1" dirty="0"/>
          </a:p>
        </p:txBody>
      </p:sp>
      <p:sp>
        <p:nvSpPr>
          <p:cNvPr id="10" name="右大括弧 65"/>
          <p:cNvSpPr/>
          <p:nvPr/>
        </p:nvSpPr>
        <p:spPr>
          <a:xfrm rot="5400000">
            <a:off x="3916276" y="4143698"/>
            <a:ext cx="181728" cy="2939290"/>
          </a:xfrm>
          <a:prstGeom prst="rightBrace">
            <a:avLst>
              <a:gd name="adj1" fmla="val 175868"/>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1" name="矩形 10"/>
          <p:cNvSpPr/>
          <p:nvPr/>
        </p:nvSpPr>
        <p:spPr>
          <a:xfrm>
            <a:off x="1392902" y="2871404"/>
            <a:ext cx="498951" cy="2625052"/>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12" name="文字方塊 59"/>
          <p:cNvSpPr txBox="1"/>
          <p:nvPr/>
        </p:nvSpPr>
        <p:spPr>
          <a:xfrm>
            <a:off x="1192190" y="5448369"/>
            <a:ext cx="928762" cy="830997"/>
          </a:xfrm>
          <a:prstGeom prst="rect">
            <a:avLst/>
          </a:prstGeom>
          <a:noFill/>
        </p:spPr>
        <p:txBody>
          <a:bodyPr wrap="square" rtlCol="0">
            <a:spAutoFit/>
          </a:bodyPr>
          <a:lstStyle/>
          <a:p>
            <a:pPr algn="ctr"/>
            <a:r>
              <a:rPr lang="en-US" altLang="zh-TW" sz="2400" b="1" dirty="0"/>
              <a:t>Input Layer</a:t>
            </a:r>
            <a:endParaRPr lang="zh-TW" altLang="en-US" sz="2400" b="1" dirty="0"/>
          </a:p>
        </p:txBody>
      </p:sp>
      <p:sp>
        <p:nvSpPr>
          <p:cNvPr id="14" name="文字方塊 6"/>
          <p:cNvSpPr txBox="1"/>
          <p:nvPr/>
        </p:nvSpPr>
        <p:spPr>
          <a:xfrm>
            <a:off x="1065416" y="2389620"/>
            <a:ext cx="1134648" cy="461665"/>
          </a:xfrm>
          <a:prstGeom prst="rect">
            <a:avLst/>
          </a:prstGeom>
          <a:noFill/>
        </p:spPr>
        <p:txBody>
          <a:bodyPr wrap="square" rtlCol="0">
            <a:spAutoFit/>
          </a:bodyPr>
          <a:lstStyle/>
          <a:p>
            <a:pPr algn="ctr"/>
            <a:r>
              <a:rPr lang="en-US" altLang="zh-TW" sz="2400" dirty="0"/>
              <a:t>Input</a:t>
            </a:r>
          </a:p>
        </p:txBody>
      </p:sp>
      <p:sp>
        <p:nvSpPr>
          <p:cNvPr id="15" name="文字方塊 7"/>
          <p:cNvSpPr txBox="1"/>
          <p:nvPr/>
        </p:nvSpPr>
        <p:spPr>
          <a:xfrm>
            <a:off x="7209458" y="2389620"/>
            <a:ext cx="1134648" cy="461665"/>
          </a:xfrm>
          <a:prstGeom prst="rect">
            <a:avLst/>
          </a:prstGeom>
          <a:noFill/>
        </p:spPr>
        <p:txBody>
          <a:bodyPr wrap="square" rtlCol="0">
            <a:spAutoFit/>
          </a:bodyPr>
          <a:lstStyle/>
          <a:p>
            <a:pPr algn="ctr"/>
            <a:r>
              <a:rPr lang="en-US" altLang="zh-TW" sz="2400" dirty="0"/>
              <a:t>Output</a:t>
            </a:r>
          </a:p>
        </p:txBody>
      </p:sp>
      <p:cxnSp>
        <p:nvCxnSpPr>
          <p:cNvPr id="16" name="直線單箭頭接點 10"/>
          <p:cNvCxnSpPr/>
          <p:nvPr/>
        </p:nvCxnSpPr>
        <p:spPr>
          <a:xfrm>
            <a:off x="6505176" y="3892183"/>
            <a:ext cx="101859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單箭頭接點 11"/>
          <p:cNvCxnSpPr/>
          <p:nvPr/>
        </p:nvCxnSpPr>
        <p:spPr>
          <a:xfrm>
            <a:off x="6614492" y="5138073"/>
            <a:ext cx="90574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2"/>
          <p:cNvCxnSpPr/>
          <p:nvPr/>
        </p:nvCxnSpPr>
        <p:spPr>
          <a:xfrm>
            <a:off x="6481292" y="3113380"/>
            <a:ext cx="105037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461290" y="3589097"/>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20" name="矩形 19"/>
          <p:cNvSpPr/>
          <p:nvPr/>
        </p:nvSpPr>
        <p:spPr>
          <a:xfrm>
            <a:off x="1467108" y="3018768"/>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graphicFrame>
        <p:nvGraphicFramePr>
          <p:cNvPr id="21" name="Object 12"/>
          <p:cNvGraphicFramePr>
            <a:graphicFrameLocks noChangeAspect="1"/>
          </p:cNvGraphicFramePr>
          <p:nvPr/>
        </p:nvGraphicFramePr>
        <p:xfrm>
          <a:off x="1479807" y="2923518"/>
          <a:ext cx="325438" cy="461962"/>
        </p:xfrm>
        <a:graphic>
          <a:graphicData uri="http://schemas.openxmlformats.org/presentationml/2006/ole">
            <mc:AlternateContent xmlns:mc="http://schemas.openxmlformats.org/markup-compatibility/2006">
              <mc:Choice xmlns:v="urn:schemas-microsoft-com:vml" Requires="v">
                <p:oleObj name="方程式" r:id="rId3" imgW="152280" imgH="215640" progId="Equation.3">
                  <p:embed/>
                </p:oleObj>
              </mc:Choice>
              <mc:Fallback>
                <p:oleObj name="方程式" r:id="rId3" imgW="152280" imgH="215640" progId="Equation.3">
                  <p:embed/>
                  <p:pic>
                    <p:nvPicPr>
                      <p:cNvPr id="21" name="Object 12"/>
                      <p:cNvPicPr>
                        <a:picLocks noChangeAspect="1" noChangeArrowheads="1"/>
                      </p:cNvPicPr>
                      <p:nvPr/>
                    </p:nvPicPr>
                    <p:blipFill>
                      <a:blip r:embed="rId4"/>
                      <a:srcRect/>
                      <a:stretch>
                        <a:fillRect/>
                      </a:stretch>
                    </p:blipFill>
                    <p:spPr bwMode="auto">
                      <a:xfrm>
                        <a:off x="1479807" y="2923518"/>
                        <a:ext cx="325438" cy="46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 name="Object 12"/>
          <p:cNvGraphicFramePr>
            <a:graphicFrameLocks noChangeAspect="1"/>
          </p:cNvGraphicFramePr>
          <p:nvPr/>
        </p:nvGraphicFramePr>
        <p:xfrm>
          <a:off x="1485103" y="3506247"/>
          <a:ext cx="352425" cy="461963"/>
        </p:xfrm>
        <a:graphic>
          <a:graphicData uri="http://schemas.openxmlformats.org/presentationml/2006/ole">
            <mc:AlternateContent xmlns:mc="http://schemas.openxmlformats.org/markup-compatibility/2006">
              <mc:Choice xmlns:v="urn:schemas-microsoft-com:vml" Requires="v">
                <p:oleObj name="方程式" r:id="rId5" imgW="164880" imgH="215640" progId="Equation.3">
                  <p:embed/>
                </p:oleObj>
              </mc:Choice>
              <mc:Fallback>
                <p:oleObj name="方程式" r:id="rId5" imgW="164880" imgH="215640" progId="Equation.3">
                  <p:embed/>
                  <p:pic>
                    <p:nvPicPr>
                      <p:cNvPr id="22" name="Object 12"/>
                      <p:cNvPicPr>
                        <a:picLocks noChangeAspect="1" noChangeArrowheads="1"/>
                      </p:cNvPicPr>
                      <p:nvPr/>
                    </p:nvPicPr>
                    <p:blipFill>
                      <a:blip r:embed="rId6"/>
                      <a:srcRect/>
                      <a:stretch>
                        <a:fillRect/>
                      </a:stretch>
                    </p:blipFill>
                    <p:spPr bwMode="auto">
                      <a:xfrm>
                        <a:off x="1485103" y="3506247"/>
                        <a:ext cx="352425" cy="46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3" name="群組 77"/>
          <p:cNvGrpSpPr/>
          <p:nvPr/>
        </p:nvGrpSpPr>
        <p:grpSpPr>
          <a:xfrm>
            <a:off x="2403577" y="2389620"/>
            <a:ext cx="1134648" cy="3130011"/>
            <a:chOff x="2332137" y="1770729"/>
            <a:chExt cx="1134648" cy="3130011"/>
          </a:xfrm>
        </p:grpSpPr>
        <p:sp>
          <p:nvSpPr>
            <p:cNvPr id="24" name="矩形 23"/>
            <p:cNvSpPr/>
            <p:nvPr/>
          </p:nvSpPr>
          <p:spPr>
            <a:xfrm>
              <a:off x="2504565" y="2224872"/>
              <a:ext cx="746342" cy="267586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25" name="文字方塊 3"/>
            <p:cNvSpPr txBox="1"/>
            <p:nvPr/>
          </p:nvSpPr>
          <p:spPr>
            <a:xfrm>
              <a:off x="2332137" y="1770729"/>
              <a:ext cx="1134648" cy="461665"/>
            </a:xfrm>
            <a:prstGeom prst="rect">
              <a:avLst/>
            </a:prstGeom>
            <a:noFill/>
          </p:spPr>
          <p:txBody>
            <a:bodyPr wrap="square" rtlCol="0">
              <a:spAutoFit/>
            </a:bodyPr>
            <a:lstStyle/>
            <a:p>
              <a:pPr algn="ctr"/>
              <a:r>
                <a:rPr lang="en-US" altLang="zh-TW" sz="2400" dirty="0"/>
                <a:t>Layer 1</a:t>
              </a:r>
              <a:endParaRPr lang="zh-TW" altLang="en-US" sz="2400" dirty="0"/>
            </a:p>
          </p:txBody>
        </p:sp>
        <p:sp>
          <p:nvSpPr>
            <p:cNvPr id="26" name="橢圓 17"/>
            <p:cNvSpPr/>
            <p:nvPr/>
          </p:nvSpPr>
          <p:spPr>
            <a:xfrm>
              <a:off x="2601675" y="2235874"/>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27" name="橢圓 18"/>
            <p:cNvSpPr/>
            <p:nvPr/>
          </p:nvSpPr>
          <p:spPr>
            <a:xfrm>
              <a:off x="2604017" y="3014444"/>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28" name="橢圓 19"/>
            <p:cNvSpPr/>
            <p:nvPr/>
          </p:nvSpPr>
          <p:spPr>
            <a:xfrm>
              <a:off x="2592384" y="4242456"/>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29" name="文字方塊 20"/>
            <p:cNvSpPr txBox="1"/>
            <p:nvPr/>
          </p:nvSpPr>
          <p:spPr>
            <a:xfrm rot="5400000">
              <a:off x="2589637" y="3664749"/>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sp>
        <p:nvSpPr>
          <p:cNvPr id="30" name="矩形 29"/>
          <p:cNvSpPr/>
          <p:nvPr/>
        </p:nvSpPr>
        <p:spPr>
          <a:xfrm>
            <a:off x="1470815" y="4986854"/>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graphicFrame>
        <p:nvGraphicFramePr>
          <p:cNvPr id="31" name="Object 12"/>
          <p:cNvGraphicFramePr>
            <a:graphicFrameLocks noChangeAspect="1"/>
          </p:cNvGraphicFramePr>
          <p:nvPr/>
        </p:nvGraphicFramePr>
        <p:xfrm>
          <a:off x="1467699" y="4890600"/>
          <a:ext cx="407988" cy="488950"/>
        </p:xfrm>
        <a:graphic>
          <a:graphicData uri="http://schemas.openxmlformats.org/presentationml/2006/ole">
            <mc:AlternateContent xmlns:mc="http://schemas.openxmlformats.org/markup-compatibility/2006">
              <mc:Choice xmlns:v="urn:schemas-microsoft-com:vml" Requires="v">
                <p:oleObj name="方程式" r:id="rId7" imgW="190440" imgH="228600" progId="Equation.3">
                  <p:embed/>
                </p:oleObj>
              </mc:Choice>
              <mc:Fallback>
                <p:oleObj name="方程式" r:id="rId7" imgW="190440" imgH="228600" progId="Equation.3">
                  <p:embed/>
                  <p:pic>
                    <p:nvPicPr>
                      <p:cNvPr id="31" name="Object 12"/>
                      <p:cNvPicPr>
                        <a:picLocks noChangeAspect="1" noChangeArrowheads="1"/>
                      </p:cNvPicPr>
                      <p:nvPr/>
                    </p:nvPicPr>
                    <p:blipFill>
                      <a:blip r:embed="rId8"/>
                      <a:srcRect/>
                      <a:stretch>
                        <a:fillRect/>
                      </a:stretch>
                    </p:blipFill>
                    <p:spPr bwMode="auto">
                      <a:xfrm>
                        <a:off x="1467699" y="4890600"/>
                        <a:ext cx="407988"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 name="文字方塊 23"/>
          <p:cNvSpPr txBox="1"/>
          <p:nvPr/>
        </p:nvSpPr>
        <p:spPr>
          <a:xfrm rot="5400000">
            <a:off x="1346747" y="4271796"/>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nvGrpSpPr>
          <p:cNvPr id="33" name="群組 78"/>
          <p:cNvGrpSpPr/>
          <p:nvPr/>
        </p:nvGrpSpPr>
        <p:grpSpPr>
          <a:xfrm>
            <a:off x="3728475" y="2389620"/>
            <a:ext cx="1134648" cy="3113664"/>
            <a:chOff x="3657035" y="1770729"/>
            <a:chExt cx="1134648" cy="3113664"/>
          </a:xfrm>
        </p:grpSpPr>
        <p:sp>
          <p:nvSpPr>
            <p:cNvPr id="34" name="矩形 33"/>
            <p:cNvSpPr/>
            <p:nvPr/>
          </p:nvSpPr>
          <p:spPr>
            <a:xfrm>
              <a:off x="3830151" y="2208525"/>
              <a:ext cx="746342" cy="267586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35" name="文字方塊 4"/>
            <p:cNvSpPr txBox="1"/>
            <p:nvPr/>
          </p:nvSpPr>
          <p:spPr>
            <a:xfrm>
              <a:off x="3657035" y="1770729"/>
              <a:ext cx="1134648" cy="461665"/>
            </a:xfrm>
            <a:prstGeom prst="rect">
              <a:avLst/>
            </a:prstGeom>
            <a:noFill/>
          </p:spPr>
          <p:txBody>
            <a:bodyPr wrap="square" rtlCol="0">
              <a:spAutoFit/>
            </a:bodyPr>
            <a:lstStyle/>
            <a:p>
              <a:pPr algn="ctr"/>
              <a:r>
                <a:rPr lang="en-US" altLang="zh-TW" sz="2400" dirty="0"/>
                <a:t>Layer 2</a:t>
              </a:r>
              <a:endParaRPr lang="zh-TW" altLang="en-US" sz="2400" dirty="0"/>
            </a:p>
          </p:txBody>
        </p:sp>
        <p:sp>
          <p:nvSpPr>
            <p:cNvPr id="36" name="橢圓 24"/>
            <p:cNvSpPr/>
            <p:nvPr/>
          </p:nvSpPr>
          <p:spPr>
            <a:xfrm>
              <a:off x="3917237" y="2235874"/>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37" name="橢圓 25"/>
            <p:cNvSpPr/>
            <p:nvPr/>
          </p:nvSpPr>
          <p:spPr>
            <a:xfrm>
              <a:off x="3919579" y="3014444"/>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38" name="橢圓 26"/>
            <p:cNvSpPr/>
            <p:nvPr/>
          </p:nvSpPr>
          <p:spPr>
            <a:xfrm>
              <a:off x="3907946" y="4242456"/>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39" name="文字方塊 27"/>
            <p:cNvSpPr txBox="1"/>
            <p:nvPr/>
          </p:nvSpPr>
          <p:spPr>
            <a:xfrm rot="5400000">
              <a:off x="3905199" y="3664749"/>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grpSp>
        <p:nvGrpSpPr>
          <p:cNvPr id="40" name="群組 79"/>
          <p:cNvGrpSpPr/>
          <p:nvPr/>
        </p:nvGrpSpPr>
        <p:grpSpPr>
          <a:xfrm>
            <a:off x="5939821" y="2389620"/>
            <a:ext cx="1134648" cy="3130011"/>
            <a:chOff x="5868381" y="1770729"/>
            <a:chExt cx="1134648" cy="3130011"/>
          </a:xfrm>
        </p:grpSpPr>
        <p:sp>
          <p:nvSpPr>
            <p:cNvPr id="41" name="矩形 40"/>
            <p:cNvSpPr/>
            <p:nvPr/>
          </p:nvSpPr>
          <p:spPr>
            <a:xfrm>
              <a:off x="6046929" y="2224872"/>
              <a:ext cx="746342" cy="267586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42" name="文字方塊 5"/>
            <p:cNvSpPr txBox="1"/>
            <p:nvPr/>
          </p:nvSpPr>
          <p:spPr>
            <a:xfrm>
              <a:off x="5868381" y="1770729"/>
              <a:ext cx="1134648" cy="461665"/>
            </a:xfrm>
            <a:prstGeom prst="rect">
              <a:avLst/>
            </a:prstGeom>
            <a:noFill/>
          </p:spPr>
          <p:txBody>
            <a:bodyPr wrap="square" rtlCol="0">
              <a:spAutoFit/>
            </a:bodyPr>
            <a:lstStyle/>
            <a:p>
              <a:pPr algn="ctr"/>
              <a:r>
                <a:rPr lang="en-US" altLang="zh-TW" sz="2400" dirty="0"/>
                <a:t>Layer L</a:t>
              </a:r>
              <a:endParaRPr lang="zh-TW" altLang="en-US" sz="2400" dirty="0"/>
            </a:p>
          </p:txBody>
        </p:sp>
        <p:sp>
          <p:nvSpPr>
            <p:cNvPr id="43" name="橢圓 28"/>
            <p:cNvSpPr/>
            <p:nvPr/>
          </p:nvSpPr>
          <p:spPr>
            <a:xfrm>
              <a:off x="6122773" y="2216766"/>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44" name="橢圓 29"/>
            <p:cNvSpPr/>
            <p:nvPr/>
          </p:nvSpPr>
          <p:spPr>
            <a:xfrm>
              <a:off x="6125115" y="2976675"/>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45" name="橢圓 30"/>
            <p:cNvSpPr/>
            <p:nvPr/>
          </p:nvSpPr>
          <p:spPr>
            <a:xfrm>
              <a:off x="6132143" y="4223348"/>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46" name="文字方塊 31"/>
            <p:cNvSpPr txBox="1"/>
            <p:nvPr/>
          </p:nvSpPr>
          <p:spPr>
            <a:xfrm rot="5400000">
              <a:off x="6129396" y="3642478"/>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sp>
        <p:nvSpPr>
          <p:cNvPr id="47" name="文字方塊 32"/>
          <p:cNvSpPr txBox="1"/>
          <p:nvPr/>
        </p:nvSpPr>
        <p:spPr>
          <a:xfrm>
            <a:off x="4671563" y="2810753"/>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48" name="文字方塊 33"/>
          <p:cNvSpPr txBox="1"/>
          <p:nvPr/>
        </p:nvSpPr>
        <p:spPr>
          <a:xfrm>
            <a:off x="4678512" y="3571740"/>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49" name="文字方塊 34"/>
          <p:cNvSpPr txBox="1"/>
          <p:nvPr/>
        </p:nvSpPr>
        <p:spPr>
          <a:xfrm>
            <a:off x="4707528" y="4787075"/>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nvGrpSpPr>
          <p:cNvPr id="50" name="群組 80"/>
          <p:cNvGrpSpPr/>
          <p:nvPr/>
        </p:nvGrpSpPr>
        <p:grpSpPr>
          <a:xfrm>
            <a:off x="3237982" y="3141844"/>
            <a:ext cx="753037" cy="2006582"/>
            <a:chOff x="3166542" y="2913238"/>
            <a:chExt cx="753037" cy="2006582"/>
          </a:xfrm>
        </p:grpSpPr>
        <p:cxnSp>
          <p:nvCxnSpPr>
            <p:cNvPr id="51" name="直線單箭頭接點 35"/>
            <p:cNvCxnSpPr>
              <a:stCxn id="26" idx="6"/>
              <a:endCxn id="36" idx="2"/>
            </p:cNvCxnSpPr>
            <p:nvPr/>
          </p:nvCxnSpPr>
          <p:spPr>
            <a:xfrm>
              <a:off x="3175833" y="2913238"/>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36"/>
            <p:cNvCxnSpPr/>
            <p:nvPr/>
          </p:nvCxnSpPr>
          <p:spPr>
            <a:xfrm>
              <a:off x="3175833" y="3314705"/>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線單箭頭接點 37"/>
            <p:cNvCxnSpPr/>
            <p:nvPr/>
          </p:nvCxnSpPr>
          <p:spPr>
            <a:xfrm>
              <a:off x="3166542" y="4536674"/>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單箭頭接點 38"/>
            <p:cNvCxnSpPr>
              <a:stCxn id="27" idx="6"/>
              <a:endCxn id="36" idx="2"/>
            </p:cNvCxnSpPr>
            <p:nvPr/>
          </p:nvCxnSpPr>
          <p:spPr>
            <a:xfrm flipV="1">
              <a:off x="3178175" y="2913238"/>
              <a:ext cx="739062" cy="7785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線單箭頭接點 39"/>
            <p:cNvCxnSpPr>
              <a:stCxn id="26" idx="6"/>
              <a:endCxn id="37" idx="2"/>
            </p:cNvCxnSpPr>
            <p:nvPr/>
          </p:nvCxnSpPr>
          <p:spPr>
            <a:xfrm>
              <a:off x="3175833" y="2913238"/>
              <a:ext cx="743746" cy="7785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線單箭頭接點 40"/>
            <p:cNvCxnSpPr>
              <a:stCxn id="26" idx="6"/>
              <a:endCxn id="38" idx="2"/>
            </p:cNvCxnSpPr>
            <p:nvPr/>
          </p:nvCxnSpPr>
          <p:spPr>
            <a:xfrm>
              <a:off x="3175833" y="2913238"/>
              <a:ext cx="732113" cy="20065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線單箭頭接點 41"/>
            <p:cNvCxnSpPr>
              <a:stCxn id="27" idx="6"/>
              <a:endCxn id="38" idx="2"/>
            </p:cNvCxnSpPr>
            <p:nvPr/>
          </p:nvCxnSpPr>
          <p:spPr>
            <a:xfrm>
              <a:off x="3178175" y="3691808"/>
              <a:ext cx="729771" cy="12280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線單箭頭接點 42"/>
            <p:cNvCxnSpPr>
              <a:stCxn id="28" idx="6"/>
              <a:endCxn id="36" idx="2"/>
            </p:cNvCxnSpPr>
            <p:nvPr/>
          </p:nvCxnSpPr>
          <p:spPr>
            <a:xfrm flipV="1">
              <a:off x="3166542" y="2913238"/>
              <a:ext cx="750695" cy="20065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線單箭頭接點 43"/>
            <p:cNvCxnSpPr>
              <a:stCxn id="28" idx="6"/>
              <a:endCxn id="37" idx="2"/>
            </p:cNvCxnSpPr>
            <p:nvPr/>
          </p:nvCxnSpPr>
          <p:spPr>
            <a:xfrm flipV="1">
              <a:off x="3166542" y="3691808"/>
              <a:ext cx="753037" cy="12280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60" name="直線單箭頭接點 44"/>
          <p:cNvCxnSpPr>
            <a:endCxn id="26" idx="2"/>
          </p:cNvCxnSpPr>
          <p:nvPr/>
        </p:nvCxnSpPr>
        <p:spPr>
          <a:xfrm flipV="1">
            <a:off x="1813715" y="3141844"/>
            <a:ext cx="859400" cy="2999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直線單箭頭接點 45"/>
          <p:cNvCxnSpPr>
            <a:stCxn id="20" idx="3"/>
            <a:endCxn id="27" idx="2"/>
          </p:cNvCxnSpPr>
          <p:nvPr/>
        </p:nvCxnSpPr>
        <p:spPr>
          <a:xfrm>
            <a:off x="1810008" y="3190218"/>
            <a:ext cx="865449" cy="73019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線單箭頭接點 46"/>
          <p:cNvCxnSpPr>
            <a:stCxn id="20" idx="3"/>
            <a:endCxn id="28" idx="2"/>
          </p:cNvCxnSpPr>
          <p:nvPr/>
        </p:nvCxnSpPr>
        <p:spPr>
          <a:xfrm>
            <a:off x="1810008" y="3190218"/>
            <a:ext cx="853816" cy="19582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單箭頭接點 47"/>
          <p:cNvCxnSpPr>
            <a:stCxn id="22" idx="3"/>
            <a:endCxn id="26" idx="2"/>
          </p:cNvCxnSpPr>
          <p:nvPr/>
        </p:nvCxnSpPr>
        <p:spPr>
          <a:xfrm flipV="1">
            <a:off x="1837528" y="3141844"/>
            <a:ext cx="835587" cy="59538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線單箭頭接點 48"/>
          <p:cNvCxnSpPr>
            <a:stCxn id="19" idx="3"/>
            <a:endCxn id="27" idx="2"/>
          </p:cNvCxnSpPr>
          <p:nvPr/>
        </p:nvCxnSpPr>
        <p:spPr>
          <a:xfrm>
            <a:off x="1804190" y="3760547"/>
            <a:ext cx="871267" cy="15986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線單箭頭接點 49"/>
          <p:cNvCxnSpPr>
            <a:stCxn id="19" idx="3"/>
            <a:endCxn id="28" idx="2"/>
          </p:cNvCxnSpPr>
          <p:nvPr/>
        </p:nvCxnSpPr>
        <p:spPr>
          <a:xfrm>
            <a:off x="1804190" y="3760547"/>
            <a:ext cx="859634" cy="13878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直線單箭頭接點 50"/>
          <p:cNvCxnSpPr>
            <a:stCxn id="31" idx="3"/>
            <a:endCxn id="26" idx="2"/>
          </p:cNvCxnSpPr>
          <p:nvPr/>
        </p:nvCxnSpPr>
        <p:spPr>
          <a:xfrm flipV="1">
            <a:off x="1875687" y="3141844"/>
            <a:ext cx="797428" cy="199323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直線單箭頭接點 51"/>
          <p:cNvCxnSpPr>
            <a:stCxn id="31" idx="3"/>
            <a:endCxn id="27" idx="2"/>
          </p:cNvCxnSpPr>
          <p:nvPr/>
        </p:nvCxnSpPr>
        <p:spPr>
          <a:xfrm flipV="1">
            <a:off x="1849318" y="3920414"/>
            <a:ext cx="826139" cy="12146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線單箭頭接點 52"/>
          <p:cNvCxnSpPr>
            <a:stCxn id="31" idx="3"/>
            <a:endCxn id="28" idx="2"/>
          </p:cNvCxnSpPr>
          <p:nvPr/>
        </p:nvCxnSpPr>
        <p:spPr>
          <a:xfrm>
            <a:off x="1849318" y="5135020"/>
            <a:ext cx="814506" cy="134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文字方塊 53"/>
          <p:cNvSpPr txBox="1"/>
          <p:nvPr/>
        </p:nvSpPr>
        <p:spPr>
          <a:xfrm rot="5400000">
            <a:off x="7473854" y="4292341"/>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70" name="文字方塊 54"/>
          <p:cNvSpPr txBox="1"/>
          <p:nvPr/>
        </p:nvSpPr>
        <p:spPr>
          <a:xfrm>
            <a:off x="7542947" y="2773520"/>
            <a:ext cx="631069" cy="523220"/>
          </a:xfrm>
          <a:prstGeom prst="rect">
            <a:avLst/>
          </a:prstGeom>
          <a:noFill/>
        </p:spPr>
        <p:txBody>
          <a:bodyPr wrap="square" rtlCol="0">
            <a:spAutoFit/>
          </a:bodyPr>
          <a:lstStyle/>
          <a:p>
            <a:r>
              <a:rPr lang="en-US" altLang="zh-TW" sz="2800" dirty="0"/>
              <a:t>y</a:t>
            </a:r>
            <a:r>
              <a:rPr lang="en-US" altLang="zh-TW" sz="2800" baseline="-25000" dirty="0"/>
              <a:t>1</a:t>
            </a:r>
            <a:endParaRPr lang="zh-TW" altLang="en-US" sz="2800" baseline="-25000" dirty="0"/>
          </a:p>
        </p:txBody>
      </p:sp>
      <p:sp>
        <p:nvSpPr>
          <p:cNvPr id="71" name="文字方塊 55"/>
          <p:cNvSpPr txBox="1"/>
          <p:nvPr/>
        </p:nvSpPr>
        <p:spPr>
          <a:xfrm>
            <a:off x="7531664" y="3571740"/>
            <a:ext cx="631069" cy="523220"/>
          </a:xfrm>
          <a:prstGeom prst="rect">
            <a:avLst/>
          </a:prstGeom>
          <a:noFill/>
        </p:spPr>
        <p:txBody>
          <a:bodyPr wrap="square" rtlCol="0">
            <a:spAutoFit/>
          </a:bodyPr>
          <a:lstStyle/>
          <a:p>
            <a:r>
              <a:rPr lang="en-US" altLang="zh-TW" sz="2800" dirty="0"/>
              <a:t>y</a:t>
            </a:r>
            <a:r>
              <a:rPr lang="en-US" altLang="zh-TW" sz="2800" baseline="-25000" dirty="0"/>
              <a:t>2</a:t>
            </a:r>
            <a:endParaRPr lang="zh-TW" altLang="en-US" sz="2800" baseline="-25000" dirty="0"/>
          </a:p>
        </p:txBody>
      </p:sp>
      <p:sp>
        <p:nvSpPr>
          <p:cNvPr id="72" name="文字方塊 56"/>
          <p:cNvSpPr txBox="1"/>
          <p:nvPr/>
        </p:nvSpPr>
        <p:spPr>
          <a:xfrm>
            <a:off x="7531664" y="4837972"/>
            <a:ext cx="631069" cy="523220"/>
          </a:xfrm>
          <a:prstGeom prst="rect">
            <a:avLst/>
          </a:prstGeom>
          <a:noFill/>
        </p:spPr>
        <p:txBody>
          <a:bodyPr wrap="square" rtlCol="0">
            <a:spAutoFit/>
          </a:bodyPr>
          <a:lstStyle/>
          <a:p>
            <a:r>
              <a:rPr lang="en-US" altLang="zh-TW" sz="2800" dirty="0" err="1"/>
              <a:t>y</a:t>
            </a:r>
            <a:r>
              <a:rPr lang="en-US" altLang="zh-TW" sz="2800" baseline="-25000" dirty="0" err="1"/>
              <a:t>M</a:t>
            </a:r>
            <a:endParaRPr lang="zh-TW" altLang="en-US" sz="2800" baseline="-25000" dirty="0"/>
          </a:p>
        </p:txBody>
      </p:sp>
      <p:grpSp>
        <p:nvGrpSpPr>
          <p:cNvPr id="73" name="群組 81"/>
          <p:cNvGrpSpPr/>
          <p:nvPr/>
        </p:nvGrpSpPr>
        <p:grpSpPr>
          <a:xfrm>
            <a:off x="5428534" y="3134705"/>
            <a:ext cx="753037" cy="2013721"/>
            <a:chOff x="5357094" y="2515814"/>
            <a:chExt cx="753037" cy="2013721"/>
          </a:xfrm>
        </p:grpSpPr>
        <p:cxnSp>
          <p:nvCxnSpPr>
            <p:cNvPr id="74" name="直線單箭頭接點 66"/>
            <p:cNvCxnSpPr/>
            <p:nvPr/>
          </p:nvCxnSpPr>
          <p:spPr>
            <a:xfrm>
              <a:off x="5366385" y="2515814"/>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線單箭頭接點 69"/>
            <p:cNvCxnSpPr/>
            <p:nvPr/>
          </p:nvCxnSpPr>
          <p:spPr>
            <a:xfrm>
              <a:off x="5366385" y="3307566"/>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單箭頭接點 70"/>
            <p:cNvCxnSpPr/>
            <p:nvPr/>
          </p:nvCxnSpPr>
          <p:spPr>
            <a:xfrm>
              <a:off x="5357094" y="4529535"/>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線單箭頭接點 71"/>
            <p:cNvCxnSpPr/>
            <p:nvPr/>
          </p:nvCxnSpPr>
          <p:spPr>
            <a:xfrm flipV="1">
              <a:off x="5368727" y="2515814"/>
              <a:ext cx="739062" cy="7785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直線單箭頭接點 72"/>
            <p:cNvCxnSpPr/>
            <p:nvPr/>
          </p:nvCxnSpPr>
          <p:spPr>
            <a:xfrm>
              <a:off x="5366385" y="2515814"/>
              <a:ext cx="743746" cy="7785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線單箭頭接點 73"/>
            <p:cNvCxnSpPr/>
            <p:nvPr/>
          </p:nvCxnSpPr>
          <p:spPr>
            <a:xfrm>
              <a:off x="5366385" y="2515814"/>
              <a:ext cx="732113" cy="20065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直線單箭頭接點 74"/>
            <p:cNvCxnSpPr/>
            <p:nvPr/>
          </p:nvCxnSpPr>
          <p:spPr>
            <a:xfrm>
              <a:off x="5368727" y="3294384"/>
              <a:ext cx="729771" cy="12280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直線單箭頭接點 75"/>
            <p:cNvCxnSpPr/>
            <p:nvPr/>
          </p:nvCxnSpPr>
          <p:spPr>
            <a:xfrm flipV="1">
              <a:off x="5357094" y="2515814"/>
              <a:ext cx="750695" cy="20065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直線單箭頭接點 76"/>
            <p:cNvCxnSpPr/>
            <p:nvPr/>
          </p:nvCxnSpPr>
          <p:spPr>
            <a:xfrm flipV="1">
              <a:off x="5357094" y="3294384"/>
              <a:ext cx="753037" cy="12280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3" name="文字方塊 2"/>
          <p:cNvSpPr txBox="1"/>
          <p:nvPr/>
        </p:nvSpPr>
        <p:spPr>
          <a:xfrm>
            <a:off x="5056191" y="1784735"/>
            <a:ext cx="1181585"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neuron</a:t>
            </a:r>
            <a:endParaRPr lang="zh-TW" altLang="en-US" sz="2400" dirty="0"/>
          </a:p>
        </p:txBody>
      </p:sp>
      <p:cxnSp>
        <p:nvCxnSpPr>
          <p:cNvPr id="84" name="直線單箭頭接點 9"/>
          <p:cNvCxnSpPr>
            <a:endCxn id="83" idx="2"/>
          </p:cNvCxnSpPr>
          <p:nvPr/>
        </p:nvCxnSpPr>
        <p:spPr>
          <a:xfrm flipV="1">
            <a:off x="4231064" y="2246400"/>
            <a:ext cx="1415920" cy="943818"/>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26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6"/>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2"/>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7"/>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1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animBg="1"/>
      <p:bldP spid="11" grpId="0" animBg="1"/>
      <p:bldP spid="12" grpId="0"/>
      <p:bldP spid="14" grpId="0"/>
      <p:bldP spid="15" grpId="0"/>
      <p:bldP spid="19" grpId="0" animBg="1"/>
      <p:bldP spid="20" grpId="0" animBg="1"/>
      <p:bldP spid="30" grpId="0" animBg="1"/>
      <p:bldP spid="32" grpId="0"/>
      <p:bldP spid="47" grpId="0"/>
      <p:bldP spid="48" grpId="0"/>
      <p:bldP spid="49" grpId="0"/>
      <p:bldP spid="69" grpId="0"/>
      <p:bldP spid="70" grpId="0"/>
      <p:bldP spid="71" grpId="0"/>
      <p:bldP spid="72" grpId="0"/>
      <p:bldP spid="8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神经网络</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64</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7" name="群組 128"/>
          <p:cNvGrpSpPr/>
          <p:nvPr/>
        </p:nvGrpSpPr>
        <p:grpSpPr>
          <a:xfrm>
            <a:off x="6906115" y="3813978"/>
            <a:ext cx="458287" cy="831947"/>
            <a:chOff x="10102194" y="1939763"/>
            <a:chExt cx="458287" cy="831947"/>
          </a:xfrm>
        </p:grpSpPr>
        <p:sp>
          <p:nvSpPr>
            <p:cNvPr id="8" name="矩形 7"/>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10" name="直線單箭頭接點 147"/>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群組 104"/>
          <p:cNvGrpSpPr/>
          <p:nvPr/>
        </p:nvGrpSpPr>
        <p:grpSpPr>
          <a:xfrm>
            <a:off x="4676173" y="3786657"/>
            <a:ext cx="458287" cy="831947"/>
            <a:chOff x="10102194" y="1939763"/>
            <a:chExt cx="458287" cy="831947"/>
          </a:xfrm>
        </p:grpSpPr>
        <p:sp>
          <p:nvSpPr>
            <p:cNvPr id="12" name="矩形 11"/>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13" name="直線單箭頭接點 121"/>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4" name="直線單箭頭接點 12"/>
          <p:cNvCxnSpPr/>
          <p:nvPr/>
        </p:nvCxnSpPr>
        <p:spPr>
          <a:xfrm>
            <a:off x="7621461" y="3766881"/>
            <a:ext cx="65565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p:cNvCxnSpPr/>
          <p:nvPr/>
        </p:nvCxnSpPr>
        <p:spPr>
          <a:xfrm>
            <a:off x="7621461" y="2107285"/>
            <a:ext cx="64900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748793" y="1991663"/>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17" name="矩形 16"/>
          <p:cNvSpPr/>
          <p:nvPr/>
        </p:nvSpPr>
        <p:spPr>
          <a:xfrm>
            <a:off x="717550" y="3633436"/>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18" name="橢圓 19"/>
          <p:cNvSpPr/>
          <p:nvPr/>
        </p:nvSpPr>
        <p:spPr>
          <a:xfrm>
            <a:off x="2725104" y="1896413"/>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9" name="橢圓 20"/>
          <p:cNvSpPr/>
          <p:nvPr/>
        </p:nvSpPr>
        <p:spPr>
          <a:xfrm>
            <a:off x="2713821" y="3444108"/>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20" name="橢圓 26"/>
          <p:cNvSpPr/>
          <p:nvPr/>
        </p:nvSpPr>
        <p:spPr>
          <a:xfrm>
            <a:off x="4928526" y="1865715"/>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21" name="橢圓 27"/>
          <p:cNvSpPr/>
          <p:nvPr/>
        </p:nvSpPr>
        <p:spPr>
          <a:xfrm>
            <a:off x="4947448" y="3438391"/>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22" name="橢圓 30"/>
          <p:cNvSpPr/>
          <p:nvPr/>
        </p:nvSpPr>
        <p:spPr>
          <a:xfrm>
            <a:off x="7082219" y="1838484"/>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23" name="橢圓 31"/>
          <p:cNvSpPr/>
          <p:nvPr/>
        </p:nvSpPr>
        <p:spPr>
          <a:xfrm>
            <a:off x="7123909" y="3438391"/>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grpSp>
        <p:nvGrpSpPr>
          <p:cNvPr id="24" name="群組 83"/>
          <p:cNvGrpSpPr/>
          <p:nvPr/>
        </p:nvGrpSpPr>
        <p:grpSpPr>
          <a:xfrm>
            <a:off x="1108899" y="2172641"/>
            <a:ext cx="1588876" cy="1638300"/>
            <a:chOff x="1013669" y="3459098"/>
            <a:chExt cx="1588876" cy="1638300"/>
          </a:xfrm>
        </p:grpSpPr>
        <p:cxnSp>
          <p:nvCxnSpPr>
            <p:cNvPr id="25" name="直線單箭頭接點 49"/>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6" name="群組 82"/>
            <p:cNvGrpSpPr/>
            <p:nvPr/>
          </p:nvGrpSpPr>
          <p:grpSpPr>
            <a:xfrm>
              <a:off x="1025705" y="3459098"/>
              <a:ext cx="1576840" cy="1638300"/>
              <a:chOff x="1025705" y="3459098"/>
              <a:chExt cx="1576840" cy="1638300"/>
            </a:xfrm>
          </p:grpSpPr>
          <p:cxnSp>
            <p:nvCxnSpPr>
              <p:cNvPr id="27" name="直線單箭頭接點 47"/>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單箭頭接點 50"/>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單箭頭接點 79"/>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30" name="群組 84"/>
          <p:cNvGrpSpPr/>
          <p:nvPr/>
        </p:nvGrpSpPr>
        <p:grpSpPr>
          <a:xfrm>
            <a:off x="3327206" y="2157954"/>
            <a:ext cx="1588876" cy="1638300"/>
            <a:chOff x="1013669" y="3459098"/>
            <a:chExt cx="1588876" cy="1638300"/>
          </a:xfrm>
        </p:grpSpPr>
        <p:cxnSp>
          <p:nvCxnSpPr>
            <p:cNvPr id="31" name="直線單箭頭接點 85"/>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2" name="群組 86"/>
            <p:cNvGrpSpPr/>
            <p:nvPr/>
          </p:nvGrpSpPr>
          <p:grpSpPr>
            <a:xfrm>
              <a:off x="1025705" y="3459098"/>
              <a:ext cx="1576840" cy="1638300"/>
              <a:chOff x="1025705" y="3459098"/>
              <a:chExt cx="1576840" cy="1638300"/>
            </a:xfrm>
          </p:grpSpPr>
          <p:cxnSp>
            <p:nvCxnSpPr>
              <p:cNvPr id="33" name="直線單箭頭接點 87"/>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單箭頭接點 88"/>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單箭頭接點 89"/>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36" name="群組 90"/>
          <p:cNvGrpSpPr/>
          <p:nvPr/>
        </p:nvGrpSpPr>
        <p:grpSpPr>
          <a:xfrm>
            <a:off x="5527144" y="2138036"/>
            <a:ext cx="1588876" cy="1638300"/>
            <a:chOff x="1013669" y="3459098"/>
            <a:chExt cx="1588876" cy="1638300"/>
          </a:xfrm>
        </p:grpSpPr>
        <p:cxnSp>
          <p:nvCxnSpPr>
            <p:cNvPr id="37" name="直線單箭頭接點 91"/>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8" name="群組 92"/>
            <p:cNvGrpSpPr/>
            <p:nvPr/>
          </p:nvGrpSpPr>
          <p:grpSpPr>
            <a:xfrm>
              <a:off x="1025705" y="3459098"/>
              <a:ext cx="1576840" cy="1638300"/>
              <a:chOff x="1025705" y="3459098"/>
              <a:chExt cx="1576840" cy="1638300"/>
            </a:xfrm>
          </p:grpSpPr>
          <p:cxnSp>
            <p:nvCxnSpPr>
              <p:cNvPr id="39" name="直線單箭頭接點 93"/>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單箭頭接點 94"/>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單箭頭接點 95"/>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42" name="群組 2"/>
          <p:cNvGrpSpPr/>
          <p:nvPr/>
        </p:nvGrpSpPr>
        <p:grpSpPr>
          <a:xfrm>
            <a:off x="3615463" y="4585976"/>
            <a:ext cx="5297714" cy="2078894"/>
            <a:chOff x="3615463" y="4585976"/>
            <a:chExt cx="5297714" cy="2078894"/>
          </a:xfrm>
        </p:grpSpPr>
        <p:sp>
          <p:nvSpPr>
            <p:cNvPr id="43" name="圓角矩形圖說文字 136"/>
            <p:cNvSpPr/>
            <p:nvPr/>
          </p:nvSpPr>
          <p:spPr>
            <a:xfrm>
              <a:off x="3615463" y="4585976"/>
              <a:ext cx="5297714" cy="2078894"/>
            </a:xfrm>
            <a:prstGeom prst="wedgeRoundRectCallout">
              <a:avLst>
                <a:gd name="adj1" fmla="val -59656"/>
                <a:gd name="adj2" fmla="val -163051"/>
                <a:gd name="adj3" fmla="val 16667"/>
              </a:avLst>
            </a:prstGeom>
            <a:solidFill>
              <a:schemeClr val="bg1"/>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4" name="群組 3"/>
            <p:cNvGrpSpPr/>
            <p:nvPr/>
          </p:nvGrpSpPr>
          <p:grpSpPr>
            <a:xfrm>
              <a:off x="5943645" y="4731685"/>
              <a:ext cx="2743688" cy="1838325"/>
              <a:chOff x="4096343" y="4657321"/>
              <a:chExt cx="2743688" cy="1838325"/>
            </a:xfrm>
          </p:grpSpPr>
          <p:pic>
            <p:nvPicPr>
              <p:cNvPr id="47" name="圖片 4"/>
              <p:cNvPicPr>
                <a:picLocks noChangeAspect="1"/>
              </p:cNvPicPr>
              <p:nvPr/>
            </p:nvPicPr>
            <p:blipFill>
              <a:blip r:embed="rId3"/>
              <a:stretch>
                <a:fillRect/>
              </a:stretch>
            </p:blipFill>
            <p:spPr>
              <a:xfrm>
                <a:off x="4096343" y="4657321"/>
                <a:ext cx="2571750" cy="1838325"/>
              </a:xfrm>
              <a:prstGeom prst="rect">
                <a:avLst/>
              </a:prstGeom>
            </p:spPr>
          </p:pic>
          <p:graphicFrame>
            <p:nvGraphicFramePr>
              <p:cNvPr id="48" name="Object 12"/>
              <p:cNvGraphicFramePr>
                <a:graphicFrameLocks noChangeAspect="1"/>
              </p:cNvGraphicFramePr>
              <p:nvPr/>
            </p:nvGraphicFramePr>
            <p:xfrm>
              <a:off x="4474734" y="4768231"/>
              <a:ext cx="717072" cy="489740"/>
            </p:xfrm>
            <a:graphic>
              <a:graphicData uri="http://schemas.openxmlformats.org/presentationml/2006/ole">
                <mc:AlternateContent xmlns:mc="http://schemas.openxmlformats.org/markup-compatibility/2006">
                  <mc:Choice xmlns:v="urn:schemas-microsoft-com:vml" Requires="v">
                    <p:oleObj name="方程式" r:id="rId4" imgW="317160" imgH="215640" progId="Equation.3">
                      <p:embed/>
                    </p:oleObj>
                  </mc:Choice>
                  <mc:Fallback>
                    <p:oleObj name="方程式" r:id="rId4" imgW="317160" imgH="215640" progId="Equation.3">
                      <p:embed/>
                      <p:pic>
                        <p:nvPicPr>
                          <p:cNvPr id="6" name="Object 12"/>
                          <p:cNvPicPr>
                            <a:picLocks noChangeAspect="1" noChangeArrowheads="1"/>
                          </p:cNvPicPr>
                          <p:nvPr/>
                        </p:nvPicPr>
                        <p:blipFill>
                          <a:blip r:embed="rId5"/>
                          <a:srcRect/>
                          <a:stretch>
                            <a:fillRect/>
                          </a:stretch>
                        </p:blipFill>
                        <p:spPr bwMode="auto">
                          <a:xfrm>
                            <a:off x="4474734" y="4768231"/>
                            <a:ext cx="717072" cy="489740"/>
                          </a:xfrm>
                          <a:prstGeom prst="rect">
                            <a:avLst/>
                          </a:prstGeom>
                          <a:noFill/>
                        </p:spPr>
                      </p:pic>
                    </p:oleObj>
                  </mc:Fallback>
                </mc:AlternateContent>
              </a:graphicData>
            </a:graphic>
          </p:graphicFrame>
          <p:graphicFrame>
            <p:nvGraphicFramePr>
              <p:cNvPr id="49" name="Object 12"/>
              <p:cNvGraphicFramePr>
                <a:graphicFrameLocks noChangeAspect="1"/>
              </p:cNvGraphicFramePr>
              <p:nvPr/>
            </p:nvGraphicFramePr>
            <p:xfrm>
              <a:off x="6512897" y="6101982"/>
              <a:ext cx="327134" cy="325661"/>
            </p:xfrm>
            <a:graphic>
              <a:graphicData uri="http://schemas.openxmlformats.org/presentationml/2006/ole">
                <mc:AlternateContent xmlns:mc="http://schemas.openxmlformats.org/markup-compatibility/2006">
                  <mc:Choice xmlns:v="urn:schemas-microsoft-com:vml" Requires="v">
                    <p:oleObj name="方程式" r:id="rId6" imgW="126720" imgH="126720" progId="Equation.3">
                      <p:embed/>
                    </p:oleObj>
                  </mc:Choice>
                  <mc:Fallback>
                    <p:oleObj name="方程式" r:id="rId6" imgW="126720" imgH="126720" progId="Equation.3">
                      <p:embed/>
                      <p:pic>
                        <p:nvPicPr>
                          <p:cNvPr id="7" name="Object 12"/>
                          <p:cNvPicPr>
                            <a:picLocks noChangeAspect="1" noChangeArrowheads="1"/>
                          </p:cNvPicPr>
                          <p:nvPr/>
                        </p:nvPicPr>
                        <p:blipFill>
                          <a:blip r:embed="rId7"/>
                          <a:srcRect/>
                          <a:stretch>
                            <a:fillRect/>
                          </a:stretch>
                        </p:blipFill>
                        <p:spPr bwMode="auto">
                          <a:xfrm>
                            <a:off x="6512897" y="6101982"/>
                            <a:ext cx="327134" cy="325661"/>
                          </a:xfrm>
                          <a:prstGeom prst="rect">
                            <a:avLst/>
                          </a:prstGeom>
                          <a:noFill/>
                        </p:spPr>
                      </p:pic>
                    </p:oleObj>
                  </mc:Fallback>
                </mc:AlternateContent>
              </a:graphicData>
            </a:graphic>
          </p:graphicFrame>
        </p:grpSp>
        <p:graphicFrame>
          <p:nvGraphicFramePr>
            <p:cNvPr id="45" name="Object 12"/>
            <p:cNvGraphicFramePr>
              <a:graphicFrameLocks noChangeAspect="1"/>
            </p:cNvGraphicFramePr>
            <p:nvPr/>
          </p:nvGraphicFramePr>
          <p:xfrm>
            <a:off x="3800520" y="5368768"/>
            <a:ext cx="2143125" cy="973138"/>
          </p:xfrm>
          <a:graphic>
            <a:graphicData uri="http://schemas.openxmlformats.org/presentationml/2006/ole">
              <mc:AlternateContent xmlns:mc="http://schemas.openxmlformats.org/markup-compatibility/2006">
                <mc:Choice xmlns:v="urn:schemas-microsoft-com:vml" Requires="v">
                  <p:oleObj name="方程式" r:id="rId8" imgW="863280" imgH="393480" progId="Equation.3">
                    <p:embed/>
                  </p:oleObj>
                </mc:Choice>
                <mc:Fallback>
                  <p:oleObj name="方程式" r:id="rId8" imgW="863280" imgH="393480" progId="Equation.3">
                    <p:embed/>
                    <p:pic>
                      <p:nvPicPr>
                        <p:cNvPr id="79" name="Object 12"/>
                        <p:cNvPicPr>
                          <a:picLocks noChangeAspect="1" noChangeArrowheads="1"/>
                        </p:cNvPicPr>
                        <p:nvPr/>
                      </p:nvPicPr>
                      <p:blipFill>
                        <a:blip r:embed="rId9"/>
                        <a:srcRect/>
                        <a:stretch>
                          <a:fillRect/>
                        </a:stretch>
                      </p:blipFill>
                      <p:spPr bwMode="auto">
                        <a:xfrm>
                          <a:off x="3800520" y="5368768"/>
                          <a:ext cx="2143125" cy="973138"/>
                        </a:xfrm>
                        <a:prstGeom prst="rect">
                          <a:avLst/>
                        </a:prstGeom>
                        <a:noFill/>
                      </p:spPr>
                    </p:pic>
                  </p:oleObj>
                </mc:Fallback>
              </mc:AlternateContent>
            </a:graphicData>
          </a:graphic>
        </p:graphicFrame>
        <p:sp>
          <p:nvSpPr>
            <p:cNvPr id="46" name="文字方塊 102"/>
            <p:cNvSpPr txBox="1"/>
            <p:nvPr/>
          </p:nvSpPr>
          <p:spPr>
            <a:xfrm>
              <a:off x="3800520" y="4795570"/>
              <a:ext cx="2463800" cy="461665"/>
            </a:xfrm>
            <a:prstGeom prst="rect">
              <a:avLst/>
            </a:prstGeom>
            <a:noFill/>
          </p:spPr>
          <p:txBody>
            <a:bodyPr wrap="square" rtlCol="0">
              <a:spAutoFit/>
            </a:bodyPr>
            <a:lstStyle/>
            <a:p>
              <a:r>
                <a:rPr lang="en-US" altLang="zh-TW" sz="2400" dirty="0"/>
                <a:t>Sigmoid Function</a:t>
              </a:r>
              <a:endParaRPr lang="zh-TW" altLang="en-US" sz="2400" dirty="0"/>
            </a:p>
          </p:txBody>
        </p:sp>
      </p:grpSp>
      <p:sp>
        <p:nvSpPr>
          <p:cNvPr id="50" name="手繪多邊形 103"/>
          <p:cNvSpPr/>
          <p:nvPr/>
        </p:nvSpPr>
        <p:spPr>
          <a:xfrm>
            <a:off x="2780137" y="3569921"/>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手繪多邊形 105"/>
          <p:cNvSpPr/>
          <p:nvPr/>
        </p:nvSpPr>
        <p:spPr>
          <a:xfrm>
            <a:off x="2761527" y="1980480"/>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手繪多邊形 106"/>
          <p:cNvSpPr/>
          <p:nvPr/>
        </p:nvSpPr>
        <p:spPr>
          <a:xfrm>
            <a:off x="4990449" y="1991663"/>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手繪多邊形 107"/>
          <p:cNvSpPr/>
          <p:nvPr/>
        </p:nvSpPr>
        <p:spPr>
          <a:xfrm>
            <a:off x="5006793" y="3514992"/>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手繪多邊形 108"/>
          <p:cNvSpPr/>
          <p:nvPr/>
        </p:nvSpPr>
        <p:spPr>
          <a:xfrm>
            <a:off x="7139390" y="1930243"/>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5" name="手繪多邊形 109"/>
          <p:cNvSpPr/>
          <p:nvPr/>
        </p:nvSpPr>
        <p:spPr>
          <a:xfrm>
            <a:off x="7186477" y="3548427"/>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文字方塊 110"/>
          <p:cNvSpPr txBox="1"/>
          <p:nvPr/>
        </p:nvSpPr>
        <p:spPr>
          <a:xfrm>
            <a:off x="760961" y="1978208"/>
            <a:ext cx="342900" cy="461665"/>
          </a:xfrm>
          <a:prstGeom prst="rect">
            <a:avLst/>
          </a:prstGeom>
          <a:noFill/>
        </p:spPr>
        <p:txBody>
          <a:bodyPr wrap="square" rtlCol="0">
            <a:spAutoFit/>
          </a:bodyPr>
          <a:lstStyle/>
          <a:p>
            <a:pPr algn="ctr"/>
            <a:r>
              <a:rPr lang="en-US" altLang="zh-TW" sz="2400" dirty="0">
                <a:solidFill>
                  <a:srgbClr val="0000FF"/>
                </a:solidFill>
              </a:rPr>
              <a:t>1</a:t>
            </a:r>
            <a:endParaRPr lang="zh-TW" altLang="en-US" sz="2400" dirty="0">
              <a:solidFill>
                <a:srgbClr val="0000FF"/>
              </a:solidFill>
            </a:endParaRPr>
          </a:p>
        </p:txBody>
      </p:sp>
      <p:sp>
        <p:nvSpPr>
          <p:cNvPr id="57" name="文字方塊 111"/>
          <p:cNvSpPr txBox="1"/>
          <p:nvPr/>
        </p:nvSpPr>
        <p:spPr>
          <a:xfrm>
            <a:off x="655177" y="3577639"/>
            <a:ext cx="488741" cy="461665"/>
          </a:xfrm>
          <a:prstGeom prst="rect">
            <a:avLst/>
          </a:prstGeom>
          <a:noFill/>
        </p:spPr>
        <p:txBody>
          <a:bodyPr wrap="square" rtlCol="0">
            <a:spAutoFit/>
          </a:bodyPr>
          <a:lstStyle/>
          <a:p>
            <a:pPr algn="ctr"/>
            <a:r>
              <a:rPr lang="en-US" altLang="zh-TW" sz="2400" dirty="0">
                <a:solidFill>
                  <a:srgbClr val="0000FF"/>
                </a:solidFill>
              </a:rPr>
              <a:t>-1</a:t>
            </a:r>
            <a:endParaRPr lang="zh-TW" altLang="en-US" sz="2400" dirty="0">
              <a:solidFill>
                <a:srgbClr val="0000FF"/>
              </a:solidFill>
            </a:endParaRPr>
          </a:p>
        </p:txBody>
      </p:sp>
      <p:sp>
        <p:nvSpPr>
          <p:cNvPr id="58" name="文字方塊 112"/>
          <p:cNvSpPr txBox="1"/>
          <p:nvPr/>
        </p:nvSpPr>
        <p:spPr>
          <a:xfrm>
            <a:off x="1707829" y="1693279"/>
            <a:ext cx="342900"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9" name="文字方塊 113"/>
          <p:cNvSpPr txBox="1"/>
          <p:nvPr/>
        </p:nvSpPr>
        <p:spPr>
          <a:xfrm>
            <a:off x="1874920" y="2281596"/>
            <a:ext cx="441679"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60" name="文字方塊 114"/>
          <p:cNvSpPr txBox="1"/>
          <p:nvPr/>
        </p:nvSpPr>
        <p:spPr>
          <a:xfrm>
            <a:off x="1572624" y="3798726"/>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61" name="文字方塊 115"/>
          <p:cNvSpPr txBox="1"/>
          <p:nvPr/>
        </p:nvSpPr>
        <p:spPr>
          <a:xfrm>
            <a:off x="1724903" y="3228414"/>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62" name="矩形 61"/>
          <p:cNvSpPr/>
          <p:nvPr/>
        </p:nvSpPr>
        <p:spPr>
          <a:xfrm>
            <a:off x="2471151" y="2657649"/>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63" name="直線單箭頭接點 118"/>
          <p:cNvCxnSpPr/>
          <p:nvPr/>
        </p:nvCxnSpPr>
        <p:spPr>
          <a:xfrm flipV="1">
            <a:off x="2698053" y="2274449"/>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 name="文字方塊 119"/>
          <p:cNvSpPr txBox="1"/>
          <p:nvPr/>
        </p:nvSpPr>
        <p:spPr>
          <a:xfrm>
            <a:off x="2493998" y="2644731"/>
            <a:ext cx="441679"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65" name="矩形 64"/>
          <p:cNvSpPr/>
          <p:nvPr/>
        </p:nvSpPr>
        <p:spPr>
          <a:xfrm>
            <a:off x="2480676" y="4206988"/>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66" name="直線單箭頭接點 132"/>
          <p:cNvCxnSpPr/>
          <p:nvPr/>
        </p:nvCxnSpPr>
        <p:spPr>
          <a:xfrm flipV="1">
            <a:off x="2707578" y="3823788"/>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文字方塊 133"/>
          <p:cNvSpPr txBox="1"/>
          <p:nvPr/>
        </p:nvSpPr>
        <p:spPr>
          <a:xfrm>
            <a:off x="2497284" y="4200528"/>
            <a:ext cx="441679" cy="461665"/>
          </a:xfrm>
          <a:prstGeom prst="rect">
            <a:avLst/>
          </a:prstGeom>
          <a:noFill/>
        </p:spPr>
        <p:txBody>
          <a:bodyPr wrap="square" rtlCol="0">
            <a:spAutoFit/>
          </a:bodyPr>
          <a:lstStyle/>
          <a:p>
            <a:pPr algn="ctr"/>
            <a:r>
              <a:rPr lang="en-US" altLang="zh-TW" sz="2400" dirty="0"/>
              <a:t>0</a:t>
            </a:r>
            <a:endParaRPr lang="zh-TW" altLang="en-US" sz="2400" dirty="0"/>
          </a:p>
        </p:txBody>
      </p:sp>
      <p:sp>
        <p:nvSpPr>
          <p:cNvPr id="68" name="文字方塊 134"/>
          <p:cNvSpPr txBox="1"/>
          <p:nvPr/>
        </p:nvSpPr>
        <p:spPr>
          <a:xfrm>
            <a:off x="2410434" y="1640959"/>
            <a:ext cx="430062" cy="461665"/>
          </a:xfrm>
          <a:prstGeom prst="rect">
            <a:avLst/>
          </a:prstGeom>
          <a:noFill/>
        </p:spPr>
        <p:txBody>
          <a:bodyPr wrap="square" rtlCol="0">
            <a:spAutoFit/>
          </a:bodyPr>
          <a:lstStyle/>
          <a:p>
            <a:pPr algn="ctr"/>
            <a:r>
              <a:rPr lang="en-US" altLang="zh-TW" sz="2400" dirty="0">
                <a:solidFill>
                  <a:srgbClr val="FF0000"/>
                </a:solidFill>
              </a:rPr>
              <a:t>4</a:t>
            </a:r>
            <a:endParaRPr lang="zh-TW" altLang="en-US" sz="2400" dirty="0">
              <a:solidFill>
                <a:srgbClr val="FF0000"/>
              </a:solidFill>
            </a:endParaRPr>
          </a:p>
        </p:txBody>
      </p:sp>
      <p:sp>
        <p:nvSpPr>
          <p:cNvPr id="69" name="文字方塊 135"/>
          <p:cNvSpPr txBox="1"/>
          <p:nvPr/>
        </p:nvSpPr>
        <p:spPr>
          <a:xfrm>
            <a:off x="2296396" y="3244826"/>
            <a:ext cx="682714" cy="461665"/>
          </a:xfrm>
          <a:prstGeom prst="rect">
            <a:avLst/>
          </a:prstGeom>
          <a:noFill/>
        </p:spPr>
        <p:txBody>
          <a:bodyPr wrap="square" rtlCol="0">
            <a:spAutoFit/>
          </a:bodyPr>
          <a:lstStyle/>
          <a:p>
            <a:pPr algn="ctr"/>
            <a:r>
              <a:rPr lang="en-US" altLang="zh-TW" sz="2400" dirty="0">
                <a:solidFill>
                  <a:srgbClr val="FF0000"/>
                </a:solidFill>
              </a:rPr>
              <a:t>-2</a:t>
            </a:r>
            <a:endParaRPr lang="zh-TW" altLang="en-US" sz="2400" dirty="0">
              <a:solidFill>
                <a:srgbClr val="FF0000"/>
              </a:solidFill>
            </a:endParaRPr>
          </a:p>
        </p:txBody>
      </p:sp>
      <p:sp>
        <p:nvSpPr>
          <p:cNvPr id="70" name="文字方塊 137"/>
          <p:cNvSpPr txBox="1"/>
          <p:nvPr/>
        </p:nvSpPr>
        <p:spPr>
          <a:xfrm>
            <a:off x="3109050" y="1602027"/>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0.98</a:t>
            </a:r>
            <a:endParaRPr lang="zh-TW" altLang="en-US" sz="2400" dirty="0">
              <a:solidFill>
                <a:srgbClr val="0000FF"/>
              </a:solidFill>
            </a:endParaRPr>
          </a:p>
        </p:txBody>
      </p:sp>
      <p:sp>
        <p:nvSpPr>
          <p:cNvPr id="71" name="文字方塊 138"/>
          <p:cNvSpPr txBox="1"/>
          <p:nvPr/>
        </p:nvSpPr>
        <p:spPr>
          <a:xfrm>
            <a:off x="3131369" y="3207558"/>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0.12</a:t>
            </a:r>
            <a:endParaRPr lang="zh-TW" altLang="en-US" sz="2400" dirty="0">
              <a:solidFill>
                <a:srgbClr val="0000FF"/>
              </a:solidFill>
            </a:endParaRPr>
          </a:p>
        </p:txBody>
      </p:sp>
      <p:grpSp>
        <p:nvGrpSpPr>
          <p:cNvPr id="72" name="群組 96"/>
          <p:cNvGrpSpPr/>
          <p:nvPr/>
        </p:nvGrpSpPr>
        <p:grpSpPr>
          <a:xfrm>
            <a:off x="4673795" y="2262334"/>
            <a:ext cx="458287" cy="831947"/>
            <a:chOff x="10102194" y="1939763"/>
            <a:chExt cx="458287" cy="831947"/>
          </a:xfrm>
        </p:grpSpPr>
        <p:sp>
          <p:nvSpPr>
            <p:cNvPr id="73" name="矩形 72"/>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74" name="直線單箭頭接點 98"/>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群組 124"/>
          <p:cNvGrpSpPr/>
          <p:nvPr/>
        </p:nvGrpSpPr>
        <p:grpSpPr>
          <a:xfrm>
            <a:off x="6852035" y="2257142"/>
            <a:ext cx="458287" cy="831947"/>
            <a:chOff x="10102194" y="1939763"/>
            <a:chExt cx="458287" cy="831947"/>
          </a:xfrm>
        </p:grpSpPr>
        <p:sp>
          <p:nvSpPr>
            <p:cNvPr id="76" name="矩形 75"/>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77" name="直線單箭頭接點 126"/>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157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4" grpId="0"/>
      <p:bldP spid="67" grpId="0"/>
      <p:bldP spid="68" grpId="0"/>
      <p:bldP spid="69" grpId="0"/>
      <p:bldP spid="70" grpId="0" animBg="1"/>
      <p:bldP spid="7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神经网络</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65</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7" name="直線單箭頭接點 12"/>
          <p:cNvCxnSpPr/>
          <p:nvPr/>
        </p:nvCxnSpPr>
        <p:spPr>
          <a:xfrm>
            <a:off x="7621461" y="3766881"/>
            <a:ext cx="65565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單箭頭接點 14"/>
          <p:cNvCxnSpPr/>
          <p:nvPr/>
        </p:nvCxnSpPr>
        <p:spPr>
          <a:xfrm>
            <a:off x="7621461" y="2107285"/>
            <a:ext cx="64900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橢圓 19"/>
          <p:cNvSpPr/>
          <p:nvPr/>
        </p:nvSpPr>
        <p:spPr>
          <a:xfrm>
            <a:off x="2725104" y="1896413"/>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1" name="橢圓 20"/>
          <p:cNvSpPr/>
          <p:nvPr/>
        </p:nvSpPr>
        <p:spPr>
          <a:xfrm>
            <a:off x="2713821" y="3444108"/>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2" name="橢圓 26"/>
          <p:cNvSpPr/>
          <p:nvPr/>
        </p:nvSpPr>
        <p:spPr>
          <a:xfrm>
            <a:off x="4928526" y="1865715"/>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3" name="橢圓 27"/>
          <p:cNvSpPr/>
          <p:nvPr/>
        </p:nvSpPr>
        <p:spPr>
          <a:xfrm>
            <a:off x="4947448" y="3438391"/>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4" name="橢圓 30"/>
          <p:cNvSpPr/>
          <p:nvPr/>
        </p:nvSpPr>
        <p:spPr>
          <a:xfrm>
            <a:off x="7082219" y="1838484"/>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15" name="橢圓 31"/>
          <p:cNvSpPr/>
          <p:nvPr/>
        </p:nvSpPr>
        <p:spPr>
          <a:xfrm>
            <a:off x="7123909" y="3438391"/>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grpSp>
        <p:nvGrpSpPr>
          <p:cNvPr id="16" name="群組 83"/>
          <p:cNvGrpSpPr/>
          <p:nvPr/>
        </p:nvGrpSpPr>
        <p:grpSpPr>
          <a:xfrm>
            <a:off x="1108899" y="2172641"/>
            <a:ext cx="1588876" cy="1638300"/>
            <a:chOff x="1013669" y="3459098"/>
            <a:chExt cx="1588876" cy="1638300"/>
          </a:xfrm>
        </p:grpSpPr>
        <p:cxnSp>
          <p:nvCxnSpPr>
            <p:cNvPr id="17" name="直線單箭頭接點 49"/>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8" name="群組 82"/>
            <p:cNvGrpSpPr/>
            <p:nvPr/>
          </p:nvGrpSpPr>
          <p:grpSpPr>
            <a:xfrm>
              <a:off x="1025705" y="3459098"/>
              <a:ext cx="1576840" cy="1638300"/>
              <a:chOff x="1025705" y="3459098"/>
              <a:chExt cx="1576840" cy="1638300"/>
            </a:xfrm>
          </p:grpSpPr>
          <p:cxnSp>
            <p:nvCxnSpPr>
              <p:cNvPr id="19" name="直線單箭頭接點 47"/>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50"/>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79"/>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2" name="群組 84"/>
          <p:cNvGrpSpPr/>
          <p:nvPr/>
        </p:nvGrpSpPr>
        <p:grpSpPr>
          <a:xfrm>
            <a:off x="3327206" y="2157954"/>
            <a:ext cx="1588876" cy="1638300"/>
            <a:chOff x="1013669" y="3459098"/>
            <a:chExt cx="1588876" cy="1638300"/>
          </a:xfrm>
        </p:grpSpPr>
        <p:cxnSp>
          <p:nvCxnSpPr>
            <p:cNvPr id="23" name="直線單箭頭接點 85"/>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4" name="群組 86"/>
            <p:cNvGrpSpPr/>
            <p:nvPr/>
          </p:nvGrpSpPr>
          <p:grpSpPr>
            <a:xfrm>
              <a:off x="1025705" y="3459098"/>
              <a:ext cx="1576840" cy="1638300"/>
              <a:chOff x="1025705" y="3459098"/>
              <a:chExt cx="1576840" cy="1638300"/>
            </a:xfrm>
          </p:grpSpPr>
          <p:cxnSp>
            <p:nvCxnSpPr>
              <p:cNvPr id="25" name="直線單箭頭接點 87"/>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88"/>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89"/>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8" name="群組 90"/>
          <p:cNvGrpSpPr/>
          <p:nvPr/>
        </p:nvGrpSpPr>
        <p:grpSpPr>
          <a:xfrm>
            <a:off x="5527144" y="2138036"/>
            <a:ext cx="1588876" cy="1638300"/>
            <a:chOff x="1013669" y="3459098"/>
            <a:chExt cx="1588876" cy="1638300"/>
          </a:xfrm>
        </p:grpSpPr>
        <p:cxnSp>
          <p:nvCxnSpPr>
            <p:cNvPr id="29" name="直線單箭頭接點 91"/>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0" name="群組 92"/>
            <p:cNvGrpSpPr/>
            <p:nvPr/>
          </p:nvGrpSpPr>
          <p:grpSpPr>
            <a:xfrm>
              <a:off x="1025705" y="3459098"/>
              <a:ext cx="1576840" cy="1638300"/>
              <a:chOff x="1025705" y="3459098"/>
              <a:chExt cx="1576840" cy="1638300"/>
            </a:xfrm>
          </p:grpSpPr>
          <p:cxnSp>
            <p:nvCxnSpPr>
              <p:cNvPr id="31" name="直線單箭頭接點 93"/>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94"/>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95"/>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34" name="手繪多邊形 103"/>
          <p:cNvSpPr/>
          <p:nvPr/>
        </p:nvSpPr>
        <p:spPr>
          <a:xfrm>
            <a:off x="2780137" y="3569921"/>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手繪多邊形 105"/>
          <p:cNvSpPr/>
          <p:nvPr/>
        </p:nvSpPr>
        <p:spPr>
          <a:xfrm>
            <a:off x="2761527" y="1980480"/>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手繪多邊形 106"/>
          <p:cNvSpPr/>
          <p:nvPr/>
        </p:nvSpPr>
        <p:spPr>
          <a:xfrm>
            <a:off x="4990449" y="1991663"/>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手繪多邊形 107"/>
          <p:cNvSpPr/>
          <p:nvPr/>
        </p:nvSpPr>
        <p:spPr>
          <a:xfrm>
            <a:off x="5006793" y="3514992"/>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手繪多邊形 108"/>
          <p:cNvSpPr/>
          <p:nvPr/>
        </p:nvSpPr>
        <p:spPr>
          <a:xfrm>
            <a:off x="7139390" y="1930243"/>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手繪多邊形 109"/>
          <p:cNvSpPr/>
          <p:nvPr/>
        </p:nvSpPr>
        <p:spPr>
          <a:xfrm>
            <a:off x="7186477" y="3548427"/>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文字方塊 112"/>
          <p:cNvSpPr txBox="1"/>
          <p:nvPr/>
        </p:nvSpPr>
        <p:spPr>
          <a:xfrm>
            <a:off x="1707829" y="1693279"/>
            <a:ext cx="342900"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1" name="文字方塊 113"/>
          <p:cNvSpPr txBox="1"/>
          <p:nvPr/>
        </p:nvSpPr>
        <p:spPr>
          <a:xfrm>
            <a:off x="1874920" y="2281596"/>
            <a:ext cx="441679"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42" name="文字方塊 114"/>
          <p:cNvSpPr txBox="1"/>
          <p:nvPr/>
        </p:nvSpPr>
        <p:spPr>
          <a:xfrm>
            <a:off x="1572624" y="3798726"/>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3" name="文字方塊 115"/>
          <p:cNvSpPr txBox="1"/>
          <p:nvPr/>
        </p:nvSpPr>
        <p:spPr>
          <a:xfrm>
            <a:off x="1724903" y="3228414"/>
            <a:ext cx="715437" cy="461665"/>
          </a:xfrm>
          <a:prstGeom prst="rect">
            <a:avLst/>
          </a:prstGeom>
          <a:noFill/>
        </p:spPr>
        <p:txBody>
          <a:bodyPr wrap="square" rtlCol="0">
            <a:spAutoFit/>
          </a:bodyPr>
          <a:lstStyle/>
          <a:p>
            <a:pPr algn="ctr"/>
            <a:r>
              <a:rPr lang="en-US" altLang="zh-TW" sz="2400" dirty="0"/>
              <a:t>-1</a:t>
            </a:r>
            <a:endParaRPr lang="zh-TW" altLang="en-US" sz="2400" dirty="0"/>
          </a:p>
        </p:txBody>
      </p:sp>
      <p:grpSp>
        <p:nvGrpSpPr>
          <p:cNvPr id="44" name="群組 122"/>
          <p:cNvGrpSpPr/>
          <p:nvPr/>
        </p:nvGrpSpPr>
        <p:grpSpPr>
          <a:xfrm>
            <a:off x="2471151" y="2274449"/>
            <a:ext cx="458287" cy="838405"/>
            <a:chOff x="10102194" y="1939763"/>
            <a:chExt cx="458287" cy="838405"/>
          </a:xfrm>
        </p:grpSpPr>
        <p:sp>
          <p:nvSpPr>
            <p:cNvPr id="45" name="矩形 44"/>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46" name="直線單箭頭接點 118"/>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文字方塊 119"/>
            <p:cNvSpPr txBox="1"/>
            <p:nvPr/>
          </p:nvSpPr>
          <p:spPr>
            <a:xfrm>
              <a:off x="10118802" y="2316503"/>
              <a:ext cx="441679" cy="461665"/>
            </a:xfrm>
            <a:prstGeom prst="rect">
              <a:avLst/>
            </a:prstGeom>
            <a:noFill/>
          </p:spPr>
          <p:txBody>
            <a:bodyPr wrap="square" rtlCol="0">
              <a:spAutoFit/>
            </a:bodyPr>
            <a:lstStyle/>
            <a:p>
              <a:pPr algn="ctr"/>
              <a:r>
                <a:rPr lang="en-US" altLang="zh-TW" sz="2400" dirty="0"/>
                <a:t>1</a:t>
              </a:r>
              <a:endParaRPr lang="zh-TW" altLang="en-US" sz="2400" dirty="0"/>
            </a:p>
          </p:txBody>
        </p:sp>
      </p:grpSp>
      <p:grpSp>
        <p:nvGrpSpPr>
          <p:cNvPr id="48" name="群組 130"/>
          <p:cNvGrpSpPr/>
          <p:nvPr/>
        </p:nvGrpSpPr>
        <p:grpSpPr>
          <a:xfrm>
            <a:off x="2480676" y="3823788"/>
            <a:ext cx="458287" cy="838405"/>
            <a:chOff x="10102194" y="1939763"/>
            <a:chExt cx="458287" cy="838405"/>
          </a:xfrm>
        </p:grpSpPr>
        <p:sp>
          <p:nvSpPr>
            <p:cNvPr id="49" name="矩形 48"/>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50" name="直線單箭頭接點 132"/>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文字方塊 133"/>
            <p:cNvSpPr txBox="1"/>
            <p:nvPr/>
          </p:nvSpPr>
          <p:spPr>
            <a:xfrm>
              <a:off x="10118802" y="2316503"/>
              <a:ext cx="441679" cy="461665"/>
            </a:xfrm>
            <a:prstGeom prst="rect">
              <a:avLst/>
            </a:prstGeom>
            <a:noFill/>
          </p:spPr>
          <p:txBody>
            <a:bodyPr wrap="square" rtlCol="0">
              <a:spAutoFit/>
            </a:bodyPr>
            <a:lstStyle/>
            <a:p>
              <a:pPr algn="ctr"/>
              <a:r>
                <a:rPr lang="en-US" altLang="zh-TW" sz="2400" dirty="0"/>
                <a:t>0</a:t>
              </a:r>
              <a:endParaRPr lang="zh-TW" altLang="en-US" sz="2400" dirty="0"/>
            </a:p>
          </p:txBody>
        </p:sp>
      </p:grpSp>
      <p:sp>
        <p:nvSpPr>
          <p:cNvPr id="52" name="文字方塊 134"/>
          <p:cNvSpPr txBox="1"/>
          <p:nvPr/>
        </p:nvSpPr>
        <p:spPr>
          <a:xfrm>
            <a:off x="2410434" y="1640959"/>
            <a:ext cx="430062" cy="461665"/>
          </a:xfrm>
          <a:prstGeom prst="rect">
            <a:avLst/>
          </a:prstGeom>
          <a:noFill/>
        </p:spPr>
        <p:txBody>
          <a:bodyPr wrap="square" rtlCol="0">
            <a:spAutoFit/>
          </a:bodyPr>
          <a:lstStyle/>
          <a:p>
            <a:pPr algn="ctr"/>
            <a:r>
              <a:rPr lang="en-US" altLang="zh-TW" sz="2400" dirty="0">
                <a:solidFill>
                  <a:srgbClr val="FF0000"/>
                </a:solidFill>
              </a:rPr>
              <a:t>4</a:t>
            </a:r>
            <a:endParaRPr lang="zh-TW" altLang="en-US" sz="2400" dirty="0">
              <a:solidFill>
                <a:srgbClr val="FF0000"/>
              </a:solidFill>
            </a:endParaRPr>
          </a:p>
        </p:txBody>
      </p:sp>
      <p:sp>
        <p:nvSpPr>
          <p:cNvPr id="53" name="文字方塊 135"/>
          <p:cNvSpPr txBox="1"/>
          <p:nvPr/>
        </p:nvSpPr>
        <p:spPr>
          <a:xfrm>
            <a:off x="2296396" y="3244826"/>
            <a:ext cx="682714" cy="461665"/>
          </a:xfrm>
          <a:prstGeom prst="rect">
            <a:avLst/>
          </a:prstGeom>
          <a:noFill/>
        </p:spPr>
        <p:txBody>
          <a:bodyPr wrap="square" rtlCol="0">
            <a:spAutoFit/>
          </a:bodyPr>
          <a:lstStyle/>
          <a:p>
            <a:pPr algn="ctr"/>
            <a:r>
              <a:rPr lang="en-US" altLang="zh-TW" sz="2400" dirty="0">
                <a:solidFill>
                  <a:srgbClr val="FF0000"/>
                </a:solidFill>
              </a:rPr>
              <a:t>-2</a:t>
            </a:r>
            <a:endParaRPr lang="zh-TW" altLang="en-US" sz="2400" dirty="0">
              <a:solidFill>
                <a:srgbClr val="FF0000"/>
              </a:solidFill>
            </a:endParaRPr>
          </a:p>
        </p:txBody>
      </p:sp>
      <p:sp>
        <p:nvSpPr>
          <p:cNvPr id="54" name="文字方塊 137"/>
          <p:cNvSpPr txBox="1"/>
          <p:nvPr/>
        </p:nvSpPr>
        <p:spPr>
          <a:xfrm>
            <a:off x="3109050" y="1602027"/>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0.98</a:t>
            </a:r>
            <a:endParaRPr lang="zh-TW" altLang="en-US" sz="2400" dirty="0">
              <a:solidFill>
                <a:srgbClr val="0000FF"/>
              </a:solidFill>
            </a:endParaRPr>
          </a:p>
        </p:txBody>
      </p:sp>
      <p:sp>
        <p:nvSpPr>
          <p:cNvPr id="55" name="文字方塊 138"/>
          <p:cNvSpPr txBox="1"/>
          <p:nvPr/>
        </p:nvSpPr>
        <p:spPr>
          <a:xfrm>
            <a:off x="3131369" y="3207558"/>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0.12</a:t>
            </a:r>
            <a:endParaRPr lang="zh-TW" altLang="en-US" sz="2400" dirty="0">
              <a:solidFill>
                <a:srgbClr val="0000FF"/>
              </a:solidFill>
            </a:endParaRPr>
          </a:p>
        </p:txBody>
      </p:sp>
      <p:sp>
        <p:nvSpPr>
          <p:cNvPr id="56" name="文字方塊 139"/>
          <p:cNvSpPr txBox="1"/>
          <p:nvPr/>
        </p:nvSpPr>
        <p:spPr>
          <a:xfrm>
            <a:off x="3953237" y="1672423"/>
            <a:ext cx="342900"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57" name="文字方塊 140"/>
          <p:cNvSpPr txBox="1"/>
          <p:nvPr/>
        </p:nvSpPr>
        <p:spPr>
          <a:xfrm>
            <a:off x="4120328" y="2260740"/>
            <a:ext cx="441679"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8" name="文字方塊 141"/>
          <p:cNvSpPr txBox="1"/>
          <p:nvPr/>
        </p:nvSpPr>
        <p:spPr>
          <a:xfrm>
            <a:off x="3818032" y="3777870"/>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9" name="文字方塊 142"/>
          <p:cNvSpPr txBox="1"/>
          <p:nvPr/>
        </p:nvSpPr>
        <p:spPr>
          <a:xfrm>
            <a:off x="3970311" y="3207558"/>
            <a:ext cx="715437"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60" name="文字方塊 143"/>
          <p:cNvSpPr txBox="1"/>
          <p:nvPr/>
        </p:nvSpPr>
        <p:spPr>
          <a:xfrm>
            <a:off x="6126016" y="1673340"/>
            <a:ext cx="342900" cy="461665"/>
          </a:xfrm>
          <a:prstGeom prst="rect">
            <a:avLst/>
          </a:prstGeom>
          <a:noFill/>
        </p:spPr>
        <p:txBody>
          <a:bodyPr wrap="square" rtlCol="0">
            <a:spAutoFit/>
          </a:bodyPr>
          <a:lstStyle/>
          <a:p>
            <a:pPr algn="ctr"/>
            <a:r>
              <a:rPr lang="en-US" altLang="zh-TW" sz="2400" dirty="0"/>
              <a:t>3</a:t>
            </a:r>
            <a:endParaRPr lang="zh-TW" altLang="en-US" sz="2400" dirty="0"/>
          </a:p>
        </p:txBody>
      </p:sp>
      <p:sp>
        <p:nvSpPr>
          <p:cNvPr id="61" name="文字方塊 144"/>
          <p:cNvSpPr txBox="1"/>
          <p:nvPr/>
        </p:nvSpPr>
        <p:spPr>
          <a:xfrm>
            <a:off x="6293107" y="2261657"/>
            <a:ext cx="441679"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62" name="文字方塊 145"/>
          <p:cNvSpPr txBox="1"/>
          <p:nvPr/>
        </p:nvSpPr>
        <p:spPr>
          <a:xfrm>
            <a:off x="5990811" y="3778787"/>
            <a:ext cx="715437" cy="461665"/>
          </a:xfrm>
          <a:prstGeom prst="rect">
            <a:avLst/>
          </a:prstGeom>
          <a:noFill/>
        </p:spPr>
        <p:txBody>
          <a:bodyPr wrap="square" rtlCol="0">
            <a:spAutoFit/>
          </a:bodyPr>
          <a:lstStyle/>
          <a:p>
            <a:pPr algn="ctr"/>
            <a:r>
              <a:rPr lang="en-US" altLang="zh-TW" sz="2400" dirty="0"/>
              <a:t>4</a:t>
            </a:r>
            <a:endParaRPr lang="zh-TW" altLang="en-US" sz="2400" dirty="0"/>
          </a:p>
        </p:txBody>
      </p:sp>
      <p:sp>
        <p:nvSpPr>
          <p:cNvPr id="63" name="文字方塊 146"/>
          <p:cNvSpPr txBox="1"/>
          <p:nvPr/>
        </p:nvSpPr>
        <p:spPr>
          <a:xfrm>
            <a:off x="6143090" y="3208475"/>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64" name="文字方塊 149"/>
          <p:cNvSpPr txBox="1"/>
          <p:nvPr/>
        </p:nvSpPr>
        <p:spPr>
          <a:xfrm>
            <a:off x="5252837" y="1665438"/>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0.86</a:t>
            </a:r>
            <a:endParaRPr lang="zh-TW" altLang="en-US" sz="2400" dirty="0">
              <a:solidFill>
                <a:srgbClr val="0000FF"/>
              </a:solidFill>
            </a:endParaRPr>
          </a:p>
        </p:txBody>
      </p:sp>
      <p:sp>
        <p:nvSpPr>
          <p:cNvPr id="65" name="文字方塊 150"/>
          <p:cNvSpPr txBox="1"/>
          <p:nvPr/>
        </p:nvSpPr>
        <p:spPr>
          <a:xfrm>
            <a:off x="5275156" y="3270969"/>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0.11</a:t>
            </a:r>
            <a:endParaRPr lang="zh-TW" altLang="en-US" sz="2400" dirty="0">
              <a:solidFill>
                <a:srgbClr val="0000FF"/>
              </a:solidFill>
            </a:endParaRPr>
          </a:p>
        </p:txBody>
      </p:sp>
      <p:sp>
        <p:nvSpPr>
          <p:cNvPr id="66" name="文字方塊 153"/>
          <p:cNvSpPr txBox="1"/>
          <p:nvPr/>
        </p:nvSpPr>
        <p:spPr>
          <a:xfrm>
            <a:off x="7505772" y="1626199"/>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0.62</a:t>
            </a:r>
            <a:endParaRPr lang="zh-TW" altLang="en-US" sz="2400" dirty="0">
              <a:solidFill>
                <a:srgbClr val="0000FF"/>
              </a:solidFill>
            </a:endParaRPr>
          </a:p>
        </p:txBody>
      </p:sp>
      <p:sp>
        <p:nvSpPr>
          <p:cNvPr id="67" name="文字方塊 154"/>
          <p:cNvSpPr txBox="1"/>
          <p:nvPr/>
        </p:nvSpPr>
        <p:spPr>
          <a:xfrm>
            <a:off x="7528091" y="3231730"/>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0.83</a:t>
            </a:r>
            <a:endParaRPr lang="zh-TW" altLang="en-US" sz="2400" dirty="0">
              <a:solidFill>
                <a:srgbClr val="0000FF"/>
              </a:solidFill>
            </a:endParaRPr>
          </a:p>
        </p:txBody>
      </p:sp>
      <p:grpSp>
        <p:nvGrpSpPr>
          <p:cNvPr id="68" name="群組 96"/>
          <p:cNvGrpSpPr/>
          <p:nvPr/>
        </p:nvGrpSpPr>
        <p:grpSpPr>
          <a:xfrm>
            <a:off x="4673795" y="2262334"/>
            <a:ext cx="458287" cy="838405"/>
            <a:chOff x="10102194" y="1939763"/>
            <a:chExt cx="458287" cy="838405"/>
          </a:xfrm>
        </p:grpSpPr>
        <p:sp>
          <p:nvSpPr>
            <p:cNvPr id="69" name="矩形 68"/>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70" name="直線單箭頭接點 98"/>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文字方塊 101"/>
            <p:cNvSpPr txBox="1"/>
            <p:nvPr/>
          </p:nvSpPr>
          <p:spPr>
            <a:xfrm>
              <a:off x="10118802" y="2316503"/>
              <a:ext cx="441679" cy="461665"/>
            </a:xfrm>
            <a:prstGeom prst="rect">
              <a:avLst/>
            </a:prstGeom>
            <a:noFill/>
          </p:spPr>
          <p:txBody>
            <a:bodyPr wrap="square" rtlCol="0">
              <a:spAutoFit/>
            </a:bodyPr>
            <a:lstStyle/>
            <a:p>
              <a:pPr algn="ctr"/>
              <a:r>
                <a:rPr lang="en-US" altLang="zh-TW" sz="2400" dirty="0"/>
                <a:t>0</a:t>
              </a:r>
              <a:endParaRPr lang="zh-TW" altLang="en-US" sz="2400" dirty="0"/>
            </a:p>
          </p:txBody>
        </p:sp>
      </p:grpSp>
      <p:grpSp>
        <p:nvGrpSpPr>
          <p:cNvPr id="72" name="群組 104"/>
          <p:cNvGrpSpPr/>
          <p:nvPr/>
        </p:nvGrpSpPr>
        <p:grpSpPr>
          <a:xfrm>
            <a:off x="4676173" y="3786657"/>
            <a:ext cx="458287" cy="838405"/>
            <a:chOff x="10102194" y="1939763"/>
            <a:chExt cx="458287" cy="838405"/>
          </a:xfrm>
        </p:grpSpPr>
        <p:sp>
          <p:nvSpPr>
            <p:cNvPr id="73" name="矩形 72"/>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74" name="直線單箭頭接點 121"/>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文字方塊 123"/>
            <p:cNvSpPr txBox="1"/>
            <p:nvPr/>
          </p:nvSpPr>
          <p:spPr>
            <a:xfrm>
              <a:off x="10118802" y="2316503"/>
              <a:ext cx="441679" cy="461665"/>
            </a:xfrm>
            <a:prstGeom prst="rect">
              <a:avLst/>
            </a:prstGeom>
            <a:noFill/>
          </p:spPr>
          <p:txBody>
            <a:bodyPr wrap="square" rtlCol="0">
              <a:spAutoFit/>
            </a:bodyPr>
            <a:lstStyle/>
            <a:p>
              <a:pPr algn="ctr"/>
              <a:r>
                <a:rPr lang="en-US" altLang="zh-TW" sz="2400" dirty="0"/>
                <a:t>0</a:t>
              </a:r>
              <a:endParaRPr lang="zh-TW" altLang="en-US" sz="2400" dirty="0"/>
            </a:p>
          </p:txBody>
        </p:sp>
      </p:grpSp>
      <p:grpSp>
        <p:nvGrpSpPr>
          <p:cNvPr id="76" name="群組 124"/>
          <p:cNvGrpSpPr/>
          <p:nvPr/>
        </p:nvGrpSpPr>
        <p:grpSpPr>
          <a:xfrm>
            <a:off x="6852035" y="2257142"/>
            <a:ext cx="458287" cy="838405"/>
            <a:chOff x="10102194" y="1939763"/>
            <a:chExt cx="458287" cy="838405"/>
          </a:xfrm>
        </p:grpSpPr>
        <p:sp>
          <p:nvSpPr>
            <p:cNvPr id="77" name="矩形 76"/>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78" name="直線單箭頭接點 126"/>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文字方塊 127"/>
            <p:cNvSpPr txBox="1"/>
            <p:nvPr/>
          </p:nvSpPr>
          <p:spPr>
            <a:xfrm>
              <a:off x="10118802" y="2316503"/>
              <a:ext cx="441679" cy="461665"/>
            </a:xfrm>
            <a:prstGeom prst="rect">
              <a:avLst/>
            </a:prstGeom>
            <a:noFill/>
          </p:spPr>
          <p:txBody>
            <a:bodyPr wrap="square" rtlCol="0">
              <a:spAutoFit/>
            </a:bodyPr>
            <a:lstStyle/>
            <a:p>
              <a:pPr algn="ctr"/>
              <a:r>
                <a:rPr lang="en-US" altLang="zh-TW" sz="2400" dirty="0"/>
                <a:t>-2</a:t>
              </a:r>
              <a:endParaRPr lang="zh-TW" altLang="en-US" sz="2400" dirty="0"/>
            </a:p>
          </p:txBody>
        </p:sp>
      </p:grpSp>
      <p:grpSp>
        <p:nvGrpSpPr>
          <p:cNvPr id="80" name="群組 128"/>
          <p:cNvGrpSpPr/>
          <p:nvPr/>
        </p:nvGrpSpPr>
        <p:grpSpPr>
          <a:xfrm>
            <a:off x="6906115" y="3813978"/>
            <a:ext cx="458287" cy="838405"/>
            <a:chOff x="10102194" y="1939763"/>
            <a:chExt cx="458287" cy="838405"/>
          </a:xfrm>
        </p:grpSpPr>
        <p:sp>
          <p:nvSpPr>
            <p:cNvPr id="81" name="矩形 80"/>
            <p:cNvSpPr/>
            <p:nvPr/>
          </p:nvSpPr>
          <p:spPr>
            <a:xfrm>
              <a:off x="10102194" y="2322963"/>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82" name="直線單箭頭接點 147"/>
            <p:cNvCxnSpPr/>
            <p:nvPr/>
          </p:nvCxnSpPr>
          <p:spPr>
            <a:xfrm flipV="1">
              <a:off x="10329096" y="1939763"/>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文字方塊 148"/>
            <p:cNvSpPr txBox="1"/>
            <p:nvPr/>
          </p:nvSpPr>
          <p:spPr>
            <a:xfrm>
              <a:off x="10118802" y="2316503"/>
              <a:ext cx="441679" cy="461665"/>
            </a:xfrm>
            <a:prstGeom prst="rect">
              <a:avLst/>
            </a:prstGeom>
            <a:noFill/>
          </p:spPr>
          <p:txBody>
            <a:bodyPr wrap="square" rtlCol="0">
              <a:spAutoFit/>
            </a:bodyPr>
            <a:lstStyle/>
            <a:p>
              <a:pPr algn="ctr"/>
              <a:r>
                <a:rPr lang="en-US" altLang="zh-TW" sz="2400" dirty="0"/>
                <a:t>2</a:t>
              </a:r>
              <a:endParaRPr lang="zh-TW" altLang="en-US" sz="2400" dirty="0"/>
            </a:p>
          </p:txBody>
        </p:sp>
      </p:grpSp>
      <p:sp>
        <p:nvSpPr>
          <p:cNvPr id="84" name="矩形 83"/>
          <p:cNvSpPr/>
          <p:nvPr/>
        </p:nvSpPr>
        <p:spPr>
          <a:xfrm>
            <a:off x="748793" y="1991663"/>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85" name="矩形 84"/>
          <p:cNvSpPr/>
          <p:nvPr/>
        </p:nvSpPr>
        <p:spPr>
          <a:xfrm>
            <a:off x="717550" y="3633436"/>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86" name="文字方塊 151"/>
          <p:cNvSpPr txBox="1"/>
          <p:nvPr/>
        </p:nvSpPr>
        <p:spPr>
          <a:xfrm>
            <a:off x="760961" y="1978208"/>
            <a:ext cx="342900" cy="461665"/>
          </a:xfrm>
          <a:prstGeom prst="rect">
            <a:avLst/>
          </a:prstGeom>
          <a:noFill/>
        </p:spPr>
        <p:txBody>
          <a:bodyPr wrap="square" rtlCol="0">
            <a:spAutoFit/>
          </a:bodyPr>
          <a:lstStyle/>
          <a:p>
            <a:pPr algn="ctr"/>
            <a:r>
              <a:rPr lang="en-US" altLang="zh-TW" sz="2400" dirty="0">
                <a:solidFill>
                  <a:srgbClr val="0000FF"/>
                </a:solidFill>
              </a:rPr>
              <a:t>1</a:t>
            </a:r>
            <a:endParaRPr lang="zh-TW" altLang="en-US" sz="2400" dirty="0">
              <a:solidFill>
                <a:srgbClr val="0000FF"/>
              </a:solidFill>
            </a:endParaRPr>
          </a:p>
        </p:txBody>
      </p:sp>
      <p:sp>
        <p:nvSpPr>
          <p:cNvPr id="87" name="文字方塊 152"/>
          <p:cNvSpPr txBox="1"/>
          <p:nvPr/>
        </p:nvSpPr>
        <p:spPr>
          <a:xfrm>
            <a:off x="655177" y="3577639"/>
            <a:ext cx="488741" cy="461665"/>
          </a:xfrm>
          <a:prstGeom prst="rect">
            <a:avLst/>
          </a:prstGeom>
          <a:noFill/>
        </p:spPr>
        <p:txBody>
          <a:bodyPr wrap="square" rtlCol="0">
            <a:spAutoFit/>
          </a:bodyPr>
          <a:lstStyle/>
          <a:p>
            <a:pPr algn="ctr"/>
            <a:r>
              <a:rPr lang="en-US" altLang="zh-TW" sz="2400" dirty="0">
                <a:solidFill>
                  <a:srgbClr val="0000FF"/>
                </a:solidFill>
              </a:rPr>
              <a:t>-1</a:t>
            </a:r>
            <a:endParaRPr lang="zh-TW" altLang="en-US" sz="2400" dirty="0">
              <a:solidFill>
                <a:srgbClr val="0000FF"/>
              </a:solidFill>
            </a:endParaRPr>
          </a:p>
        </p:txBody>
      </p:sp>
    </p:spTree>
    <p:extLst>
      <p:ext uri="{BB962C8B-B14F-4D97-AF65-F5344CB8AC3E}">
        <p14:creationId xmlns:p14="http://schemas.microsoft.com/office/powerpoint/2010/main" val="168435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神经网络</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66</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7" name="直線單箭頭接點 12"/>
          <p:cNvCxnSpPr/>
          <p:nvPr/>
        </p:nvCxnSpPr>
        <p:spPr>
          <a:xfrm>
            <a:off x="7621461" y="3766881"/>
            <a:ext cx="65565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單箭頭接點 14"/>
          <p:cNvCxnSpPr/>
          <p:nvPr/>
        </p:nvCxnSpPr>
        <p:spPr>
          <a:xfrm>
            <a:off x="7621461" y="2107285"/>
            <a:ext cx="64900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橢圓 19"/>
          <p:cNvSpPr/>
          <p:nvPr/>
        </p:nvSpPr>
        <p:spPr>
          <a:xfrm>
            <a:off x="2725104" y="1896413"/>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1" name="橢圓 20"/>
          <p:cNvSpPr/>
          <p:nvPr/>
        </p:nvSpPr>
        <p:spPr>
          <a:xfrm>
            <a:off x="2713821" y="3444108"/>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2" name="橢圓 26"/>
          <p:cNvSpPr/>
          <p:nvPr/>
        </p:nvSpPr>
        <p:spPr>
          <a:xfrm>
            <a:off x="4928526" y="1865715"/>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3" name="橢圓 27"/>
          <p:cNvSpPr/>
          <p:nvPr/>
        </p:nvSpPr>
        <p:spPr>
          <a:xfrm>
            <a:off x="4947448" y="3438391"/>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4" name="橢圓 30"/>
          <p:cNvSpPr/>
          <p:nvPr/>
        </p:nvSpPr>
        <p:spPr>
          <a:xfrm>
            <a:off x="7082219" y="1838484"/>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15" name="橢圓 31"/>
          <p:cNvSpPr/>
          <p:nvPr/>
        </p:nvSpPr>
        <p:spPr>
          <a:xfrm>
            <a:off x="7123909" y="3438391"/>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grpSp>
        <p:nvGrpSpPr>
          <p:cNvPr id="16" name="群組 83"/>
          <p:cNvGrpSpPr/>
          <p:nvPr/>
        </p:nvGrpSpPr>
        <p:grpSpPr>
          <a:xfrm>
            <a:off x="1108899" y="2172641"/>
            <a:ext cx="1588876" cy="1638300"/>
            <a:chOff x="1013669" y="3459098"/>
            <a:chExt cx="1588876" cy="1638300"/>
          </a:xfrm>
        </p:grpSpPr>
        <p:cxnSp>
          <p:nvCxnSpPr>
            <p:cNvPr id="17" name="直線單箭頭接點 49"/>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8" name="群組 82"/>
            <p:cNvGrpSpPr/>
            <p:nvPr/>
          </p:nvGrpSpPr>
          <p:grpSpPr>
            <a:xfrm>
              <a:off x="1025705" y="3459098"/>
              <a:ext cx="1576840" cy="1638300"/>
              <a:chOff x="1025705" y="3459098"/>
              <a:chExt cx="1576840" cy="1638300"/>
            </a:xfrm>
          </p:grpSpPr>
          <p:cxnSp>
            <p:nvCxnSpPr>
              <p:cNvPr id="19" name="直線單箭頭接點 47"/>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50"/>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79"/>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2" name="群組 84"/>
          <p:cNvGrpSpPr/>
          <p:nvPr/>
        </p:nvGrpSpPr>
        <p:grpSpPr>
          <a:xfrm>
            <a:off x="3327206" y="2157954"/>
            <a:ext cx="1588876" cy="1638300"/>
            <a:chOff x="1013669" y="3459098"/>
            <a:chExt cx="1588876" cy="1638300"/>
          </a:xfrm>
        </p:grpSpPr>
        <p:cxnSp>
          <p:nvCxnSpPr>
            <p:cNvPr id="23" name="直線單箭頭接點 85"/>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4" name="群組 86"/>
            <p:cNvGrpSpPr/>
            <p:nvPr/>
          </p:nvGrpSpPr>
          <p:grpSpPr>
            <a:xfrm>
              <a:off x="1025705" y="3459098"/>
              <a:ext cx="1576840" cy="1638300"/>
              <a:chOff x="1025705" y="3459098"/>
              <a:chExt cx="1576840" cy="1638300"/>
            </a:xfrm>
          </p:grpSpPr>
          <p:cxnSp>
            <p:nvCxnSpPr>
              <p:cNvPr id="25" name="直線單箭頭接點 87"/>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88"/>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89"/>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8" name="群組 90"/>
          <p:cNvGrpSpPr/>
          <p:nvPr/>
        </p:nvGrpSpPr>
        <p:grpSpPr>
          <a:xfrm>
            <a:off x="5527144" y="2138036"/>
            <a:ext cx="1588876" cy="1638300"/>
            <a:chOff x="1013669" y="3459098"/>
            <a:chExt cx="1588876" cy="1638300"/>
          </a:xfrm>
        </p:grpSpPr>
        <p:cxnSp>
          <p:nvCxnSpPr>
            <p:cNvPr id="29" name="直線單箭頭接點 91"/>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0" name="群組 92"/>
            <p:cNvGrpSpPr/>
            <p:nvPr/>
          </p:nvGrpSpPr>
          <p:grpSpPr>
            <a:xfrm>
              <a:off x="1025705" y="3459098"/>
              <a:ext cx="1576840" cy="1638300"/>
              <a:chOff x="1025705" y="3459098"/>
              <a:chExt cx="1576840" cy="1638300"/>
            </a:xfrm>
          </p:grpSpPr>
          <p:cxnSp>
            <p:nvCxnSpPr>
              <p:cNvPr id="31" name="直線單箭頭接點 93"/>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94"/>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95"/>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34" name="手繪多邊形 103"/>
          <p:cNvSpPr/>
          <p:nvPr/>
        </p:nvSpPr>
        <p:spPr>
          <a:xfrm>
            <a:off x="2780137" y="3569921"/>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手繪多邊形 105"/>
          <p:cNvSpPr/>
          <p:nvPr/>
        </p:nvSpPr>
        <p:spPr>
          <a:xfrm>
            <a:off x="2761527" y="1980480"/>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手繪多邊形 106"/>
          <p:cNvSpPr/>
          <p:nvPr/>
        </p:nvSpPr>
        <p:spPr>
          <a:xfrm>
            <a:off x="4990449" y="1991663"/>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手繪多邊形 107"/>
          <p:cNvSpPr/>
          <p:nvPr/>
        </p:nvSpPr>
        <p:spPr>
          <a:xfrm>
            <a:off x="5006793" y="3514992"/>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手繪多邊形 108"/>
          <p:cNvSpPr/>
          <p:nvPr/>
        </p:nvSpPr>
        <p:spPr>
          <a:xfrm>
            <a:off x="7139390" y="1930243"/>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手繪多邊形 109"/>
          <p:cNvSpPr/>
          <p:nvPr/>
        </p:nvSpPr>
        <p:spPr>
          <a:xfrm>
            <a:off x="7186477" y="3548427"/>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文字方塊 112"/>
          <p:cNvSpPr txBox="1"/>
          <p:nvPr/>
        </p:nvSpPr>
        <p:spPr>
          <a:xfrm>
            <a:off x="1707829" y="1693279"/>
            <a:ext cx="342900"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1" name="文字方塊 113"/>
          <p:cNvSpPr txBox="1"/>
          <p:nvPr/>
        </p:nvSpPr>
        <p:spPr>
          <a:xfrm>
            <a:off x="1874920" y="2281596"/>
            <a:ext cx="441679"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42" name="文字方塊 114"/>
          <p:cNvSpPr txBox="1"/>
          <p:nvPr/>
        </p:nvSpPr>
        <p:spPr>
          <a:xfrm>
            <a:off x="1572624" y="3798726"/>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3" name="文字方塊 115"/>
          <p:cNvSpPr txBox="1"/>
          <p:nvPr/>
        </p:nvSpPr>
        <p:spPr>
          <a:xfrm>
            <a:off x="1724903" y="3228414"/>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4" name="矩形 43"/>
          <p:cNvSpPr/>
          <p:nvPr/>
        </p:nvSpPr>
        <p:spPr>
          <a:xfrm>
            <a:off x="2471151" y="2657649"/>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45" name="直線單箭頭接點 118"/>
          <p:cNvCxnSpPr/>
          <p:nvPr/>
        </p:nvCxnSpPr>
        <p:spPr>
          <a:xfrm flipV="1">
            <a:off x="2698053" y="2274449"/>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文字方塊 119"/>
          <p:cNvSpPr txBox="1"/>
          <p:nvPr/>
        </p:nvSpPr>
        <p:spPr>
          <a:xfrm>
            <a:off x="2487759" y="2651189"/>
            <a:ext cx="441679"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7" name="矩形 46"/>
          <p:cNvSpPr/>
          <p:nvPr/>
        </p:nvSpPr>
        <p:spPr>
          <a:xfrm>
            <a:off x="2480676" y="4206988"/>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48" name="直線單箭頭接點 132"/>
          <p:cNvCxnSpPr/>
          <p:nvPr/>
        </p:nvCxnSpPr>
        <p:spPr>
          <a:xfrm flipV="1">
            <a:off x="2707578" y="3823788"/>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字方塊 133"/>
          <p:cNvSpPr txBox="1"/>
          <p:nvPr/>
        </p:nvSpPr>
        <p:spPr>
          <a:xfrm>
            <a:off x="2497284" y="4200528"/>
            <a:ext cx="441679" cy="461665"/>
          </a:xfrm>
          <a:prstGeom prst="rect">
            <a:avLst/>
          </a:prstGeom>
          <a:noFill/>
        </p:spPr>
        <p:txBody>
          <a:bodyPr wrap="square" rtlCol="0">
            <a:spAutoFit/>
          </a:bodyPr>
          <a:lstStyle/>
          <a:p>
            <a:pPr algn="ctr"/>
            <a:r>
              <a:rPr lang="en-US" altLang="zh-TW" sz="2400" dirty="0"/>
              <a:t>0</a:t>
            </a:r>
            <a:endParaRPr lang="zh-TW" altLang="en-US" sz="2400" dirty="0"/>
          </a:p>
        </p:txBody>
      </p:sp>
      <p:sp>
        <p:nvSpPr>
          <p:cNvPr id="50" name="文字方塊 137"/>
          <p:cNvSpPr txBox="1"/>
          <p:nvPr/>
        </p:nvSpPr>
        <p:spPr>
          <a:xfrm>
            <a:off x="3109050" y="1602027"/>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0.73</a:t>
            </a:r>
            <a:endParaRPr lang="zh-TW" altLang="en-US" sz="2400" dirty="0">
              <a:solidFill>
                <a:srgbClr val="0000FF"/>
              </a:solidFill>
            </a:endParaRPr>
          </a:p>
        </p:txBody>
      </p:sp>
      <p:sp>
        <p:nvSpPr>
          <p:cNvPr id="51" name="文字方塊 138"/>
          <p:cNvSpPr txBox="1"/>
          <p:nvPr/>
        </p:nvSpPr>
        <p:spPr>
          <a:xfrm>
            <a:off x="3075361" y="3207558"/>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0.5</a:t>
            </a:r>
            <a:endParaRPr lang="zh-TW" altLang="en-US" sz="2400" dirty="0">
              <a:solidFill>
                <a:srgbClr val="0000FF"/>
              </a:solidFill>
            </a:endParaRPr>
          </a:p>
        </p:txBody>
      </p:sp>
      <p:sp>
        <p:nvSpPr>
          <p:cNvPr id="52" name="文字方塊 139"/>
          <p:cNvSpPr txBox="1"/>
          <p:nvPr/>
        </p:nvSpPr>
        <p:spPr>
          <a:xfrm>
            <a:off x="3953237" y="1672423"/>
            <a:ext cx="342900"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53" name="文字方塊 140"/>
          <p:cNvSpPr txBox="1"/>
          <p:nvPr/>
        </p:nvSpPr>
        <p:spPr>
          <a:xfrm>
            <a:off x="4120328" y="2260740"/>
            <a:ext cx="441679"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4" name="文字方塊 141"/>
          <p:cNvSpPr txBox="1"/>
          <p:nvPr/>
        </p:nvSpPr>
        <p:spPr>
          <a:xfrm>
            <a:off x="3818032" y="3777870"/>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5" name="文字方塊 142"/>
          <p:cNvSpPr txBox="1"/>
          <p:nvPr/>
        </p:nvSpPr>
        <p:spPr>
          <a:xfrm>
            <a:off x="3970311" y="3207558"/>
            <a:ext cx="715437"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56" name="文字方塊 143"/>
          <p:cNvSpPr txBox="1"/>
          <p:nvPr/>
        </p:nvSpPr>
        <p:spPr>
          <a:xfrm>
            <a:off x="6126016" y="1673340"/>
            <a:ext cx="342900" cy="461665"/>
          </a:xfrm>
          <a:prstGeom prst="rect">
            <a:avLst/>
          </a:prstGeom>
          <a:noFill/>
        </p:spPr>
        <p:txBody>
          <a:bodyPr wrap="square" rtlCol="0">
            <a:spAutoFit/>
          </a:bodyPr>
          <a:lstStyle/>
          <a:p>
            <a:pPr algn="ctr"/>
            <a:r>
              <a:rPr lang="en-US" altLang="zh-TW" sz="2400" dirty="0"/>
              <a:t>3</a:t>
            </a:r>
            <a:endParaRPr lang="zh-TW" altLang="en-US" sz="2400" dirty="0"/>
          </a:p>
        </p:txBody>
      </p:sp>
      <p:sp>
        <p:nvSpPr>
          <p:cNvPr id="57" name="文字方塊 144"/>
          <p:cNvSpPr txBox="1"/>
          <p:nvPr/>
        </p:nvSpPr>
        <p:spPr>
          <a:xfrm>
            <a:off x="6293107" y="2261657"/>
            <a:ext cx="441679"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8" name="文字方塊 145"/>
          <p:cNvSpPr txBox="1"/>
          <p:nvPr/>
        </p:nvSpPr>
        <p:spPr>
          <a:xfrm>
            <a:off x="5990811" y="3778787"/>
            <a:ext cx="715437" cy="461665"/>
          </a:xfrm>
          <a:prstGeom prst="rect">
            <a:avLst/>
          </a:prstGeom>
          <a:noFill/>
        </p:spPr>
        <p:txBody>
          <a:bodyPr wrap="square" rtlCol="0">
            <a:spAutoFit/>
          </a:bodyPr>
          <a:lstStyle/>
          <a:p>
            <a:pPr algn="ctr"/>
            <a:r>
              <a:rPr lang="en-US" altLang="zh-TW" sz="2400" dirty="0"/>
              <a:t>4</a:t>
            </a:r>
            <a:endParaRPr lang="zh-TW" altLang="en-US" sz="2400" dirty="0"/>
          </a:p>
        </p:txBody>
      </p:sp>
      <p:sp>
        <p:nvSpPr>
          <p:cNvPr id="59" name="文字方塊 146"/>
          <p:cNvSpPr txBox="1"/>
          <p:nvPr/>
        </p:nvSpPr>
        <p:spPr>
          <a:xfrm>
            <a:off x="6143090" y="3208475"/>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60" name="文字方塊 149"/>
          <p:cNvSpPr txBox="1"/>
          <p:nvPr/>
        </p:nvSpPr>
        <p:spPr>
          <a:xfrm>
            <a:off x="5215605" y="1556516"/>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0.72</a:t>
            </a:r>
            <a:endParaRPr lang="zh-TW" altLang="en-US" sz="2400" dirty="0">
              <a:solidFill>
                <a:srgbClr val="0000FF"/>
              </a:solidFill>
            </a:endParaRPr>
          </a:p>
        </p:txBody>
      </p:sp>
      <p:sp>
        <p:nvSpPr>
          <p:cNvPr id="61" name="文字方塊 150"/>
          <p:cNvSpPr txBox="1"/>
          <p:nvPr/>
        </p:nvSpPr>
        <p:spPr>
          <a:xfrm>
            <a:off x="5275156" y="3270969"/>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0.12</a:t>
            </a:r>
            <a:endParaRPr lang="zh-TW" altLang="en-US" sz="2400" dirty="0">
              <a:solidFill>
                <a:srgbClr val="0000FF"/>
              </a:solidFill>
            </a:endParaRPr>
          </a:p>
        </p:txBody>
      </p:sp>
      <p:sp>
        <p:nvSpPr>
          <p:cNvPr id="62" name="文字方塊 153"/>
          <p:cNvSpPr txBox="1"/>
          <p:nvPr/>
        </p:nvSpPr>
        <p:spPr>
          <a:xfrm>
            <a:off x="7540144" y="1574623"/>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0.51</a:t>
            </a:r>
            <a:endParaRPr lang="zh-TW" altLang="en-US" sz="2400" dirty="0">
              <a:solidFill>
                <a:srgbClr val="0000FF"/>
              </a:solidFill>
            </a:endParaRPr>
          </a:p>
        </p:txBody>
      </p:sp>
      <p:sp>
        <p:nvSpPr>
          <p:cNvPr id="63" name="文字方塊 154"/>
          <p:cNvSpPr txBox="1"/>
          <p:nvPr/>
        </p:nvSpPr>
        <p:spPr>
          <a:xfrm>
            <a:off x="7621461" y="3228414"/>
            <a:ext cx="811642"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zh-TW" sz="2400" dirty="0">
                <a:solidFill>
                  <a:srgbClr val="0000FF"/>
                </a:solidFill>
              </a:rPr>
              <a:t>0.85</a:t>
            </a:r>
            <a:endParaRPr lang="zh-TW" altLang="en-US" sz="2400" dirty="0">
              <a:solidFill>
                <a:srgbClr val="0000FF"/>
              </a:solidFill>
            </a:endParaRPr>
          </a:p>
        </p:txBody>
      </p:sp>
      <p:sp>
        <p:nvSpPr>
          <p:cNvPr id="64" name="矩形 63"/>
          <p:cNvSpPr/>
          <p:nvPr/>
        </p:nvSpPr>
        <p:spPr>
          <a:xfrm>
            <a:off x="4673795" y="2645534"/>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65" name="直線單箭頭接點 98"/>
          <p:cNvCxnSpPr/>
          <p:nvPr/>
        </p:nvCxnSpPr>
        <p:spPr>
          <a:xfrm flipV="1">
            <a:off x="4900697" y="2262334"/>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文字方塊 101"/>
          <p:cNvSpPr txBox="1"/>
          <p:nvPr/>
        </p:nvSpPr>
        <p:spPr>
          <a:xfrm>
            <a:off x="4690403" y="2639074"/>
            <a:ext cx="441679" cy="461665"/>
          </a:xfrm>
          <a:prstGeom prst="rect">
            <a:avLst/>
          </a:prstGeom>
          <a:noFill/>
        </p:spPr>
        <p:txBody>
          <a:bodyPr wrap="square" rtlCol="0">
            <a:spAutoFit/>
          </a:bodyPr>
          <a:lstStyle/>
          <a:p>
            <a:pPr algn="ctr"/>
            <a:r>
              <a:rPr lang="en-US" altLang="zh-TW" sz="2400" dirty="0"/>
              <a:t>0</a:t>
            </a:r>
            <a:endParaRPr lang="zh-TW" altLang="en-US" sz="2400" dirty="0"/>
          </a:p>
        </p:txBody>
      </p:sp>
      <p:sp>
        <p:nvSpPr>
          <p:cNvPr id="67" name="矩形 66"/>
          <p:cNvSpPr/>
          <p:nvPr/>
        </p:nvSpPr>
        <p:spPr>
          <a:xfrm>
            <a:off x="4676173" y="4169857"/>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68" name="直線單箭頭接點 121"/>
          <p:cNvCxnSpPr/>
          <p:nvPr/>
        </p:nvCxnSpPr>
        <p:spPr>
          <a:xfrm flipV="1">
            <a:off x="4903075" y="3786657"/>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文字方塊 123"/>
          <p:cNvSpPr txBox="1"/>
          <p:nvPr/>
        </p:nvSpPr>
        <p:spPr>
          <a:xfrm>
            <a:off x="4692781" y="4163397"/>
            <a:ext cx="441679" cy="461665"/>
          </a:xfrm>
          <a:prstGeom prst="rect">
            <a:avLst/>
          </a:prstGeom>
          <a:noFill/>
        </p:spPr>
        <p:txBody>
          <a:bodyPr wrap="square" rtlCol="0">
            <a:spAutoFit/>
          </a:bodyPr>
          <a:lstStyle/>
          <a:p>
            <a:pPr algn="ctr"/>
            <a:r>
              <a:rPr lang="en-US" altLang="zh-TW" sz="2400" dirty="0"/>
              <a:t>0</a:t>
            </a:r>
            <a:endParaRPr lang="zh-TW" altLang="en-US" sz="2400" dirty="0"/>
          </a:p>
        </p:txBody>
      </p:sp>
      <p:sp>
        <p:nvSpPr>
          <p:cNvPr id="70" name="矩形 69"/>
          <p:cNvSpPr/>
          <p:nvPr/>
        </p:nvSpPr>
        <p:spPr>
          <a:xfrm>
            <a:off x="6852035" y="2640342"/>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71" name="直線單箭頭接點 126"/>
          <p:cNvCxnSpPr/>
          <p:nvPr/>
        </p:nvCxnSpPr>
        <p:spPr>
          <a:xfrm flipV="1">
            <a:off x="7078937" y="2257142"/>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文字方塊 127"/>
          <p:cNvSpPr txBox="1"/>
          <p:nvPr/>
        </p:nvSpPr>
        <p:spPr>
          <a:xfrm>
            <a:off x="6868643" y="2633882"/>
            <a:ext cx="441679"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73" name="矩形 72"/>
          <p:cNvSpPr/>
          <p:nvPr/>
        </p:nvSpPr>
        <p:spPr>
          <a:xfrm>
            <a:off x="6906115" y="4197178"/>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74" name="直線單箭頭接點 147"/>
          <p:cNvCxnSpPr/>
          <p:nvPr/>
        </p:nvCxnSpPr>
        <p:spPr>
          <a:xfrm flipV="1">
            <a:off x="7133017" y="3813978"/>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文字方塊 148"/>
          <p:cNvSpPr txBox="1"/>
          <p:nvPr/>
        </p:nvSpPr>
        <p:spPr>
          <a:xfrm>
            <a:off x="6922723" y="4190718"/>
            <a:ext cx="441679" cy="461665"/>
          </a:xfrm>
          <a:prstGeom prst="rect">
            <a:avLst/>
          </a:prstGeom>
          <a:noFill/>
        </p:spPr>
        <p:txBody>
          <a:bodyPr wrap="square" rtlCol="0">
            <a:spAutoFit/>
          </a:bodyPr>
          <a:lstStyle/>
          <a:p>
            <a:pPr algn="ctr"/>
            <a:r>
              <a:rPr lang="en-US" altLang="zh-TW" sz="2400" dirty="0"/>
              <a:t>2</a:t>
            </a:r>
            <a:endParaRPr lang="zh-TW" altLang="en-US" sz="2400" dirty="0"/>
          </a:p>
        </p:txBody>
      </p:sp>
      <mc:AlternateContent xmlns:mc="http://schemas.openxmlformats.org/markup-compatibility/2006" xmlns:a14="http://schemas.microsoft.com/office/drawing/2010/main">
        <mc:Choice Requires="a14">
          <p:sp>
            <p:nvSpPr>
              <p:cNvPr id="76" name="文字方塊 102"/>
              <p:cNvSpPr txBox="1"/>
              <p:nvPr/>
            </p:nvSpPr>
            <p:spPr>
              <a:xfrm>
                <a:off x="1683683" y="5543175"/>
                <a:ext cx="2192908" cy="6233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2400" b="0" i="1" smtClean="0">
                          <a:latin typeface="Cambria Math" panose="02040503050406030204" pitchFamily="18" charset="0"/>
                        </a:rPr>
                        <m:t>𝑓</m:t>
                      </m:r>
                      <m:d>
                        <m:dPr>
                          <m:ctrlPr>
                            <a:rPr lang="en-US" altLang="zh-TW" sz="2400" b="0" i="1" smtClean="0">
                              <a:latin typeface="Cambria Math" panose="02040503050406030204" pitchFamily="18" charset="0"/>
                            </a:rPr>
                          </m:ctrlPr>
                        </m:dPr>
                        <m:e>
                          <m:d>
                            <m:dPr>
                              <m:begChr m:val="["/>
                              <m:endChr m:val="]"/>
                              <m:ctrlPr>
                                <a:rPr lang="en-US" altLang="zh-TW" sz="2400" b="0" i="1" smtClean="0">
                                  <a:latin typeface="Cambria Math" panose="02040503050406030204" pitchFamily="18" charset="0"/>
                                </a:rPr>
                              </m:ctrlPr>
                            </m:dPr>
                            <m:e>
                              <m:m>
                                <m:mPr>
                                  <m:mcs>
                                    <m:mc>
                                      <m:mcPr>
                                        <m:count m:val="1"/>
                                        <m:mcJc m:val="center"/>
                                      </m:mcPr>
                                    </m:mc>
                                  </m:mcs>
                                  <m:ctrlPr>
                                    <a:rPr lang="en-US" altLang="zh-TW" sz="2400" b="0" i="1" smtClean="0">
                                      <a:latin typeface="Cambria Math" panose="02040503050406030204" pitchFamily="18" charset="0"/>
                                    </a:rPr>
                                  </m:ctrlPr>
                                </m:mPr>
                                <m:mr>
                                  <m:e>
                                    <m:r>
                                      <a:rPr lang="en-US" altLang="zh-TW" sz="2400" b="0" i="1" smtClean="0">
                                        <a:latin typeface="Cambria Math" panose="02040503050406030204" pitchFamily="18" charset="0"/>
                                      </a:rPr>
                                      <m:t>0</m:t>
                                    </m:r>
                                  </m:e>
                                </m:mr>
                                <m:mr>
                                  <m:e>
                                    <m:r>
                                      <a:rPr lang="en-US" altLang="zh-TW" sz="2400" b="0" i="1" smtClean="0">
                                        <a:latin typeface="Cambria Math" panose="02040503050406030204" pitchFamily="18" charset="0"/>
                                      </a:rPr>
                                      <m:t>0</m:t>
                                    </m:r>
                                  </m:e>
                                </m:mr>
                              </m:m>
                            </m:e>
                          </m:d>
                        </m:e>
                      </m:d>
                      <m:r>
                        <a:rPr lang="en-US" altLang="zh-TW" sz="2400" b="0" i="1" smtClean="0">
                          <a:latin typeface="Cambria Math" panose="02040503050406030204" pitchFamily="18" charset="0"/>
                        </a:rPr>
                        <m:t>=</m:t>
                      </m:r>
                      <m:d>
                        <m:dPr>
                          <m:begChr m:val="["/>
                          <m:endChr m:val="]"/>
                          <m:ctrlPr>
                            <a:rPr lang="en-US" altLang="zh-TW" sz="2400" i="1">
                              <a:latin typeface="Cambria Math" panose="02040503050406030204" pitchFamily="18" charset="0"/>
                            </a:rPr>
                          </m:ctrlPr>
                        </m:dPr>
                        <m:e>
                          <m:m>
                            <m:mPr>
                              <m:mcs>
                                <m:mc>
                                  <m:mcPr>
                                    <m:count m:val="1"/>
                                    <m:mcJc m:val="center"/>
                                  </m:mcPr>
                                </m:mc>
                              </m:mcs>
                              <m:ctrlPr>
                                <a:rPr lang="en-US" altLang="zh-TW" sz="2400" i="1">
                                  <a:latin typeface="Cambria Math" panose="02040503050406030204" pitchFamily="18" charset="0"/>
                                </a:rPr>
                              </m:ctrlPr>
                            </m:mPr>
                            <m:mr>
                              <m:e>
                                <m:r>
                                  <m:rPr>
                                    <m:brk m:alnAt="7"/>
                                  </m:rPr>
                                  <a:rPr lang="en-US" altLang="zh-TW" sz="2400" b="0" i="1" smtClean="0">
                                    <a:latin typeface="Cambria Math" panose="02040503050406030204" pitchFamily="18" charset="0"/>
                                  </a:rPr>
                                  <m:t>0</m:t>
                                </m:r>
                                <m:r>
                                  <a:rPr lang="en-US" altLang="zh-TW" sz="2400" b="0" i="1" smtClean="0">
                                    <a:latin typeface="Cambria Math" panose="02040503050406030204" pitchFamily="18" charset="0"/>
                                  </a:rPr>
                                  <m:t>.51</m:t>
                                </m:r>
                              </m:e>
                            </m:mr>
                            <m:mr>
                              <m:e>
                                <m:r>
                                  <a:rPr lang="en-US" altLang="zh-TW" sz="2400" b="0" i="1" smtClean="0">
                                    <a:latin typeface="Cambria Math" panose="02040503050406030204" pitchFamily="18" charset="0"/>
                                  </a:rPr>
                                  <m:t>0.85</m:t>
                                </m:r>
                              </m:e>
                            </m:mr>
                          </m:m>
                        </m:e>
                      </m:d>
                    </m:oMath>
                  </m:oMathPara>
                </a14:m>
                <a:endParaRPr lang="zh-TW" altLang="en-US" sz="2400" dirty="0"/>
              </a:p>
            </p:txBody>
          </p:sp>
        </mc:Choice>
        <mc:Fallback xmlns="">
          <p:sp>
            <p:nvSpPr>
              <p:cNvPr id="76" name="文字方塊 102"/>
              <p:cNvSpPr txBox="1">
                <a:spLocks noRot="1" noChangeAspect="1" noMove="1" noResize="1" noEditPoints="1" noAdjustHandles="1" noChangeArrowheads="1" noChangeShapeType="1" noTextEdit="1"/>
              </p:cNvSpPr>
              <p:nvPr/>
            </p:nvSpPr>
            <p:spPr>
              <a:xfrm>
                <a:off x="1683683" y="5543175"/>
                <a:ext cx="2192908" cy="623312"/>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7" name="文字方塊 120"/>
              <p:cNvSpPr txBox="1"/>
              <p:nvPr/>
            </p:nvSpPr>
            <p:spPr>
              <a:xfrm>
                <a:off x="4555802" y="5538486"/>
                <a:ext cx="2422137" cy="6158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2400" b="0" i="1" smtClean="0">
                          <a:latin typeface="Cambria Math" panose="02040503050406030204" pitchFamily="18" charset="0"/>
                        </a:rPr>
                        <m:t>𝑓</m:t>
                      </m:r>
                      <m:d>
                        <m:dPr>
                          <m:ctrlPr>
                            <a:rPr lang="en-US" altLang="zh-TW" sz="2400" b="0" i="1" smtClean="0">
                              <a:latin typeface="Cambria Math" panose="02040503050406030204" pitchFamily="18" charset="0"/>
                            </a:rPr>
                          </m:ctrlPr>
                        </m:dPr>
                        <m:e>
                          <m:d>
                            <m:dPr>
                              <m:begChr m:val="["/>
                              <m:endChr m:val="]"/>
                              <m:ctrlPr>
                                <a:rPr lang="en-US" altLang="zh-TW" sz="2400" b="0" i="1" smtClean="0">
                                  <a:latin typeface="Cambria Math" panose="02040503050406030204" pitchFamily="18" charset="0"/>
                                </a:rPr>
                              </m:ctrlPr>
                            </m:dPr>
                            <m:e>
                              <m:m>
                                <m:mPr>
                                  <m:mcs>
                                    <m:mc>
                                      <m:mcPr>
                                        <m:count m:val="1"/>
                                        <m:mcJc m:val="center"/>
                                      </m:mcPr>
                                    </m:mc>
                                  </m:mcs>
                                  <m:ctrlPr>
                                    <a:rPr lang="en-US" altLang="zh-TW" sz="2400" b="0" i="1" smtClean="0">
                                      <a:latin typeface="Cambria Math" panose="02040503050406030204" pitchFamily="18" charset="0"/>
                                    </a:rPr>
                                  </m:ctrlPr>
                                </m:mPr>
                                <m:mr>
                                  <m:e>
                                    <m:r>
                                      <m:rPr>
                                        <m:brk m:alnAt="7"/>
                                      </m:rPr>
                                      <a:rPr lang="en-US" altLang="zh-TW" sz="2400" b="0" i="1" smtClean="0">
                                        <a:latin typeface="Cambria Math" panose="02040503050406030204" pitchFamily="18" charset="0"/>
                                      </a:rPr>
                                      <m:t>1</m:t>
                                    </m:r>
                                  </m:e>
                                </m:mr>
                                <m:mr>
                                  <m:e>
                                    <m:r>
                                      <a:rPr lang="en-US" altLang="zh-TW" sz="2400" b="0" i="1" smtClean="0">
                                        <a:latin typeface="Cambria Math" panose="02040503050406030204" pitchFamily="18" charset="0"/>
                                      </a:rPr>
                                      <m:t>−1</m:t>
                                    </m:r>
                                  </m:e>
                                </m:mr>
                              </m:m>
                            </m:e>
                          </m:d>
                        </m:e>
                      </m:d>
                      <m:r>
                        <a:rPr lang="en-US" altLang="zh-TW" sz="2400" b="0" i="1" smtClean="0">
                          <a:latin typeface="Cambria Math" panose="02040503050406030204" pitchFamily="18" charset="0"/>
                        </a:rPr>
                        <m:t>=</m:t>
                      </m:r>
                      <m:d>
                        <m:dPr>
                          <m:begChr m:val="["/>
                          <m:endChr m:val="]"/>
                          <m:ctrlPr>
                            <a:rPr lang="en-US" altLang="zh-TW" sz="2400" i="1">
                              <a:latin typeface="Cambria Math" panose="02040503050406030204" pitchFamily="18" charset="0"/>
                            </a:rPr>
                          </m:ctrlPr>
                        </m:dPr>
                        <m:e>
                          <m:m>
                            <m:mPr>
                              <m:mcs>
                                <m:mc>
                                  <m:mcPr>
                                    <m:count m:val="1"/>
                                    <m:mcJc m:val="center"/>
                                  </m:mcPr>
                                </m:mc>
                              </m:mcs>
                              <m:ctrlPr>
                                <a:rPr lang="en-US" altLang="zh-TW" sz="2400" i="1">
                                  <a:latin typeface="Cambria Math" panose="02040503050406030204" pitchFamily="18" charset="0"/>
                                </a:rPr>
                              </m:ctrlPr>
                            </m:mPr>
                            <m:mr>
                              <m:e>
                                <m:r>
                                  <m:rPr>
                                    <m:brk m:alnAt="7"/>
                                  </m:rPr>
                                  <a:rPr lang="en-US" altLang="zh-TW" sz="2400" b="0" i="1" smtClean="0">
                                    <a:latin typeface="Cambria Math" panose="02040503050406030204" pitchFamily="18" charset="0"/>
                                  </a:rPr>
                                  <m:t>0</m:t>
                                </m:r>
                                <m:r>
                                  <a:rPr lang="en-US" altLang="zh-TW" sz="2400" b="0" i="1" smtClean="0">
                                    <a:latin typeface="Cambria Math" panose="02040503050406030204" pitchFamily="18" charset="0"/>
                                  </a:rPr>
                                  <m:t>.62</m:t>
                                </m:r>
                              </m:e>
                            </m:mr>
                            <m:mr>
                              <m:e>
                                <m:r>
                                  <a:rPr lang="en-US" altLang="zh-TW" sz="2400" b="0" i="1" smtClean="0">
                                    <a:latin typeface="Cambria Math" panose="02040503050406030204" pitchFamily="18" charset="0"/>
                                  </a:rPr>
                                  <m:t>0.83</m:t>
                                </m:r>
                              </m:e>
                            </m:mr>
                          </m:m>
                        </m:e>
                      </m:d>
                    </m:oMath>
                  </m:oMathPara>
                </a14:m>
                <a:endParaRPr lang="zh-TW" altLang="en-US" sz="2400" dirty="0"/>
              </a:p>
            </p:txBody>
          </p:sp>
        </mc:Choice>
        <mc:Fallback xmlns="">
          <p:sp>
            <p:nvSpPr>
              <p:cNvPr id="77" name="文字方塊 120"/>
              <p:cNvSpPr txBox="1">
                <a:spLocks noRot="1" noChangeAspect="1" noMove="1" noResize="1" noEditPoints="1" noAdjustHandles="1" noChangeArrowheads="1" noChangeShapeType="1" noTextEdit="1"/>
              </p:cNvSpPr>
              <p:nvPr/>
            </p:nvSpPr>
            <p:spPr>
              <a:xfrm>
                <a:off x="4555802" y="5538486"/>
                <a:ext cx="2422137" cy="615810"/>
              </a:xfrm>
              <a:prstGeom prst="rect">
                <a:avLst/>
              </a:prstGeom>
              <a:blipFill>
                <a:blip r:embed="rId4"/>
                <a:stretch>
                  <a:fillRect/>
                </a:stretch>
              </a:blipFill>
            </p:spPr>
            <p:txBody>
              <a:bodyPr/>
              <a:lstStyle/>
              <a:p>
                <a:r>
                  <a:rPr lang="zh-CN" altLang="en-US">
                    <a:noFill/>
                  </a:rPr>
                  <a:t> </a:t>
                </a:r>
              </a:p>
            </p:txBody>
          </p:sp>
        </mc:Fallback>
      </mc:AlternateContent>
      <p:sp>
        <p:nvSpPr>
          <p:cNvPr id="78" name="矩形 77"/>
          <p:cNvSpPr/>
          <p:nvPr/>
        </p:nvSpPr>
        <p:spPr>
          <a:xfrm>
            <a:off x="748793" y="1991663"/>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79" name="矩形 78"/>
          <p:cNvSpPr/>
          <p:nvPr/>
        </p:nvSpPr>
        <p:spPr>
          <a:xfrm>
            <a:off x="717550" y="3633436"/>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80" name="文字方塊 151"/>
          <p:cNvSpPr txBox="1"/>
          <p:nvPr/>
        </p:nvSpPr>
        <p:spPr>
          <a:xfrm>
            <a:off x="760961" y="1978208"/>
            <a:ext cx="342900" cy="461665"/>
          </a:xfrm>
          <a:prstGeom prst="rect">
            <a:avLst/>
          </a:prstGeom>
          <a:noFill/>
        </p:spPr>
        <p:txBody>
          <a:bodyPr wrap="square" rtlCol="0">
            <a:spAutoFit/>
          </a:bodyPr>
          <a:lstStyle/>
          <a:p>
            <a:pPr algn="ctr"/>
            <a:r>
              <a:rPr lang="en-US" altLang="zh-TW" sz="2400" dirty="0">
                <a:solidFill>
                  <a:srgbClr val="0000FF"/>
                </a:solidFill>
              </a:rPr>
              <a:t>0</a:t>
            </a:r>
            <a:endParaRPr lang="zh-TW" altLang="en-US" sz="2400" dirty="0">
              <a:solidFill>
                <a:srgbClr val="0000FF"/>
              </a:solidFill>
            </a:endParaRPr>
          </a:p>
        </p:txBody>
      </p:sp>
      <p:sp>
        <p:nvSpPr>
          <p:cNvPr id="81" name="文字方塊 152"/>
          <p:cNvSpPr txBox="1"/>
          <p:nvPr/>
        </p:nvSpPr>
        <p:spPr>
          <a:xfrm>
            <a:off x="655177" y="3577639"/>
            <a:ext cx="488741" cy="461665"/>
          </a:xfrm>
          <a:prstGeom prst="rect">
            <a:avLst/>
          </a:prstGeom>
          <a:noFill/>
        </p:spPr>
        <p:txBody>
          <a:bodyPr wrap="square" rtlCol="0">
            <a:spAutoFit/>
          </a:bodyPr>
          <a:lstStyle/>
          <a:p>
            <a:pPr algn="ctr"/>
            <a:r>
              <a:rPr lang="en-US" altLang="zh-TW" sz="2400" dirty="0">
                <a:solidFill>
                  <a:srgbClr val="0000FF"/>
                </a:solidFill>
              </a:rPr>
              <a:t>0</a:t>
            </a:r>
            <a:endParaRPr lang="zh-TW" altLang="en-US" sz="2400" dirty="0">
              <a:solidFill>
                <a:srgbClr val="0000FF"/>
              </a:solidFill>
            </a:endParaRPr>
          </a:p>
        </p:txBody>
      </p:sp>
      <p:sp>
        <p:nvSpPr>
          <p:cNvPr id="82" name="文字方塊 2"/>
          <p:cNvSpPr txBox="1"/>
          <p:nvPr/>
        </p:nvSpPr>
        <p:spPr>
          <a:xfrm>
            <a:off x="1616514" y="4911880"/>
            <a:ext cx="3599091" cy="461665"/>
          </a:xfrm>
          <a:prstGeom prst="rect">
            <a:avLst/>
          </a:prstGeom>
          <a:noFill/>
        </p:spPr>
        <p:txBody>
          <a:bodyPr wrap="square" rtlCol="0">
            <a:spAutoFit/>
          </a:bodyPr>
          <a:lstStyle/>
          <a:p>
            <a:r>
              <a:rPr lang="en-US" altLang="zh-TW" sz="2400" dirty="0"/>
              <a:t>This is a function.</a:t>
            </a:r>
            <a:endParaRPr lang="zh-TW" altLang="en-US" sz="2400" dirty="0"/>
          </a:p>
        </p:txBody>
      </p:sp>
      <p:sp>
        <p:nvSpPr>
          <p:cNvPr id="83" name="文字方塊 100"/>
          <p:cNvSpPr txBox="1"/>
          <p:nvPr/>
        </p:nvSpPr>
        <p:spPr>
          <a:xfrm>
            <a:off x="3967326" y="4908528"/>
            <a:ext cx="3599091" cy="461665"/>
          </a:xfrm>
          <a:prstGeom prst="rect">
            <a:avLst/>
          </a:prstGeom>
          <a:noFill/>
        </p:spPr>
        <p:txBody>
          <a:bodyPr wrap="square" rtlCol="0">
            <a:spAutoFit/>
          </a:bodyPr>
          <a:lstStyle/>
          <a:p>
            <a:r>
              <a:rPr lang="en-US" altLang="zh-TW" sz="2400" dirty="0"/>
              <a:t>Input vector, output vector</a:t>
            </a:r>
            <a:endParaRPr lang="zh-TW" altLang="en-US" sz="2400" dirty="0"/>
          </a:p>
        </p:txBody>
      </p:sp>
      <p:sp>
        <p:nvSpPr>
          <p:cNvPr id="84" name="弧形箭號 (下彎) 4"/>
          <p:cNvSpPr/>
          <p:nvPr/>
        </p:nvSpPr>
        <p:spPr>
          <a:xfrm rot="15394179">
            <a:off x="368628" y="4238988"/>
            <a:ext cx="1395203" cy="70105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Tree>
    <p:extLst>
      <p:ext uri="{BB962C8B-B14F-4D97-AF65-F5344CB8AC3E}">
        <p14:creationId xmlns:p14="http://schemas.microsoft.com/office/powerpoint/2010/main" val="404272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60" grpId="0" animBg="1"/>
      <p:bldP spid="61" grpId="0" animBg="1"/>
      <p:bldP spid="62" grpId="0" animBg="1"/>
      <p:bldP spid="63" grpId="0" animBg="1"/>
      <p:bldP spid="76" grpId="0"/>
      <p:bldP spid="77" grpId="0"/>
      <p:bldP spid="80" grpId="0"/>
      <p:bldP spid="81" grpId="0"/>
      <p:bldP spid="82" grpId="0"/>
      <p:bldP spid="83" grpId="0"/>
      <p:bldP spid="8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手写数字识别</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67</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Picture 2" descr="ãhandwritten digit classificationãçåçæå°çµæ">
            <a:extLst>
              <a:ext uri="{FF2B5EF4-FFF2-40B4-BE49-F238E27FC236}">
                <a16:creationId xmlns:a16="http://schemas.microsoft.com/office/drawing/2014/main" id="{45F32216-99AD-4195-9359-E14CE23E08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571" y="1690689"/>
            <a:ext cx="4793457" cy="4793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0476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519855"/>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68</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4">
            <a:extLst>
              <a:ext uri="{FF2B5EF4-FFF2-40B4-BE49-F238E27FC236}">
                <a16:creationId xmlns:a16="http://schemas.microsoft.com/office/drawing/2014/main" id="{8C061F82-491F-4B2E-8A10-5501757FFA78}"/>
              </a:ext>
            </a:extLst>
          </p:cNvPr>
          <p:cNvPicPr>
            <a:picLocks noChangeAspect="1"/>
          </p:cNvPicPr>
          <p:nvPr/>
        </p:nvPicPr>
        <p:blipFill>
          <a:blip r:embed="rId3"/>
          <a:stretch>
            <a:fillRect/>
          </a:stretch>
        </p:blipFill>
        <p:spPr>
          <a:xfrm>
            <a:off x="1265301" y="1321989"/>
            <a:ext cx="2130022" cy="2116455"/>
          </a:xfrm>
          <a:prstGeom prst="rect">
            <a:avLst/>
          </a:prstGeom>
        </p:spPr>
      </p:pic>
      <p:sp>
        <p:nvSpPr>
          <p:cNvPr id="8" name="文字方塊 5">
            <a:extLst>
              <a:ext uri="{FF2B5EF4-FFF2-40B4-BE49-F238E27FC236}">
                <a16:creationId xmlns:a16="http://schemas.microsoft.com/office/drawing/2014/main" id="{1FB3A0E3-185D-4D15-A91D-7A30EF6ECA76}"/>
              </a:ext>
            </a:extLst>
          </p:cNvPr>
          <p:cNvSpPr txBox="1"/>
          <p:nvPr/>
        </p:nvSpPr>
        <p:spPr>
          <a:xfrm>
            <a:off x="1512660" y="3425471"/>
            <a:ext cx="1447800" cy="369332"/>
          </a:xfrm>
          <a:prstGeom prst="rect">
            <a:avLst/>
          </a:prstGeom>
          <a:noFill/>
        </p:spPr>
        <p:txBody>
          <a:bodyPr wrap="square" rtlCol="0">
            <a:spAutoFit/>
          </a:bodyPr>
          <a:lstStyle/>
          <a:p>
            <a:r>
              <a:rPr lang="en-US" altLang="zh-TW" dirty="0"/>
              <a:t>16 x 16 = 256</a:t>
            </a:r>
            <a:endParaRPr lang="zh-TW" altLang="en-US" dirty="0"/>
          </a:p>
        </p:txBody>
      </p:sp>
      <p:sp>
        <p:nvSpPr>
          <p:cNvPr id="10" name="矩形 9">
            <a:extLst>
              <a:ext uri="{FF2B5EF4-FFF2-40B4-BE49-F238E27FC236}">
                <a16:creationId xmlns:a16="http://schemas.microsoft.com/office/drawing/2014/main" id="{F3BB1A96-3631-4C01-84FD-30C2DF397445}"/>
              </a:ext>
            </a:extLst>
          </p:cNvPr>
          <p:cNvSpPr/>
          <p:nvPr/>
        </p:nvSpPr>
        <p:spPr>
          <a:xfrm>
            <a:off x="3625006" y="1018909"/>
            <a:ext cx="498951" cy="2625052"/>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1806E236-4BCB-4F1E-8A81-CDBC17480440}"/>
              </a:ext>
            </a:extLst>
          </p:cNvPr>
          <p:cNvSpPr/>
          <p:nvPr/>
        </p:nvSpPr>
        <p:spPr>
          <a:xfrm>
            <a:off x="3693394" y="1736602"/>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B6601466-C066-4163-8A80-DB822958C58A}"/>
              </a:ext>
            </a:extLst>
          </p:cNvPr>
          <p:cNvSpPr/>
          <p:nvPr/>
        </p:nvSpPr>
        <p:spPr>
          <a:xfrm>
            <a:off x="3699212" y="1166273"/>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graphicFrame>
        <p:nvGraphicFramePr>
          <p:cNvPr id="13" name="Object 12">
            <a:extLst>
              <a:ext uri="{FF2B5EF4-FFF2-40B4-BE49-F238E27FC236}">
                <a16:creationId xmlns:a16="http://schemas.microsoft.com/office/drawing/2014/main" id="{702BB9FF-96B6-426B-9DE9-10BBB2EF8C98}"/>
              </a:ext>
            </a:extLst>
          </p:cNvPr>
          <p:cNvGraphicFramePr>
            <a:graphicFrameLocks noChangeAspect="1"/>
          </p:cNvGraphicFramePr>
          <p:nvPr>
            <p:extLst>
              <p:ext uri="{D42A27DB-BD31-4B8C-83A1-F6EECF244321}">
                <p14:modId xmlns:p14="http://schemas.microsoft.com/office/powerpoint/2010/main" val="739360609"/>
              </p:ext>
            </p:extLst>
          </p:nvPr>
        </p:nvGraphicFramePr>
        <p:xfrm>
          <a:off x="3711911" y="1071023"/>
          <a:ext cx="325438" cy="461962"/>
        </p:xfrm>
        <a:graphic>
          <a:graphicData uri="http://schemas.openxmlformats.org/presentationml/2006/ole">
            <mc:AlternateContent xmlns:mc="http://schemas.openxmlformats.org/markup-compatibility/2006">
              <mc:Choice xmlns:v="urn:schemas-microsoft-com:vml" Requires="v">
                <p:oleObj name="方程式" r:id="rId4" imgW="152280" imgH="215640" progId="Equation.3">
                  <p:embed/>
                </p:oleObj>
              </mc:Choice>
              <mc:Fallback>
                <p:oleObj name="方程式" r:id="rId4" imgW="152280" imgH="215640" progId="Equation.3">
                  <p:embed/>
                  <p:pic>
                    <p:nvPicPr>
                      <p:cNvPr id="10" name="Object 12">
                        <a:extLst>
                          <a:ext uri="{FF2B5EF4-FFF2-40B4-BE49-F238E27FC236}">
                            <a16:creationId xmlns:a16="http://schemas.microsoft.com/office/drawing/2014/main" id="{702BB9FF-96B6-426B-9DE9-10BBB2EF8C98}"/>
                          </a:ext>
                        </a:extLst>
                      </p:cNvPr>
                      <p:cNvPicPr>
                        <a:picLocks noChangeAspect="1" noChangeArrowheads="1"/>
                      </p:cNvPicPr>
                      <p:nvPr/>
                    </p:nvPicPr>
                    <p:blipFill>
                      <a:blip r:embed="rId5"/>
                      <a:srcRect/>
                      <a:stretch>
                        <a:fillRect/>
                      </a:stretch>
                    </p:blipFill>
                    <p:spPr bwMode="auto">
                      <a:xfrm>
                        <a:off x="3711911" y="1071023"/>
                        <a:ext cx="325438" cy="46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12">
            <a:extLst>
              <a:ext uri="{FF2B5EF4-FFF2-40B4-BE49-F238E27FC236}">
                <a16:creationId xmlns:a16="http://schemas.microsoft.com/office/drawing/2014/main" id="{4D61EAD5-F102-450F-84CA-A4A33F6144EF}"/>
              </a:ext>
            </a:extLst>
          </p:cNvPr>
          <p:cNvGraphicFramePr>
            <a:graphicFrameLocks noChangeAspect="1"/>
          </p:cNvGraphicFramePr>
          <p:nvPr>
            <p:extLst>
              <p:ext uri="{D42A27DB-BD31-4B8C-83A1-F6EECF244321}">
                <p14:modId xmlns:p14="http://schemas.microsoft.com/office/powerpoint/2010/main" val="1238153107"/>
              </p:ext>
            </p:extLst>
          </p:nvPr>
        </p:nvGraphicFramePr>
        <p:xfrm>
          <a:off x="3717207" y="1653752"/>
          <a:ext cx="352425" cy="461963"/>
        </p:xfrm>
        <a:graphic>
          <a:graphicData uri="http://schemas.openxmlformats.org/presentationml/2006/ole">
            <mc:AlternateContent xmlns:mc="http://schemas.openxmlformats.org/markup-compatibility/2006">
              <mc:Choice xmlns:v="urn:schemas-microsoft-com:vml" Requires="v">
                <p:oleObj name="方程式" r:id="rId6" imgW="164880" imgH="215640" progId="Equation.3">
                  <p:embed/>
                </p:oleObj>
              </mc:Choice>
              <mc:Fallback>
                <p:oleObj name="方程式" r:id="rId6" imgW="164880" imgH="215640" progId="Equation.3">
                  <p:embed/>
                  <p:pic>
                    <p:nvPicPr>
                      <p:cNvPr id="11" name="Object 12">
                        <a:extLst>
                          <a:ext uri="{FF2B5EF4-FFF2-40B4-BE49-F238E27FC236}">
                            <a16:creationId xmlns:a16="http://schemas.microsoft.com/office/drawing/2014/main" id="{4D61EAD5-F102-450F-84CA-A4A33F6144EF}"/>
                          </a:ext>
                        </a:extLst>
                      </p:cNvPr>
                      <p:cNvPicPr>
                        <a:picLocks noChangeAspect="1" noChangeArrowheads="1"/>
                      </p:cNvPicPr>
                      <p:nvPr/>
                    </p:nvPicPr>
                    <p:blipFill>
                      <a:blip r:embed="rId7"/>
                      <a:srcRect/>
                      <a:stretch>
                        <a:fillRect/>
                      </a:stretch>
                    </p:blipFill>
                    <p:spPr bwMode="auto">
                      <a:xfrm>
                        <a:off x="3717207" y="1653752"/>
                        <a:ext cx="352425" cy="46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矩形 14">
            <a:extLst>
              <a:ext uri="{FF2B5EF4-FFF2-40B4-BE49-F238E27FC236}">
                <a16:creationId xmlns:a16="http://schemas.microsoft.com/office/drawing/2014/main" id="{CBA0C26F-1854-42BC-81B6-B395F39150A3}"/>
              </a:ext>
            </a:extLst>
          </p:cNvPr>
          <p:cNvSpPr/>
          <p:nvPr/>
        </p:nvSpPr>
        <p:spPr>
          <a:xfrm>
            <a:off x="3702919" y="3134359"/>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graphicFrame>
        <p:nvGraphicFramePr>
          <p:cNvPr id="16" name="Object 12">
            <a:extLst>
              <a:ext uri="{FF2B5EF4-FFF2-40B4-BE49-F238E27FC236}">
                <a16:creationId xmlns:a16="http://schemas.microsoft.com/office/drawing/2014/main" id="{046476CD-648F-4148-9F66-EB20BE6C5E9D}"/>
              </a:ext>
            </a:extLst>
          </p:cNvPr>
          <p:cNvGraphicFramePr>
            <a:graphicFrameLocks noChangeAspect="1"/>
          </p:cNvGraphicFramePr>
          <p:nvPr>
            <p:extLst>
              <p:ext uri="{D42A27DB-BD31-4B8C-83A1-F6EECF244321}">
                <p14:modId xmlns:p14="http://schemas.microsoft.com/office/powerpoint/2010/main" val="1594243697"/>
              </p:ext>
            </p:extLst>
          </p:nvPr>
        </p:nvGraphicFramePr>
        <p:xfrm>
          <a:off x="3630996" y="3037592"/>
          <a:ext cx="544512" cy="488950"/>
        </p:xfrm>
        <a:graphic>
          <a:graphicData uri="http://schemas.openxmlformats.org/presentationml/2006/ole">
            <mc:AlternateContent xmlns:mc="http://schemas.openxmlformats.org/markup-compatibility/2006">
              <mc:Choice xmlns:v="urn:schemas-microsoft-com:vml" Requires="v">
                <p:oleObj name="方程式" r:id="rId8" imgW="253800" imgH="228600" progId="Equation.3">
                  <p:embed/>
                </p:oleObj>
              </mc:Choice>
              <mc:Fallback>
                <p:oleObj name="方程式" r:id="rId8" imgW="253800" imgH="228600" progId="Equation.3">
                  <p:embed/>
                  <p:pic>
                    <p:nvPicPr>
                      <p:cNvPr id="13" name="Object 12">
                        <a:extLst>
                          <a:ext uri="{FF2B5EF4-FFF2-40B4-BE49-F238E27FC236}">
                            <a16:creationId xmlns:a16="http://schemas.microsoft.com/office/drawing/2014/main" id="{046476CD-648F-4148-9F66-EB20BE6C5E9D}"/>
                          </a:ext>
                        </a:extLst>
                      </p:cNvPr>
                      <p:cNvPicPr>
                        <a:picLocks noChangeAspect="1" noChangeArrowheads="1"/>
                      </p:cNvPicPr>
                      <p:nvPr/>
                    </p:nvPicPr>
                    <p:blipFill>
                      <a:blip r:embed="rId9"/>
                      <a:srcRect/>
                      <a:stretch>
                        <a:fillRect/>
                      </a:stretch>
                    </p:blipFill>
                    <p:spPr bwMode="auto">
                      <a:xfrm>
                        <a:off x="3630996" y="3037592"/>
                        <a:ext cx="544512"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文字方塊 13">
            <a:extLst>
              <a:ext uri="{FF2B5EF4-FFF2-40B4-BE49-F238E27FC236}">
                <a16:creationId xmlns:a16="http://schemas.microsoft.com/office/drawing/2014/main" id="{4082EAE4-4D08-4530-8E4F-9D3A06CCD98D}"/>
              </a:ext>
            </a:extLst>
          </p:cNvPr>
          <p:cNvSpPr txBox="1"/>
          <p:nvPr/>
        </p:nvSpPr>
        <p:spPr>
          <a:xfrm rot="5400000">
            <a:off x="3578851" y="2419301"/>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18" name="手繪多邊形 16">
            <a:extLst>
              <a:ext uri="{FF2B5EF4-FFF2-40B4-BE49-F238E27FC236}">
                <a16:creationId xmlns:a16="http://schemas.microsoft.com/office/drawing/2014/main" id="{A72452FF-337D-4933-BDCC-6C236E207452}"/>
              </a:ext>
            </a:extLst>
          </p:cNvPr>
          <p:cNvSpPr/>
          <p:nvPr/>
        </p:nvSpPr>
        <p:spPr>
          <a:xfrm>
            <a:off x="1391033" y="1080304"/>
            <a:ext cx="2305050" cy="363941"/>
          </a:xfrm>
          <a:custGeom>
            <a:avLst/>
            <a:gdLst>
              <a:gd name="connsiteX0" fmla="*/ 0 w 2305050"/>
              <a:gd name="connsiteY0" fmla="*/ 374550 h 374550"/>
              <a:gd name="connsiteX1" fmla="*/ 876300 w 2305050"/>
              <a:gd name="connsiteY1" fmla="*/ 6250 h 374550"/>
              <a:gd name="connsiteX2" fmla="*/ 2305050 w 2305050"/>
              <a:gd name="connsiteY2" fmla="*/ 177700 h 374550"/>
            </a:gdLst>
            <a:ahLst/>
            <a:cxnLst>
              <a:cxn ang="0">
                <a:pos x="connsiteX0" y="connsiteY0"/>
              </a:cxn>
              <a:cxn ang="0">
                <a:pos x="connsiteX1" y="connsiteY1"/>
              </a:cxn>
              <a:cxn ang="0">
                <a:pos x="connsiteX2" y="connsiteY2"/>
              </a:cxn>
            </a:cxnLst>
            <a:rect l="l" t="t" r="r" b="b"/>
            <a:pathLst>
              <a:path w="2305050" h="374550">
                <a:moveTo>
                  <a:pt x="0" y="374550"/>
                </a:moveTo>
                <a:cubicBezTo>
                  <a:pt x="246062" y="206804"/>
                  <a:pt x="492125" y="39058"/>
                  <a:pt x="876300" y="6250"/>
                </a:cubicBezTo>
                <a:cubicBezTo>
                  <a:pt x="1260475" y="-26558"/>
                  <a:pt x="1782762" y="75571"/>
                  <a:pt x="2305050" y="177700"/>
                </a:cubicBezTo>
              </a:path>
            </a:pathLst>
          </a:custGeom>
          <a:noFill/>
          <a:ln w="28575">
            <a:solidFill>
              <a:srgbClr val="0000F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手繪多邊形 17">
            <a:extLst>
              <a:ext uri="{FF2B5EF4-FFF2-40B4-BE49-F238E27FC236}">
                <a16:creationId xmlns:a16="http://schemas.microsoft.com/office/drawing/2014/main" id="{310168A3-35AD-4DC7-8011-E104D2478C9F}"/>
              </a:ext>
            </a:extLst>
          </p:cNvPr>
          <p:cNvSpPr/>
          <p:nvPr/>
        </p:nvSpPr>
        <p:spPr>
          <a:xfrm>
            <a:off x="1524383" y="1253245"/>
            <a:ext cx="2171700" cy="646109"/>
          </a:xfrm>
          <a:custGeom>
            <a:avLst/>
            <a:gdLst>
              <a:gd name="connsiteX0" fmla="*/ 0 w 2171700"/>
              <a:gd name="connsiteY0" fmla="*/ 188909 h 646109"/>
              <a:gd name="connsiteX1" fmla="*/ 1073150 w 2171700"/>
              <a:gd name="connsiteY1" fmla="*/ 23809 h 646109"/>
              <a:gd name="connsiteX2" fmla="*/ 2171700 w 2171700"/>
              <a:gd name="connsiteY2" fmla="*/ 646109 h 646109"/>
            </a:gdLst>
            <a:ahLst/>
            <a:cxnLst>
              <a:cxn ang="0">
                <a:pos x="connsiteX0" y="connsiteY0"/>
              </a:cxn>
              <a:cxn ang="0">
                <a:pos x="connsiteX1" y="connsiteY1"/>
              </a:cxn>
              <a:cxn ang="0">
                <a:pos x="connsiteX2" y="connsiteY2"/>
              </a:cxn>
            </a:cxnLst>
            <a:rect l="l" t="t" r="r" b="b"/>
            <a:pathLst>
              <a:path w="2171700" h="646109">
                <a:moveTo>
                  <a:pt x="0" y="188909"/>
                </a:moveTo>
                <a:cubicBezTo>
                  <a:pt x="355600" y="68259"/>
                  <a:pt x="711200" y="-52391"/>
                  <a:pt x="1073150" y="23809"/>
                </a:cubicBezTo>
                <a:cubicBezTo>
                  <a:pt x="1435100" y="100009"/>
                  <a:pt x="1803400" y="373059"/>
                  <a:pt x="2171700" y="646109"/>
                </a:cubicBezTo>
              </a:path>
            </a:pathLst>
          </a:custGeom>
          <a:noFill/>
          <a:ln w="28575">
            <a:solidFill>
              <a:srgbClr val="0000F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手繪多邊形 18">
            <a:extLst>
              <a:ext uri="{FF2B5EF4-FFF2-40B4-BE49-F238E27FC236}">
                <a16:creationId xmlns:a16="http://schemas.microsoft.com/office/drawing/2014/main" id="{E5ECC7F9-9A2F-4A55-B187-25C4F49BA73F}"/>
              </a:ext>
            </a:extLst>
          </p:cNvPr>
          <p:cNvSpPr/>
          <p:nvPr/>
        </p:nvSpPr>
        <p:spPr>
          <a:xfrm>
            <a:off x="3257933" y="3296354"/>
            <a:ext cx="463550" cy="243308"/>
          </a:xfrm>
          <a:custGeom>
            <a:avLst/>
            <a:gdLst>
              <a:gd name="connsiteX0" fmla="*/ 0 w 463550"/>
              <a:gd name="connsiteY0" fmla="*/ 0 h 243308"/>
              <a:gd name="connsiteX1" fmla="*/ 101600 w 463550"/>
              <a:gd name="connsiteY1" fmla="*/ 241300 h 243308"/>
              <a:gd name="connsiteX2" fmla="*/ 463550 w 463550"/>
              <a:gd name="connsiteY2" fmla="*/ 95250 h 243308"/>
            </a:gdLst>
            <a:ahLst/>
            <a:cxnLst>
              <a:cxn ang="0">
                <a:pos x="connsiteX0" y="connsiteY0"/>
              </a:cxn>
              <a:cxn ang="0">
                <a:pos x="connsiteX1" y="connsiteY1"/>
              </a:cxn>
              <a:cxn ang="0">
                <a:pos x="connsiteX2" y="connsiteY2"/>
              </a:cxn>
            </a:cxnLst>
            <a:rect l="l" t="t" r="r" b="b"/>
            <a:pathLst>
              <a:path w="463550" h="243308">
                <a:moveTo>
                  <a:pt x="0" y="0"/>
                </a:moveTo>
                <a:cubicBezTo>
                  <a:pt x="12171" y="112712"/>
                  <a:pt x="24342" y="225425"/>
                  <a:pt x="101600" y="241300"/>
                </a:cubicBezTo>
                <a:cubicBezTo>
                  <a:pt x="178858" y="257175"/>
                  <a:pt x="321204" y="176212"/>
                  <a:pt x="463550" y="95250"/>
                </a:cubicBezTo>
              </a:path>
            </a:pathLst>
          </a:custGeom>
          <a:noFill/>
          <a:ln w="28575">
            <a:solidFill>
              <a:srgbClr val="0000F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文字方塊 17">
            <a:extLst>
              <a:ext uri="{FF2B5EF4-FFF2-40B4-BE49-F238E27FC236}">
                <a16:creationId xmlns:a16="http://schemas.microsoft.com/office/drawing/2014/main" id="{5C7613C9-DAF5-4C8C-8419-C3C871FBBEB1}"/>
              </a:ext>
            </a:extLst>
          </p:cNvPr>
          <p:cNvSpPr txBox="1"/>
          <p:nvPr/>
        </p:nvSpPr>
        <p:spPr>
          <a:xfrm>
            <a:off x="1089738" y="3676378"/>
            <a:ext cx="3024414" cy="461665"/>
          </a:xfrm>
          <a:prstGeom prst="rect">
            <a:avLst/>
          </a:prstGeom>
          <a:noFill/>
        </p:spPr>
        <p:txBody>
          <a:bodyPr wrap="square" rtlCol="0">
            <a:spAutoFit/>
          </a:bodyPr>
          <a:lstStyle/>
          <a:p>
            <a:r>
              <a:rPr lang="en-US" altLang="zh-TW" sz="2400" dirty="0"/>
              <a:t>Ink → 1, No ink → 0</a:t>
            </a:r>
            <a:endParaRPr lang="zh-TW" altLang="en-US" sz="2400" dirty="0"/>
          </a:p>
        </p:txBody>
      </p:sp>
      <p:sp>
        <p:nvSpPr>
          <p:cNvPr id="22" name="文字方塊 18">
            <a:extLst>
              <a:ext uri="{FF2B5EF4-FFF2-40B4-BE49-F238E27FC236}">
                <a16:creationId xmlns:a16="http://schemas.microsoft.com/office/drawing/2014/main" id="{873F64CB-638B-4E63-BC59-0DDE6F845CD7}"/>
              </a:ext>
            </a:extLst>
          </p:cNvPr>
          <p:cNvSpPr txBox="1"/>
          <p:nvPr/>
        </p:nvSpPr>
        <p:spPr>
          <a:xfrm>
            <a:off x="114714" y="835902"/>
            <a:ext cx="1077396" cy="523220"/>
          </a:xfrm>
          <a:prstGeom prst="rect">
            <a:avLst/>
          </a:prstGeom>
          <a:noFill/>
        </p:spPr>
        <p:txBody>
          <a:bodyPr wrap="square" rtlCol="0">
            <a:spAutoFit/>
          </a:bodyPr>
          <a:lstStyle/>
          <a:p>
            <a:r>
              <a:rPr lang="en-US" altLang="zh-TW" sz="2800" b="1" i="1" u="sng" dirty="0"/>
              <a:t>Input</a:t>
            </a:r>
            <a:endParaRPr lang="zh-TW" altLang="en-US" sz="2800" b="1" i="1" u="sng" dirty="0"/>
          </a:p>
        </p:txBody>
      </p:sp>
      <p:sp>
        <p:nvSpPr>
          <p:cNvPr id="23" name="文字方塊 19">
            <a:extLst>
              <a:ext uri="{FF2B5EF4-FFF2-40B4-BE49-F238E27FC236}">
                <a16:creationId xmlns:a16="http://schemas.microsoft.com/office/drawing/2014/main" id="{3492E9AB-FCC0-4319-9444-DCDD02B62B5B}"/>
              </a:ext>
            </a:extLst>
          </p:cNvPr>
          <p:cNvSpPr txBox="1"/>
          <p:nvPr/>
        </p:nvSpPr>
        <p:spPr>
          <a:xfrm>
            <a:off x="4491180" y="841100"/>
            <a:ext cx="1738308" cy="523220"/>
          </a:xfrm>
          <a:prstGeom prst="rect">
            <a:avLst/>
          </a:prstGeom>
          <a:noFill/>
        </p:spPr>
        <p:txBody>
          <a:bodyPr wrap="square" rtlCol="0">
            <a:spAutoFit/>
          </a:bodyPr>
          <a:lstStyle/>
          <a:p>
            <a:r>
              <a:rPr lang="en-US" altLang="zh-TW" sz="2800" b="1" i="1" u="sng" dirty="0"/>
              <a:t>Output</a:t>
            </a:r>
            <a:endParaRPr lang="zh-TW" altLang="en-US" sz="2800" b="1" i="1" u="sng" dirty="0"/>
          </a:p>
        </p:txBody>
      </p:sp>
      <p:grpSp>
        <p:nvGrpSpPr>
          <p:cNvPr id="24" name="群組 102">
            <a:extLst>
              <a:ext uri="{FF2B5EF4-FFF2-40B4-BE49-F238E27FC236}">
                <a16:creationId xmlns:a16="http://schemas.microsoft.com/office/drawing/2014/main" id="{6C72A0E4-9D8E-4505-9221-CF06A21E754D}"/>
              </a:ext>
            </a:extLst>
          </p:cNvPr>
          <p:cNvGrpSpPr/>
          <p:nvPr/>
        </p:nvGrpSpPr>
        <p:grpSpPr>
          <a:xfrm>
            <a:off x="585265" y="4264497"/>
            <a:ext cx="7973469" cy="2183259"/>
            <a:chOff x="4834695" y="3516538"/>
            <a:chExt cx="7973469" cy="3118941"/>
          </a:xfrm>
        </p:grpSpPr>
        <p:grpSp>
          <p:nvGrpSpPr>
            <p:cNvPr id="25" name="群組 98">
              <a:extLst>
                <a:ext uri="{FF2B5EF4-FFF2-40B4-BE49-F238E27FC236}">
                  <a16:creationId xmlns:a16="http://schemas.microsoft.com/office/drawing/2014/main" id="{C3D4F9E9-1388-4C58-AF01-6FA398D3024C}"/>
                </a:ext>
              </a:extLst>
            </p:cNvPr>
            <p:cNvGrpSpPr/>
            <p:nvPr/>
          </p:nvGrpSpPr>
          <p:grpSpPr>
            <a:xfrm>
              <a:off x="4834695" y="3516538"/>
              <a:ext cx="7973469" cy="3118941"/>
              <a:chOff x="1022551" y="2191862"/>
              <a:chExt cx="7973469" cy="3118941"/>
            </a:xfrm>
          </p:grpSpPr>
          <p:sp>
            <p:nvSpPr>
              <p:cNvPr id="27" name="矩形 26">
                <a:extLst>
                  <a:ext uri="{FF2B5EF4-FFF2-40B4-BE49-F238E27FC236}">
                    <a16:creationId xmlns:a16="http://schemas.microsoft.com/office/drawing/2014/main" id="{1BF03348-C45B-44D8-BA79-064A8949CC0C}"/>
                  </a:ext>
                </a:extLst>
              </p:cNvPr>
              <p:cNvSpPr/>
              <p:nvPr/>
            </p:nvSpPr>
            <p:spPr>
              <a:xfrm>
                <a:off x="1321462" y="2252513"/>
                <a:ext cx="498951" cy="2625052"/>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28" name="文字方塊 22">
                <a:extLst>
                  <a:ext uri="{FF2B5EF4-FFF2-40B4-BE49-F238E27FC236}">
                    <a16:creationId xmlns:a16="http://schemas.microsoft.com/office/drawing/2014/main" id="{EC024D6F-A8AB-44CD-8DF0-729386F79C87}"/>
                  </a:ext>
                </a:extLst>
              </p:cNvPr>
              <p:cNvSpPr txBox="1"/>
              <p:nvPr/>
            </p:nvSpPr>
            <p:spPr>
              <a:xfrm>
                <a:off x="1022551" y="4825834"/>
                <a:ext cx="1134649" cy="461666"/>
              </a:xfrm>
              <a:prstGeom prst="rect">
                <a:avLst/>
              </a:prstGeom>
              <a:noFill/>
            </p:spPr>
            <p:txBody>
              <a:bodyPr wrap="square" rtlCol="0">
                <a:spAutoFit/>
              </a:bodyPr>
              <a:lstStyle/>
              <a:p>
                <a:pPr algn="ctr"/>
                <a:r>
                  <a:rPr lang="en-US" altLang="zh-TW" sz="2400" dirty="0"/>
                  <a:t>Input</a:t>
                </a:r>
              </a:p>
            </p:txBody>
          </p:sp>
          <p:sp>
            <p:nvSpPr>
              <p:cNvPr id="29" name="文字方塊 23">
                <a:extLst>
                  <a:ext uri="{FF2B5EF4-FFF2-40B4-BE49-F238E27FC236}">
                    <a16:creationId xmlns:a16="http://schemas.microsoft.com/office/drawing/2014/main" id="{E6AEEBD6-1D8C-43A1-B33D-061A15588DC5}"/>
                  </a:ext>
                </a:extLst>
              </p:cNvPr>
              <p:cNvSpPr txBox="1"/>
              <p:nvPr/>
            </p:nvSpPr>
            <p:spPr>
              <a:xfrm>
                <a:off x="7181577" y="4849137"/>
                <a:ext cx="1134649" cy="461666"/>
              </a:xfrm>
              <a:prstGeom prst="rect">
                <a:avLst/>
              </a:prstGeom>
              <a:noFill/>
            </p:spPr>
            <p:txBody>
              <a:bodyPr wrap="square" rtlCol="0">
                <a:spAutoFit/>
              </a:bodyPr>
              <a:lstStyle/>
              <a:p>
                <a:pPr algn="ctr"/>
                <a:r>
                  <a:rPr lang="en-US" altLang="zh-TW" sz="2400" dirty="0"/>
                  <a:t>Output</a:t>
                </a:r>
              </a:p>
            </p:txBody>
          </p:sp>
          <p:cxnSp>
            <p:nvCxnSpPr>
              <p:cNvPr id="30" name="直線單箭頭接點 24">
                <a:extLst>
                  <a:ext uri="{FF2B5EF4-FFF2-40B4-BE49-F238E27FC236}">
                    <a16:creationId xmlns:a16="http://schemas.microsoft.com/office/drawing/2014/main" id="{37C14C78-3091-4BF1-BAEE-282804F2DEE8}"/>
                  </a:ext>
                </a:extLst>
              </p:cNvPr>
              <p:cNvCxnSpPr/>
              <p:nvPr/>
            </p:nvCxnSpPr>
            <p:spPr>
              <a:xfrm>
                <a:off x="6433736" y="3273292"/>
                <a:ext cx="101859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單箭頭接點 25">
                <a:extLst>
                  <a:ext uri="{FF2B5EF4-FFF2-40B4-BE49-F238E27FC236}">
                    <a16:creationId xmlns:a16="http://schemas.microsoft.com/office/drawing/2014/main" id="{47D6F396-74BD-430E-A1CA-79409E97CADD}"/>
                  </a:ext>
                </a:extLst>
              </p:cNvPr>
              <p:cNvCxnSpPr/>
              <p:nvPr/>
            </p:nvCxnSpPr>
            <p:spPr>
              <a:xfrm>
                <a:off x="6543052" y="4519182"/>
                <a:ext cx="90574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26">
                <a:extLst>
                  <a:ext uri="{FF2B5EF4-FFF2-40B4-BE49-F238E27FC236}">
                    <a16:creationId xmlns:a16="http://schemas.microsoft.com/office/drawing/2014/main" id="{62B212D3-2CA3-47CA-A366-526600E08347}"/>
                  </a:ext>
                </a:extLst>
              </p:cNvPr>
              <p:cNvCxnSpPr/>
              <p:nvPr/>
            </p:nvCxnSpPr>
            <p:spPr>
              <a:xfrm>
                <a:off x="6409852" y="2494489"/>
                <a:ext cx="105037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32">
                <a:extLst>
                  <a:ext uri="{FF2B5EF4-FFF2-40B4-BE49-F238E27FC236}">
                    <a16:creationId xmlns:a16="http://schemas.microsoft.com/office/drawing/2014/main" id="{5D0073C0-C876-4347-AB0E-4B34A72BC675}"/>
                  </a:ext>
                </a:extLst>
              </p:cNvPr>
              <p:cNvSpPr/>
              <p:nvPr/>
            </p:nvSpPr>
            <p:spPr>
              <a:xfrm>
                <a:off x="1389850" y="2970206"/>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34" name="矩形 33">
                <a:extLst>
                  <a:ext uri="{FF2B5EF4-FFF2-40B4-BE49-F238E27FC236}">
                    <a16:creationId xmlns:a16="http://schemas.microsoft.com/office/drawing/2014/main" id="{0E6E13C4-A5F1-4E1F-8674-F4DBC783D758}"/>
                  </a:ext>
                </a:extLst>
              </p:cNvPr>
              <p:cNvSpPr/>
              <p:nvPr/>
            </p:nvSpPr>
            <p:spPr>
              <a:xfrm>
                <a:off x="1395668" y="2399877"/>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graphicFrame>
            <p:nvGraphicFramePr>
              <p:cNvPr id="35" name="Object 12">
                <a:extLst>
                  <a:ext uri="{FF2B5EF4-FFF2-40B4-BE49-F238E27FC236}">
                    <a16:creationId xmlns:a16="http://schemas.microsoft.com/office/drawing/2014/main" id="{C61F9EE5-2DC7-4EAF-AF7F-8AA5402C00E8}"/>
                  </a:ext>
                </a:extLst>
              </p:cNvPr>
              <p:cNvGraphicFramePr>
                <a:graphicFrameLocks noChangeAspect="1"/>
              </p:cNvGraphicFramePr>
              <p:nvPr>
                <p:extLst>
                  <p:ext uri="{D42A27DB-BD31-4B8C-83A1-F6EECF244321}">
                    <p14:modId xmlns:p14="http://schemas.microsoft.com/office/powerpoint/2010/main" val="798309304"/>
                  </p:ext>
                </p:extLst>
              </p:nvPr>
            </p:nvGraphicFramePr>
            <p:xfrm>
              <a:off x="1408367" y="2304627"/>
              <a:ext cx="325438" cy="461962"/>
            </p:xfrm>
            <a:graphic>
              <a:graphicData uri="http://schemas.openxmlformats.org/presentationml/2006/ole">
                <mc:AlternateContent xmlns:mc="http://schemas.openxmlformats.org/markup-compatibility/2006">
                  <mc:Choice xmlns:v="urn:schemas-microsoft-com:vml" Requires="v">
                    <p:oleObj name="方程式" r:id="rId10" imgW="152280" imgH="215640" progId="Equation.3">
                      <p:embed/>
                    </p:oleObj>
                  </mc:Choice>
                  <mc:Fallback>
                    <p:oleObj name="方程式" r:id="rId10" imgW="152280" imgH="215640" progId="Equation.3">
                      <p:embed/>
                      <p:pic>
                        <p:nvPicPr>
                          <p:cNvPr id="30" name="Object 12">
                            <a:extLst>
                              <a:ext uri="{FF2B5EF4-FFF2-40B4-BE49-F238E27FC236}">
                                <a16:creationId xmlns:a16="http://schemas.microsoft.com/office/drawing/2014/main" id="{C61F9EE5-2DC7-4EAF-AF7F-8AA5402C00E8}"/>
                              </a:ext>
                            </a:extLst>
                          </p:cNvPr>
                          <p:cNvPicPr>
                            <a:picLocks noChangeAspect="1" noChangeArrowheads="1"/>
                          </p:cNvPicPr>
                          <p:nvPr/>
                        </p:nvPicPr>
                        <p:blipFill>
                          <a:blip r:embed="rId5"/>
                          <a:srcRect/>
                          <a:stretch>
                            <a:fillRect/>
                          </a:stretch>
                        </p:blipFill>
                        <p:spPr bwMode="auto">
                          <a:xfrm>
                            <a:off x="1408367" y="2304627"/>
                            <a:ext cx="325438" cy="46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 name="Object 12">
                <a:extLst>
                  <a:ext uri="{FF2B5EF4-FFF2-40B4-BE49-F238E27FC236}">
                    <a16:creationId xmlns:a16="http://schemas.microsoft.com/office/drawing/2014/main" id="{E7105FA9-D94E-49E4-8BE7-8427FA93DD1B}"/>
                  </a:ext>
                </a:extLst>
              </p:cNvPr>
              <p:cNvGraphicFramePr>
                <a:graphicFrameLocks noChangeAspect="1"/>
              </p:cNvGraphicFramePr>
              <p:nvPr>
                <p:extLst>
                  <p:ext uri="{D42A27DB-BD31-4B8C-83A1-F6EECF244321}">
                    <p14:modId xmlns:p14="http://schemas.microsoft.com/office/powerpoint/2010/main" val="475048929"/>
                  </p:ext>
                </p:extLst>
              </p:nvPr>
            </p:nvGraphicFramePr>
            <p:xfrm>
              <a:off x="1413663" y="2887356"/>
              <a:ext cx="352425" cy="461963"/>
            </p:xfrm>
            <a:graphic>
              <a:graphicData uri="http://schemas.openxmlformats.org/presentationml/2006/ole">
                <mc:AlternateContent xmlns:mc="http://schemas.openxmlformats.org/markup-compatibility/2006">
                  <mc:Choice xmlns:v="urn:schemas-microsoft-com:vml" Requires="v">
                    <p:oleObj name="方程式" r:id="rId11" imgW="164880" imgH="215640" progId="Equation.3">
                      <p:embed/>
                    </p:oleObj>
                  </mc:Choice>
                  <mc:Fallback>
                    <p:oleObj name="方程式" r:id="rId11" imgW="164880" imgH="215640" progId="Equation.3">
                      <p:embed/>
                      <p:pic>
                        <p:nvPicPr>
                          <p:cNvPr id="31" name="Object 12">
                            <a:extLst>
                              <a:ext uri="{FF2B5EF4-FFF2-40B4-BE49-F238E27FC236}">
                                <a16:creationId xmlns:a16="http://schemas.microsoft.com/office/drawing/2014/main" id="{E7105FA9-D94E-49E4-8BE7-8427FA93DD1B}"/>
                              </a:ext>
                            </a:extLst>
                          </p:cNvPr>
                          <p:cNvPicPr>
                            <a:picLocks noChangeAspect="1" noChangeArrowheads="1"/>
                          </p:cNvPicPr>
                          <p:nvPr/>
                        </p:nvPicPr>
                        <p:blipFill>
                          <a:blip r:embed="rId7"/>
                          <a:srcRect/>
                          <a:stretch>
                            <a:fillRect/>
                          </a:stretch>
                        </p:blipFill>
                        <p:spPr bwMode="auto">
                          <a:xfrm>
                            <a:off x="1413663" y="2887356"/>
                            <a:ext cx="352425" cy="46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7" name="群組 31">
                <a:extLst>
                  <a:ext uri="{FF2B5EF4-FFF2-40B4-BE49-F238E27FC236}">
                    <a16:creationId xmlns:a16="http://schemas.microsoft.com/office/drawing/2014/main" id="{559E2606-91EF-4EDB-B12D-F3296C528ADE}"/>
                  </a:ext>
                </a:extLst>
              </p:cNvPr>
              <p:cNvGrpSpPr/>
              <p:nvPr/>
            </p:nvGrpSpPr>
            <p:grpSpPr>
              <a:xfrm>
                <a:off x="2310412" y="2224872"/>
                <a:ext cx="1134648" cy="3062781"/>
                <a:chOff x="2310412" y="2224872"/>
                <a:chExt cx="1134648" cy="3062781"/>
              </a:xfrm>
            </p:grpSpPr>
            <p:sp>
              <p:nvSpPr>
                <p:cNvPr id="97" name="矩形 96">
                  <a:extLst>
                    <a:ext uri="{FF2B5EF4-FFF2-40B4-BE49-F238E27FC236}">
                      <a16:creationId xmlns:a16="http://schemas.microsoft.com/office/drawing/2014/main" id="{3364E751-1704-45DC-A2C4-E4FEA26A1CC6}"/>
                    </a:ext>
                  </a:extLst>
                </p:cNvPr>
                <p:cNvSpPr/>
                <p:nvPr/>
              </p:nvSpPr>
              <p:spPr>
                <a:xfrm>
                  <a:off x="2504565" y="2224872"/>
                  <a:ext cx="746342" cy="267586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98" name="文字方塊 33">
                  <a:extLst>
                    <a:ext uri="{FF2B5EF4-FFF2-40B4-BE49-F238E27FC236}">
                      <a16:creationId xmlns:a16="http://schemas.microsoft.com/office/drawing/2014/main" id="{4FF81FDC-38DF-48D1-B9BC-DB1B55FA4EBB}"/>
                    </a:ext>
                  </a:extLst>
                </p:cNvPr>
                <p:cNvSpPr txBox="1"/>
                <p:nvPr/>
              </p:nvSpPr>
              <p:spPr>
                <a:xfrm>
                  <a:off x="2310412" y="4825987"/>
                  <a:ext cx="1134648" cy="461666"/>
                </a:xfrm>
                <a:prstGeom prst="rect">
                  <a:avLst/>
                </a:prstGeom>
                <a:noFill/>
              </p:spPr>
              <p:txBody>
                <a:bodyPr wrap="square" rtlCol="0">
                  <a:spAutoFit/>
                </a:bodyPr>
                <a:lstStyle/>
                <a:p>
                  <a:pPr algn="ctr"/>
                  <a:r>
                    <a:rPr lang="en-US" altLang="zh-TW" sz="2400" dirty="0"/>
                    <a:t>Layer 1</a:t>
                  </a:r>
                  <a:endParaRPr lang="zh-TW" altLang="en-US" sz="2400" dirty="0"/>
                </a:p>
              </p:txBody>
            </p:sp>
            <p:sp>
              <p:nvSpPr>
                <p:cNvPr id="99" name="橢圓 34">
                  <a:extLst>
                    <a:ext uri="{FF2B5EF4-FFF2-40B4-BE49-F238E27FC236}">
                      <a16:creationId xmlns:a16="http://schemas.microsoft.com/office/drawing/2014/main" id="{965515DE-5C15-4CF1-AE3C-8920783A5900}"/>
                    </a:ext>
                  </a:extLst>
                </p:cNvPr>
                <p:cNvSpPr/>
                <p:nvPr/>
              </p:nvSpPr>
              <p:spPr>
                <a:xfrm>
                  <a:off x="2601675" y="2235874"/>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00" name="橢圓 35">
                  <a:extLst>
                    <a:ext uri="{FF2B5EF4-FFF2-40B4-BE49-F238E27FC236}">
                      <a16:creationId xmlns:a16="http://schemas.microsoft.com/office/drawing/2014/main" id="{557BA11D-11C9-48B8-89FC-F0DC6D58951A}"/>
                    </a:ext>
                  </a:extLst>
                </p:cNvPr>
                <p:cNvSpPr/>
                <p:nvPr/>
              </p:nvSpPr>
              <p:spPr>
                <a:xfrm>
                  <a:off x="2604017" y="3014444"/>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01" name="橢圓 36">
                  <a:extLst>
                    <a:ext uri="{FF2B5EF4-FFF2-40B4-BE49-F238E27FC236}">
                      <a16:creationId xmlns:a16="http://schemas.microsoft.com/office/drawing/2014/main" id="{527898D2-0077-4C8D-AC29-7730C6E5FE32}"/>
                    </a:ext>
                  </a:extLst>
                </p:cNvPr>
                <p:cNvSpPr/>
                <p:nvPr/>
              </p:nvSpPr>
              <p:spPr>
                <a:xfrm>
                  <a:off x="2592384" y="4242456"/>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02" name="文字方塊 37">
                  <a:extLst>
                    <a:ext uri="{FF2B5EF4-FFF2-40B4-BE49-F238E27FC236}">
                      <a16:creationId xmlns:a16="http://schemas.microsoft.com/office/drawing/2014/main" id="{7C144792-625C-4224-A2BF-A2597850C2B3}"/>
                    </a:ext>
                  </a:extLst>
                </p:cNvPr>
                <p:cNvSpPr txBox="1"/>
                <p:nvPr/>
              </p:nvSpPr>
              <p:spPr>
                <a:xfrm rot="5400000">
                  <a:off x="2589637" y="3664749"/>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sp>
            <p:nvSpPr>
              <p:cNvPr id="38" name="矩形 37">
                <a:extLst>
                  <a:ext uri="{FF2B5EF4-FFF2-40B4-BE49-F238E27FC236}">
                    <a16:creationId xmlns:a16="http://schemas.microsoft.com/office/drawing/2014/main" id="{2504DEB8-6B68-4BF1-81A6-4A4B3CF482AF}"/>
                  </a:ext>
                </a:extLst>
              </p:cNvPr>
              <p:cNvSpPr/>
              <p:nvPr/>
            </p:nvSpPr>
            <p:spPr>
              <a:xfrm>
                <a:off x="1399375" y="4367963"/>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39" name="文字方塊 40">
                <a:extLst>
                  <a:ext uri="{FF2B5EF4-FFF2-40B4-BE49-F238E27FC236}">
                    <a16:creationId xmlns:a16="http://schemas.microsoft.com/office/drawing/2014/main" id="{3674217D-04D0-44EB-9E6B-8335D142BCCF}"/>
                  </a:ext>
                </a:extLst>
              </p:cNvPr>
              <p:cNvSpPr txBox="1"/>
              <p:nvPr/>
            </p:nvSpPr>
            <p:spPr>
              <a:xfrm rot="5400000">
                <a:off x="1275307" y="3652905"/>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nvGrpSpPr>
              <p:cNvPr id="40" name="群組 41">
                <a:extLst>
                  <a:ext uri="{FF2B5EF4-FFF2-40B4-BE49-F238E27FC236}">
                    <a16:creationId xmlns:a16="http://schemas.microsoft.com/office/drawing/2014/main" id="{7F9A4878-A056-434E-9A15-F4D2FC01E5C6}"/>
                  </a:ext>
                </a:extLst>
              </p:cNvPr>
              <p:cNvGrpSpPr/>
              <p:nvPr/>
            </p:nvGrpSpPr>
            <p:grpSpPr>
              <a:xfrm>
                <a:off x="3654985" y="2208525"/>
                <a:ext cx="1134648" cy="3099580"/>
                <a:chOff x="3654985" y="2208525"/>
                <a:chExt cx="1134648" cy="3099580"/>
              </a:xfrm>
            </p:grpSpPr>
            <p:sp>
              <p:nvSpPr>
                <p:cNvPr id="91" name="矩形 90">
                  <a:extLst>
                    <a:ext uri="{FF2B5EF4-FFF2-40B4-BE49-F238E27FC236}">
                      <a16:creationId xmlns:a16="http://schemas.microsoft.com/office/drawing/2014/main" id="{F5C2CFE8-7841-4DB3-9D31-AAB86A5F5E71}"/>
                    </a:ext>
                  </a:extLst>
                </p:cNvPr>
                <p:cNvSpPr/>
                <p:nvPr/>
              </p:nvSpPr>
              <p:spPr>
                <a:xfrm>
                  <a:off x="3830151" y="2208525"/>
                  <a:ext cx="746342" cy="267586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92" name="文字方塊 43">
                  <a:extLst>
                    <a:ext uri="{FF2B5EF4-FFF2-40B4-BE49-F238E27FC236}">
                      <a16:creationId xmlns:a16="http://schemas.microsoft.com/office/drawing/2014/main" id="{C9518BE1-E7FB-4AF9-9600-7C19CA8716B2}"/>
                    </a:ext>
                  </a:extLst>
                </p:cNvPr>
                <p:cNvSpPr txBox="1"/>
                <p:nvPr/>
              </p:nvSpPr>
              <p:spPr>
                <a:xfrm>
                  <a:off x="3654985" y="4846439"/>
                  <a:ext cx="1134648" cy="461666"/>
                </a:xfrm>
                <a:prstGeom prst="rect">
                  <a:avLst/>
                </a:prstGeom>
                <a:noFill/>
              </p:spPr>
              <p:txBody>
                <a:bodyPr wrap="square" rtlCol="0">
                  <a:spAutoFit/>
                </a:bodyPr>
                <a:lstStyle/>
                <a:p>
                  <a:pPr algn="ctr"/>
                  <a:r>
                    <a:rPr lang="en-US" altLang="zh-TW" sz="2400" dirty="0"/>
                    <a:t>Layer 2</a:t>
                  </a:r>
                  <a:endParaRPr lang="zh-TW" altLang="en-US" sz="2400" dirty="0"/>
                </a:p>
              </p:txBody>
            </p:sp>
            <p:sp>
              <p:nvSpPr>
                <p:cNvPr id="93" name="橢圓 44">
                  <a:extLst>
                    <a:ext uri="{FF2B5EF4-FFF2-40B4-BE49-F238E27FC236}">
                      <a16:creationId xmlns:a16="http://schemas.microsoft.com/office/drawing/2014/main" id="{E8F60A68-20AD-4AEC-8802-BD7F58C69544}"/>
                    </a:ext>
                  </a:extLst>
                </p:cNvPr>
                <p:cNvSpPr/>
                <p:nvPr/>
              </p:nvSpPr>
              <p:spPr>
                <a:xfrm>
                  <a:off x="3917237" y="2235874"/>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94" name="橢圓 45">
                  <a:extLst>
                    <a:ext uri="{FF2B5EF4-FFF2-40B4-BE49-F238E27FC236}">
                      <a16:creationId xmlns:a16="http://schemas.microsoft.com/office/drawing/2014/main" id="{9ADD7785-76FB-4A00-B3C0-9929F99B38FA}"/>
                    </a:ext>
                  </a:extLst>
                </p:cNvPr>
                <p:cNvSpPr/>
                <p:nvPr/>
              </p:nvSpPr>
              <p:spPr>
                <a:xfrm>
                  <a:off x="3919579" y="3014444"/>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95" name="橢圓 46">
                  <a:extLst>
                    <a:ext uri="{FF2B5EF4-FFF2-40B4-BE49-F238E27FC236}">
                      <a16:creationId xmlns:a16="http://schemas.microsoft.com/office/drawing/2014/main" id="{5C65822B-A460-47B3-BD2E-0AA3DEBCF870}"/>
                    </a:ext>
                  </a:extLst>
                </p:cNvPr>
                <p:cNvSpPr/>
                <p:nvPr/>
              </p:nvSpPr>
              <p:spPr>
                <a:xfrm>
                  <a:off x="3907946" y="4242456"/>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96" name="文字方塊 47">
                  <a:extLst>
                    <a:ext uri="{FF2B5EF4-FFF2-40B4-BE49-F238E27FC236}">
                      <a16:creationId xmlns:a16="http://schemas.microsoft.com/office/drawing/2014/main" id="{15111502-CB30-43C4-BBFC-CA7943B85911}"/>
                    </a:ext>
                  </a:extLst>
                </p:cNvPr>
                <p:cNvSpPr txBox="1"/>
                <p:nvPr/>
              </p:nvSpPr>
              <p:spPr>
                <a:xfrm rot="5400000">
                  <a:off x="3905199" y="3664749"/>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grpSp>
            <p:nvGrpSpPr>
              <p:cNvPr id="41" name="群組 48">
                <a:extLst>
                  <a:ext uri="{FF2B5EF4-FFF2-40B4-BE49-F238E27FC236}">
                    <a16:creationId xmlns:a16="http://schemas.microsoft.com/office/drawing/2014/main" id="{6C06791D-2FCE-43EE-8C56-0F467161A1CF}"/>
                  </a:ext>
                </a:extLst>
              </p:cNvPr>
              <p:cNvGrpSpPr/>
              <p:nvPr/>
            </p:nvGrpSpPr>
            <p:grpSpPr>
              <a:xfrm>
                <a:off x="5842528" y="2216766"/>
                <a:ext cx="1134648" cy="3081437"/>
                <a:chOff x="5842528" y="2216766"/>
                <a:chExt cx="1134648" cy="3081437"/>
              </a:xfrm>
            </p:grpSpPr>
            <p:sp>
              <p:nvSpPr>
                <p:cNvPr id="85" name="矩形 84">
                  <a:extLst>
                    <a:ext uri="{FF2B5EF4-FFF2-40B4-BE49-F238E27FC236}">
                      <a16:creationId xmlns:a16="http://schemas.microsoft.com/office/drawing/2014/main" id="{A0246ADA-8F08-40C4-BD69-7F47C161DC97}"/>
                    </a:ext>
                  </a:extLst>
                </p:cNvPr>
                <p:cNvSpPr/>
                <p:nvPr/>
              </p:nvSpPr>
              <p:spPr>
                <a:xfrm>
                  <a:off x="6046929" y="2224872"/>
                  <a:ext cx="746342" cy="267586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86" name="文字方塊 50">
                  <a:extLst>
                    <a:ext uri="{FF2B5EF4-FFF2-40B4-BE49-F238E27FC236}">
                      <a16:creationId xmlns:a16="http://schemas.microsoft.com/office/drawing/2014/main" id="{2FA576AD-E0E8-4206-AABF-6DF54ED135F2}"/>
                    </a:ext>
                  </a:extLst>
                </p:cNvPr>
                <p:cNvSpPr txBox="1"/>
                <p:nvPr/>
              </p:nvSpPr>
              <p:spPr>
                <a:xfrm>
                  <a:off x="5842528" y="4836537"/>
                  <a:ext cx="1134648" cy="461666"/>
                </a:xfrm>
                <a:prstGeom prst="rect">
                  <a:avLst/>
                </a:prstGeom>
                <a:noFill/>
              </p:spPr>
              <p:txBody>
                <a:bodyPr wrap="square" rtlCol="0">
                  <a:spAutoFit/>
                </a:bodyPr>
                <a:lstStyle/>
                <a:p>
                  <a:pPr algn="ctr"/>
                  <a:r>
                    <a:rPr lang="en-US" altLang="zh-TW" sz="2400" dirty="0"/>
                    <a:t>Layer L</a:t>
                  </a:r>
                  <a:endParaRPr lang="zh-TW" altLang="en-US" sz="2400" dirty="0"/>
                </a:p>
              </p:txBody>
            </p:sp>
            <p:sp>
              <p:nvSpPr>
                <p:cNvPr id="87" name="橢圓 51">
                  <a:extLst>
                    <a:ext uri="{FF2B5EF4-FFF2-40B4-BE49-F238E27FC236}">
                      <a16:creationId xmlns:a16="http://schemas.microsoft.com/office/drawing/2014/main" id="{04F00731-3230-429E-9B58-664697D07804}"/>
                    </a:ext>
                  </a:extLst>
                </p:cNvPr>
                <p:cNvSpPr/>
                <p:nvPr/>
              </p:nvSpPr>
              <p:spPr>
                <a:xfrm>
                  <a:off x="6122773" y="2216766"/>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88" name="橢圓 52">
                  <a:extLst>
                    <a:ext uri="{FF2B5EF4-FFF2-40B4-BE49-F238E27FC236}">
                      <a16:creationId xmlns:a16="http://schemas.microsoft.com/office/drawing/2014/main" id="{D02960D2-91F9-4955-91DF-652F689DD222}"/>
                    </a:ext>
                  </a:extLst>
                </p:cNvPr>
                <p:cNvSpPr/>
                <p:nvPr/>
              </p:nvSpPr>
              <p:spPr>
                <a:xfrm>
                  <a:off x="6125115" y="2976675"/>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89" name="橢圓 53">
                  <a:extLst>
                    <a:ext uri="{FF2B5EF4-FFF2-40B4-BE49-F238E27FC236}">
                      <a16:creationId xmlns:a16="http://schemas.microsoft.com/office/drawing/2014/main" id="{40C3A760-D634-4814-8202-9821A06A9D16}"/>
                    </a:ext>
                  </a:extLst>
                </p:cNvPr>
                <p:cNvSpPr/>
                <p:nvPr/>
              </p:nvSpPr>
              <p:spPr>
                <a:xfrm>
                  <a:off x="6132143" y="4223348"/>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90" name="文字方塊 54">
                  <a:extLst>
                    <a:ext uri="{FF2B5EF4-FFF2-40B4-BE49-F238E27FC236}">
                      <a16:creationId xmlns:a16="http://schemas.microsoft.com/office/drawing/2014/main" id="{A6022111-FD66-4563-BE9E-9C5090FB6731}"/>
                    </a:ext>
                  </a:extLst>
                </p:cNvPr>
                <p:cNvSpPr txBox="1"/>
                <p:nvPr/>
              </p:nvSpPr>
              <p:spPr>
                <a:xfrm rot="5400000">
                  <a:off x="6129396" y="3642478"/>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sp>
            <p:nvSpPr>
              <p:cNvPr id="42" name="文字方塊 55">
                <a:extLst>
                  <a:ext uri="{FF2B5EF4-FFF2-40B4-BE49-F238E27FC236}">
                    <a16:creationId xmlns:a16="http://schemas.microsoft.com/office/drawing/2014/main" id="{7C9EFC1E-BCB9-4B59-90E0-4C040310C721}"/>
                  </a:ext>
                </a:extLst>
              </p:cNvPr>
              <p:cNvSpPr txBox="1"/>
              <p:nvPr/>
            </p:nvSpPr>
            <p:spPr>
              <a:xfrm>
                <a:off x="4600123" y="2191862"/>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43" name="文字方塊 56">
                <a:extLst>
                  <a:ext uri="{FF2B5EF4-FFF2-40B4-BE49-F238E27FC236}">
                    <a16:creationId xmlns:a16="http://schemas.microsoft.com/office/drawing/2014/main" id="{05AB7272-F340-49BF-A0A4-CD068ECDE218}"/>
                  </a:ext>
                </a:extLst>
              </p:cNvPr>
              <p:cNvSpPr txBox="1"/>
              <p:nvPr/>
            </p:nvSpPr>
            <p:spPr>
              <a:xfrm>
                <a:off x="4607072" y="2952849"/>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44" name="文字方塊 57">
                <a:extLst>
                  <a:ext uri="{FF2B5EF4-FFF2-40B4-BE49-F238E27FC236}">
                    <a16:creationId xmlns:a16="http://schemas.microsoft.com/office/drawing/2014/main" id="{495BBBC1-D86F-4DE7-AE2F-70A7858DA52F}"/>
                  </a:ext>
                </a:extLst>
              </p:cNvPr>
              <p:cNvSpPr txBox="1"/>
              <p:nvPr/>
            </p:nvSpPr>
            <p:spPr>
              <a:xfrm>
                <a:off x="4636088" y="4168184"/>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nvGrpSpPr>
              <p:cNvPr id="45" name="群組 58">
                <a:extLst>
                  <a:ext uri="{FF2B5EF4-FFF2-40B4-BE49-F238E27FC236}">
                    <a16:creationId xmlns:a16="http://schemas.microsoft.com/office/drawing/2014/main" id="{459532D5-F444-4E7D-BFD5-3426D067E8BC}"/>
                  </a:ext>
                </a:extLst>
              </p:cNvPr>
              <p:cNvGrpSpPr/>
              <p:nvPr/>
            </p:nvGrpSpPr>
            <p:grpSpPr>
              <a:xfrm>
                <a:off x="3166542" y="2522953"/>
                <a:ext cx="753037" cy="2013721"/>
                <a:chOff x="3166542" y="2522953"/>
                <a:chExt cx="753037" cy="2013721"/>
              </a:xfrm>
            </p:grpSpPr>
            <p:cxnSp>
              <p:nvCxnSpPr>
                <p:cNvPr id="76" name="直線單箭頭接點 59">
                  <a:extLst>
                    <a:ext uri="{FF2B5EF4-FFF2-40B4-BE49-F238E27FC236}">
                      <a16:creationId xmlns:a16="http://schemas.microsoft.com/office/drawing/2014/main" id="{1AF44220-A52F-47C8-BCF1-028BF1C0FDCE}"/>
                    </a:ext>
                  </a:extLst>
                </p:cNvPr>
                <p:cNvCxnSpPr>
                  <a:stCxn id="99" idx="6"/>
                  <a:endCxn id="93" idx="2"/>
                </p:cNvCxnSpPr>
                <p:nvPr/>
              </p:nvCxnSpPr>
              <p:spPr>
                <a:xfrm>
                  <a:off x="3175833" y="2522953"/>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線單箭頭接點 60">
                  <a:extLst>
                    <a:ext uri="{FF2B5EF4-FFF2-40B4-BE49-F238E27FC236}">
                      <a16:creationId xmlns:a16="http://schemas.microsoft.com/office/drawing/2014/main" id="{D726A145-8B79-426A-A8DC-DE96EE211E4C}"/>
                    </a:ext>
                  </a:extLst>
                </p:cNvPr>
                <p:cNvCxnSpPr/>
                <p:nvPr/>
              </p:nvCxnSpPr>
              <p:spPr>
                <a:xfrm>
                  <a:off x="3175833" y="3314705"/>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直線單箭頭接點 61">
                  <a:extLst>
                    <a:ext uri="{FF2B5EF4-FFF2-40B4-BE49-F238E27FC236}">
                      <a16:creationId xmlns:a16="http://schemas.microsoft.com/office/drawing/2014/main" id="{74A6478A-FCBE-411A-A928-8B82532B0AB6}"/>
                    </a:ext>
                  </a:extLst>
                </p:cNvPr>
                <p:cNvCxnSpPr/>
                <p:nvPr/>
              </p:nvCxnSpPr>
              <p:spPr>
                <a:xfrm>
                  <a:off x="3166542" y="4536674"/>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線單箭頭接點 62">
                  <a:extLst>
                    <a:ext uri="{FF2B5EF4-FFF2-40B4-BE49-F238E27FC236}">
                      <a16:creationId xmlns:a16="http://schemas.microsoft.com/office/drawing/2014/main" id="{BF75E072-F5FA-4BEF-A37F-685E352C3B3B}"/>
                    </a:ext>
                  </a:extLst>
                </p:cNvPr>
                <p:cNvCxnSpPr>
                  <a:stCxn id="100" idx="6"/>
                  <a:endCxn id="93" idx="2"/>
                </p:cNvCxnSpPr>
                <p:nvPr/>
              </p:nvCxnSpPr>
              <p:spPr>
                <a:xfrm flipV="1">
                  <a:off x="3178175" y="2522953"/>
                  <a:ext cx="739062" cy="7785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直線單箭頭接點 63">
                  <a:extLst>
                    <a:ext uri="{FF2B5EF4-FFF2-40B4-BE49-F238E27FC236}">
                      <a16:creationId xmlns:a16="http://schemas.microsoft.com/office/drawing/2014/main" id="{D66FBF86-4648-41C0-88A5-93961D91329F}"/>
                    </a:ext>
                  </a:extLst>
                </p:cNvPr>
                <p:cNvCxnSpPr>
                  <a:stCxn id="99" idx="6"/>
                  <a:endCxn id="94" idx="2"/>
                </p:cNvCxnSpPr>
                <p:nvPr/>
              </p:nvCxnSpPr>
              <p:spPr>
                <a:xfrm>
                  <a:off x="3175833" y="2522953"/>
                  <a:ext cx="743746" cy="7785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直線單箭頭接點 64">
                  <a:extLst>
                    <a:ext uri="{FF2B5EF4-FFF2-40B4-BE49-F238E27FC236}">
                      <a16:creationId xmlns:a16="http://schemas.microsoft.com/office/drawing/2014/main" id="{92B171DB-14FD-4E91-A7E5-3C01FF06FF42}"/>
                    </a:ext>
                  </a:extLst>
                </p:cNvPr>
                <p:cNvCxnSpPr>
                  <a:stCxn id="99" idx="6"/>
                  <a:endCxn id="95" idx="2"/>
                </p:cNvCxnSpPr>
                <p:nvPr/>
              </p:nvCxnSpPr>
              <p:spPr>
                <a:xfrm>
                  <a:off x="3175833" y="2522953"/>
                  <a:ext cx="732113" cy="20065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直線單箭頭接點 65">
                  <a:extLst>
                    <a:ext uri="{FF2B5EF4-FFF2-40B4-BE49-F238E27FC236}">
                      <a16:creationId xmlns:a16="http://schemas.microsoft.com/office/drawing/2014/main" id="{62F11859-54C1-4BA3-B70D-D268031D0FD8}"/>
                    </a:ext>
                  </a:extLst>
                </p:cNvPr>
                <p:cNvCxnSpPr>
                  <a:stCxn id="100" idx="6"/>
                  <a:endCxn id="95" idx="2"/>
                </p:cNvCxnSpPr>
                <p:nvPr/>
              </p:nvCxnSpPr>
              <p:spPr>
                <a:xfrm>
                  <a:off x="3178175" y="3301523"/>
                  <a:ext cx="729771" cy="12280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線單箭頭接點 66">
                  <a:extLst>
                    <a:ext uri="{FF2B5EF4-FFF2-40B4-BE49-F238E27FC236}">
                      <a16:creationId xmlns:a16="http://schemas.microsoft.com/office/drawing/2014/main" id="{DFA008FD-2268-4CD5-A460-BD228833B6EA}"/>
                    </a:ext>
                  </a:extLst>
                </p:cNvPr>
                <p:cNvCxnSpPr>
                  <a:stCxn id="101" idx="6"/>
                  <a:endCxn id="93" idx="2"/>
                </p:cNvCxnSpPr>
                <p:nvPr/>
              </p:nvCxnSpPr>
              <p:spPr>
                <a:xfrm flipV="1">
                  <a:off x="3166542" y="2522953"/>
                  <a:ext cx="750695" cy="20065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直線單箭頭接點 67">
                  <a:extLst>
                    <a:ext uri="{FF2B5EF4-FFF2-40B4-BE49-F238E27FC236}">
                      <a16:creationId xmlns:a16="http://schemas.microsoft.com/office/drawing/2014/main" id="{B72D0C0A-D81F-4BBA-ABE4-880567E978B0}"/>
                    </a:ext>
                  </a:extLst>
                </p:cNvPr>
                <p:cNvCxnSpPr>
                  <a:stCxn id="101" idx="6"/>
                  <a:endCxn id="94" idx="2"/>
                </p:cNvCxnSpPr>
                <p:nvPr/>
              </p:nvCxnSpPr>
              <p:spPr>
                <a:xfrm flipV="1">
                  <a:off x="3166542" y="3301523"/>
                  <a:ext cx="753037" cy="12280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6" name="直線單箭頭接點 68">
                <a:extLst>
                  <a:ext uri="{FF2B5EF4-FFF2-40B4-BE49-F238E27FC236}">
                    <a16:creationId xmlns:a16="http://schemas.microsoft.com/office/drawing/2014/main" id="{A8F03A83-F38B-4019-8B52-FAC66DE1C659}"/>
                  </a:ext>
                </a:extLst>
              </p:cNvPr>
              <p:cNvCxnSpPr>
                <a:endCxn id="99" idx="2"/>
              </p:cNvCxnSpPr>
              <p:nvPr/>
            </p:nvCxnSpPr>
            <p:spPr>
              <a:xfrm flipV="1">
                <a:off x="1742275" y="2522953"/>
                <a:ext cx="859400" cy="2999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線單箭頭接點 69">
                <a:extLst>
                  <a:ext uri="{FF2B5EF4-FFF2-40B4-BE49-F238E27FC236}">
                    <a16:creationId xmlns:a16="http://schemas.microsoft.com/office/drawing/2014/main" id="{A7F0F805-934C-4F08-AEBA-DBCBDAFBAB1C}"/>
                  </a:ext>
                </a:extLst>
              </p:cNvPr>
              <p:cNvCxnSpPr>
                <a:stCxn id="34" idx="3"/>
                <a:endCxn id="100" idx="2"/>
              </p:cNvCxnSpPr>
              <p:nvPr/>
            </p:nvCxnSpPr>
            <p:spPr>
              <a:xfrm>
                <a:off x="1738568" y="2571327"/>
                <a:ext cx="865449" cy="73019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單箭頭接點 70">
                <a:extLst>
                  <a:ext uri="{FF2B5EF4-FFF2-40B4-BE49-F238E27FC236}">
                    <a16:creationId xmlns:a16="http://schemas.microsoft.com/office/drawing/2014/main" id="{A821AC68-9D5C-44AA-BE93-0F9530D40549}"/>
                  </a:ext>
                </a:extLst>
              </p:cNvPr>
              <p:cNvCxnSpPr>
                <a:stCxn id="34" idx="3"/>
                <a:endCxn id="101" idx="2"/>
              </p:cNvCxnSpPr>
              <p:nvPr/>
            </p:nvCxnSpPr>
            <p:spPr>
              <a:xfrm>
                <a:off x="1738568" y="2571327"/>
                <a:ext cx="853816" cy="19582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線單箭頭接點 71">
                <a:extLst>
                  <a:ext uri="{FF2B5EF4-FFF2-40B4-BE49-F238E27FC236}">
                    <a16:creationId xmlns:a16="http://schemas.microsoft.com/office/drawing/2014/main" id="{9841EF9D-3EAB-46E1-BB93-C5C5424062D6}"/>
                  </a:ext>
                </a:extLst>
              </p:cNvPr>
              <p:cNvCxnSpPr>
                <a:stCxn id="36" idx="3"/>
                <a:endCxn id="99" idx="2"/>
              </p:cNvCxnSpPr>
              <p:nvPr/>
            </p:nvCxnSpPr>
            <p:spPr>
              <a:xfrm flipV="1">
                <a:off x="1766088" y="2522953"/>
                <a:ext cx="835587" cy="59538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線單箭頭接點 72">
                <a:extLst>
                  <a:ext uri="{FF2B5EF4-FFF2-40B4-BE49-F238E27FC236}">
                    <a16:creationId xmlns:a16="http://schemas.microsoft.com/office/drawing/2014/main" id="{57EC4235-8121-4863-A146-4335BADFA306}"/>
                  </a:ext>
                </a:extLst>
              </p:cNvPr>
              <p:cNvCxnSpPr>
                <a:stCxn id="33" idx="3"/>
                <a:endCxn id="100" idx="2"/>
              </p:cNvCxnSpPr>
              <p:nvPr/>
            </p:nvCxnSpPr>
            <p:spPr>
              <a:xfrm>
                <a:off x="1732750" y="3141656"/>
                <a:ext cx="871267" cy="15986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線單箭頭接點 73">
                <a:extLst>
                  <a:ext uri="{FF2B5EF4-FFF2-40B4-BE49-F238E27FC236}">
                    <a16:creationId xmlns:a16="http://schemas.microsoft.com/office/drawing/2014/main" id="{F68268B5-045C-40D6-A06A-BFC5B4E20593}"/>
                  </a:ext>
                </a:extLst>
              </p:cNvPr>
              <p:cNvCxnSpPr>
                <a:stCxn id="33" idx="3"/>
                <a:endCxn id="101" idx="2"/>
              </p:cNvCxnSpPr>
              <p:nvPr/>
            </p:nvCxnSpPr>
            <p:spPr>
              <a:xfrm>
                <a:off x="1732750" y="3141656"/>
                <a:ext cx="859634" cy="13878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74">
                <a:extLst>
                  <a:ext uri="{FF2B5EF4-FFF2-40B4-BE49-F238E27FC236}">
                    <a16:creationId xmlns:a16="http://schemas.microsoft.com/office/drawing/2014/main" id="{F9F78C2A-C7E7-4B41-9767-D15F9F674C7F}"/>
                  </a:ext>
                </a:extLst>
              </p:cNvPr>
              <p:cNvCxnSpPr>
                <a:cxnSpLocks/>
                <a:endCxn id="99" idx="2"/>
              </p:cNvCxnSpPr>
              <p:nvPr/>
            </p:nvCxnSpPr>
            <p:spPr>
              <a:xfrm flipV="1">
                <a:off x="1804247" y="2522953"/>
                <a:ext cx="797428" cy="199323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線單箭頭接點 75">
                <a:extLst>
                  <a:ext uri="{FF2B5EF4-FFF2-40B4-BE49-F238E27FC236}">
                    <a16:creationId xmlns:a16="http://schemas.microsoft.com/office/drawing/2014/main" id="{1145219E-8C52-4564-81C6-41795C4EE240}"/>
                  </a:ext>
                </a:extLst>
              </p:cNvPr>
              <p:cNvCxnSpPr>
                <a:cxnSpLocks/>
                <a:endCxn id="100" idx="2"/>
              </p:cNvCxnSpPr>
              <p:nvPr/>
            </p:nvCxnSpPr>
            <p:spPr>
              <a:xfrm flipV="1">
                <a:off x="1777878" y="3301523"/>
                <a:ext cx="826139" cy="12146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單箭頭接點 76">
                <a:extLst>
                  <a:ext uri="{FF2B5EF4-FFF2-40B4-BE49-F238E27FC236}">
                    <a16:creationId xmlns:a16="http://schemas.microsoft.com/office/drawing/2014/main" id="{25C40688-C61A-4EBB-9D48-2F6622B7ED67}"/>
                  </a:ext>
                </a:extLst>
              </p:cNvPr>
              <p:cNvCxnSpPr>
                <a:cxnSpLocks/>
                <a:endCxn id="101" idx="2"/>
              </p:cNvCxnSpPr>
              <p:nvPr/>
            </p:nvCxnSpPr>
            <p:spPr>
              <a:xfrm>
                <a:off x="1777878" y="4516129"/>
                <a:ext cx="814506" cy="134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5" name="群組 77">
                <a:extLst>
                  <a:ext uri="{FF2B5EF4-FFF2-40B4-BE49-F238E27FC236}">
                    <a16:creationId xmlns:a16="http://schemas.microsoft.com/office/drawing/2014/main" id="{0940CE6D-FABB-417E-BC6F-8F886D86652A}"/>
                  </a:ext>
                </a:extLst>
              </p:cNvPr>
              <p:cNvGrpSpPr/>
              <p:nvPr/>
            </p:nvGrpSpPr>
            <p:grpSpPr>
              <a:xfrm>
                <a:off x="5357094" y="2515814"/>
                <a:ext cx="753037" cy="2013721"/>
                <a:chOff x="5357094" y="2515814"/>
                <a:chExt cx="753037" cy="2013721"/>
              </a:xfrm>
            </p:grpSpPr>
            <p:cxnSp>
              <p:nvCxnSpPr>
                <p:cNvPr id="67" name="直線單箭頭接點 78">
                  <a:extLst>
                    <a:ext uri="{FF2B5EF4-FFF2-40B4-BE49-F238E27FC236}">
                      <a16:creationId xmlns:a16="http://schemas.microsoft.com/office/drawing/2014/main" id="{0FAB835C-3F46-4AC4-8D18-9277CC25A9AF}"/>
                    </a:ext>
                  </a:extLst>
                </p:cNvPr>
                <p:cNvCxnSpPr/>
                <p:nvPr/>
              </p:nvCxnSpPr>
              <p:spPr>
                <a:xfrm>
                  <a:off x="5366385" y="2515814"/>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線單箭頭接點 79">
                  <a:extLst>
                    <a:ext uri="{FF2B5EF4-FFF2-40B4-BE49-F238E27FC236}">
                      <a16:creationId xmlns:a16="http://schemas.microsoft.com/office/drawing/2014/main" id="{9CA21341-605D-42A0-95B5-00C17B4638C7}"/>
                    </a:ext>
                  </a:extLst>
                </p:cNvPr>
                <p:cNvCxnSpPr/>
                <p:nvPr/>
              </p:nvCxnSpPr>
              <p:spPr>
                <a:xfrm>
                  <a:off x="5366385" y="3307566"/>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直線單箭頭接點 80">
                  <a:extLst>
                    <a:ext uri="{FF2B5EF4-FFF2-40B4-BE49-F238E27FC236}">
                      <a16:creationId xmlns:a16="http://schemas.microsoft.com/office/drawing/2014/main" id="{01224A1E-FAF6-4279-881E-9334A90B00C4}"/>
                    </a:ext>
                  </a:extLst>
                </p:cNvPr>
                <p:cNvCxnSpPr/>
                <p:nvPr/>
              </p:nvCxnSpPr>
              <p:spPr>
                <a:xfrm>
                  <a:off x="5357094" y="4529535"/>
                  <a:ext cx="7414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線單箭頭接點 81">
                  <a:extLst>
                    <a:ext uri="{FF2B5EF4-FFF2-40B4-BE49-F238E27FC236}">
                      <a16:creationId xmlns:a16="http://schemas.microsoft.com/office/drawing/2014/main" id="{2A645B77-18AA-4127-9557-2B5B11092447}"/>
                    </a:ext>
                  </a:extLst>
                </p:cNvPr>
                <p:cNvCxnSpPr/>
                <p:nvPr/>
              </p:nvCxnSpPr>
              <p:spPr>
                <a:xfrm flipV="1">
                  <a:off x="5368727" y="2515814"/>
                  <a:ext cx="739062" cy="7785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線單箭頭接點 82">
                  <a:extLst>
                    <a:ext uri="{FF2B5EF4-FFF2-40B4-BE49-F238E27FC236}">
                      <a16:creationId xmlns:a16="http://schemas.microsoft.com/office/drawing/2014/main" id="{3A7C7BE2-D9AE-4E66-8D18-E939A5367AF0}"/>
                    </a:ext>
                  </a:extLst>
                </p:cNvPr>
                <p:cNvCxnSpPr/>
                <p:nvPr/>
              </p:nvCxnSpPr>
              <p:spPr>
                <a:xfrm>
                  <a:off x="5366385" y="2515814"/>
                  <a:ext cx="743746" cy="77857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線單箭頭接點 83">
                  <a:extLst>
                    <a:ext uri="{FF2B5EF4-FFF2-40B4-BE49-F238E27FC236}">
                      <a16:creationId xmlns:a16="http://schemas.microsoft.com/office/drawing/2014/main" id="{D097C0C8-936D-483A-8128-EBE7E5B1F98D}"/>
                    </a:ext>
                  </a:extLst>
                </p:cNvPr>
                <p:cNvCxnSpPr/>
                <p:nvPr/>
              </p:nvCxnSpPr>
              <p:spPr>
                <a:xfrm>
                  <a:off x="5366385" y="2515814"/>
                  <a:ext cx="732113" cy="20065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直線單箭頭接點 84">
                  <a:extLst>
                    <a:ext uri="{FF2B5EF4-FFF2-40B4-BE49-F238E27FC236}">
                      <a16:creationId xmlns:a16="http://schemas.microsoft.com/office/drawing/2014/main" id="{952CA9E5-1E4F-4E5E-900F-F91999FA786A}"/>
                    </a:ext>
                  </a:extLst>
                </p:cNvPr>
                <p:cNvCxnSpPr/>
                <p:nvPr/>
              </p:nvCxnSpPr>
              <p:spPr>
                <a:xfrm>
                  <a:off x="5368727" y="3294384"/>
                  <a:ext cx="729771" cy="12280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線單箭頭接點 85">
                  <a:extLst>
                    <a:ext uri="{FF2B5EF4-FFF2-40B4-BE49-F238E27FC236}">
                      <a16:creationId xmlns:a16="http://schemas.microsoft.com/office/drawing/2014/main" id="{40FB1682-C747-4DD3-90F2-F0C51B04DD94}"/>
                    </a:ext>
                  </a:extLst>
                </p:cNvPr>
                <p:cNvCxnSpPr/>
                <p:nvPr/>
              </p:nvCxnSpPr>
              <p:spPr>
                <a:xfrm flipV="1">
                  <a:off x="5357094" y="2515814"/>
                  <a:ext cx="750695" cy="20065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線單箭頭接點 86">
                  <a:extLst>
                    <a:ext uri="{FF2B5EF4-FFF2-40B4-BE49-F238E27FC236}">
                      <a16:creationId xmlns:a16="http://schemas.microsoft.com/office/drawing/2014/main" id="{56B95FC1-1DAD-423D-BEA9-800504C66B1D}"/>
                    </a:ext>
                  </a:extLst>
                </p:cNvPr>
                <p:cNvCxnSpPr/>
                <p:nvPr/>
              </p:nvCxnSpPr>
              <p:spPr>
                <a:xfrm flipV="1">
                  <a:off x="5357094" y="3294384"/>
                  <a:ext cx="753037" cy="12280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文字方塊 87">
                <a:extLst>
                  <a:ext uri="{FF2B5EF4-FFF2-40B4-BE49-F238E27FC236}">
                    <a16:creationId xmlns:a16="http://schemas.microsoft.com/office/drawing/2014/main" id="{4D2A87BC-57EC-471B-A786-01AC1C81CC60}"/>
                  </a:ext>
                </a:extLst>
              </p:cNvPr>
              <p:cNvSpPr txBox="1"/>
              <p:nvPr/>
            </p:nvSpPr>
            <p:spPr>
              <a:xfrm>
                <a:off x="7339971" y="3407164"/>
                <a:ext cx="721324" cy="584775"/>
              </a:xfrm>
              <a:prstGeom prst="rect">
                <a:avLst/>
              </a:prstGeom>
              <a:noFill/>
            </p:spPr>
            <p:txBody>
              <a:bodyPr wrap="square" rtlCol="0">
                <a:spAutoFit/>
              </a:bodyPr>
              <a:lstStyle/>
              <a:p>
                <a:r>
                  <a:rPr lang="en-US" altLang="zh-TW" sz="3200" dirty="0"/>
                  <a:t>“2”</a:t>
                </a:r>
                <a:endParaRPr lang="zh-TW" altLang="en-US" sz="3200" dirty="0"/>
              </a:p>
            </p:txBody>
          </p:sp>
          <p:grpSp>
            <p:nvGrpSpPr>
              <p:cNvPr id="57" name="群組 88">
                <a:extLst>
                  <a:ext uri="{FF2B5EF4-FFF2-40B4-BE49-F238E27FC236}">
                    <a16:creationId xmlns:a16="http://schemas.microsoft.com/office/drawing/2014/main" id="{6DBDA787-7BE8-4B68-AEF9-FD0A6A755571}"/>
                  </a:ext>
                </a:extLst>
              </p:cNvPr>
              <p:cNvGrpSpPr/>
              <p:nvPr/>
            </p:nvGrpSpPr>
            <p:grpSpPr>
              <a:xfrm>
                <a:off x="7463186" y="2236827"/>
                <a:ext cx="642352" cy="2642877"/>
                <a:chOff x="7142066" y="1987121"/>
                <a:chExt cx="642352" cy="2642877"/>
              </a:xfrm>
            </p:grpSpPr>
            <p:sp>
              <p:nvSpPr>
                <p:cNvPr id="62" name="矩形 61">
                  <a:extLst>
                    <a:ext uri="{FF2B5EF4-FFF2-40B4-BE49-F238E27FC236}">
                      <a16:creationId xmlns:a16="http://schemas.microsoft.com/office/drawing/2014/main" id="{F7708CEC-81ED-4614-94C2-93AF75546D08}"/>
                    </a:ext>
                  </a:extLst>
                </p:cNvPr>
                <p:cNvSpPr/>
                <p:nvPr/>
              </p:nvSpPr>
              <p:spPr>
                <a:xfrm>
                  <a:off x="7142066" y="2004946"/>
                  <a:ext cx="498951" cy="2625052"/>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63" name="文字方塊 90">
                  <a:extLst>
                    <a:ext uri="{FF2B5EF4-FFF2-40B4-BE49-F238E27FC236}">
                      <a16:creationId xmlns:a16="http://schemas.microsoft.com/office/drawing/2014/main" id="{B66BB3A0-D8EE-42E7-8845-D10F6856CA98}"/>
                    </a:ext>
                  </a:extLst>
                </p:cNvPr>
                <p:cNvSpPr txBox="1"/>
                <p:nvPr/>
              </p:nvSpPr>
              <p:spPr>
                <a:xfrm rot="5400000">
                  <a:off x="7084256" y="3505942"/>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64" name="文字方塊 91">
                  <a:extLst>
                    <a:ext uri="{FF2B5EF4-FFF2-40B4-BE49-F238E27FC236}">
                      <a16:creationId xmlns:a16="http://schemas.microsoft.com/office/drawing/2014/main" id="{356CC6D5-1A43-45CC-A794-4F92F7E076EB}"/>
                    </a:ext>
                  </a:extLst>
                </p:cNvPr>
                <p:cNvSpPr txBox="1"/>
                <p:nvPr/>
              </p:nvSpPr>
              <p:spPr>
                <a:xfrm>
                  <a:off x="7153349" y="1987121"/>
                  <a:ext cx="631069" cy="523220"/>
                </a:xfrm>
                <a:prstGeom prst="rect">
                  <a:avLst/>
                </a:prstGeom>
                <a:noFill/>
              </p:spPr>
              <p:txBody>
                <a:bodyPr wrap="square" rtlCol="0">
                  <a:spAutoFit/>
                </a:bodyPr>
                <a:lstStyle/>
                <a:p>
                  <a:r>
                    <a:rPr lang="en-US" altLang="zh-TW" sz="2800" dirty="0"/>
                    <a:t>y</a:t>
                  </a:r>
                  <a:r>
                    <a:rPr lang="en-US" altLang="zh-TW" sz="2800" baseline="-25000" dirty="0"/>
                    <a:t>1</a:t>
                  </a:r>
                  <a:endParaRPr lang="zh-TW" altLang="en-US" sz="2800" baseline="-25000" dirty="0"/>
                </a:p>
              </p:txBody>
            </p:sp>
            <p:sp>
              <p:nvSpPr>
                <p:cNvPr id="65" name="文字方塊 92">
                  <a:extLst>
                    <a:ext uri="{FF2B5EF4-FFF2-40B4-BE49-F238E27FC236}">
                      <a16:creationId xmlns:a16="http://schemas.microsoft.com/office/drawing/2014/main" id="{B8E1B168-0962-4A5B-8EE1-CE08C268DA01}"/>
                    </a:ext>
                  </a:extLst>
                </p:cNvPr>
                <p:cNvSpPr txBox="1"/>
                <p:nvPr/>
              </p:nvSpPr>
              <p:spPr>
                <a:xfrm>
                  <a:off x="7142066" y="2785341"/>
                  <a:ext cx="631069" cy="523220"/>
                </a:xfrm>
                <a:prstGeom prst="rect">
                  <a:avLst/>
                </a:prstGeom>
                <a:noFill/>
              </p:spPr>
              <p:txBody>
                <a:bodyPr wrap="square" rtlCol="0">
                  <a:spAutoFit/>
                </a:bodyPr>
                <a:lstStyle/>
                <a:p>
                  <a:r>
                    <a:rPr lang="en-US" altLang="zh-TW" sz="2800" dirty="0"/>
                    <a:t>y</a:t>
                  </a:r>
                  <a:r>
                    <a:rPr lang="en-US" altLang="zh-TW" sz="2800" baseline="-25000" dirty="0"/>
                    <a:t>2</a:t>
                  </a:r>
                  <a:endParaRPr lang="zh-TW" altLang="en-US" sz="2800" baseline="-25000" dirty="0"/>
                </a:p>
              </p:txBody>
            </p:sp>
            <p:sp>
              <p:nvSpPr>
                <p:cNvPr id="66" name="文字方塊 93">
                  <a:extLst>
                    <a:ext uri="{FF2B5EF4-FFF2-40B4-BE49-F238E27FC236}">
                      <a16:creationId xmlns:a16="http://schemas.microsoft.com/office/drawing/2014/main" id="{E1A1469B-23C1-4DDE-8523-C4262024D5C0}"/>
                    </a:ext>
                  </a:extLst>
                </p:cNvPr>
                <p:cNvSpPr txBox="1"/>
                <p:nvPr/>
              </p:nvSpPr>
              <p:spPr>
                <a:xfrm>
                  <a:off x="7142066" y="4051573"/>
                  <a:ext cx="631069" cy="523220"/>
                </a:xfrm>
                <a:prstGeom prst="rect">
                  <a:avLst/>
                </a:prstGeom>
                <a:noFill/>
              </p:spPr>
              <p:txBody>
                <a:bodyPr wrap="square" rtlCol="0">
                  <a:spAutoFit/>
                </a:bodyPr>
                <a:lstStyle/>
                <a:p>
                  <a:r>
                    <a:rPr lang="en-US" altLang="zh-TW" sz="2800" dirty="0"/>
                    <a:t>y</a:t>
                  </a:r>
                  <a:r>
                    <a:rPr lang="en-US" altLang="zh-TW" sz="2800" baseline="-25000" dirty="0"/>
                    <a:t>10</a:t>
                  </a:r>
                  <a:endParaRPr lang="zh-TW" altLang="en-US" sz="2800" baseline="-25000" dirty="0"/>
                </a:p>
              </p:txBody>
            </p:sp>
          </p:grpSp>
          <p:sp>
            <p:nvSpPr>
              <p:cNvPr id="58" name="文字方塊 94">
                <a:extLst>
                  <a:ext uri="{FF2B5EF4-FFF2-40B4-BE49-F238E27FC236}">
                    <a16:creationId xmlns:a16="http://schemas.microsoft.com/office/drawing/2014/main" id="{03824E81-C418-47D7-A5A9-AAE101ADF9FE}"/>
                  </a:ext>
                </a:extLst>
              </p:cNvPr>
              <p:cNvSpPr txBox="1"/>
              <p:nvPr/>
            </p:nvSpPr>
            <p:spPr>
              <a:xfrm>
                <a:off x="8134387" y="2307583"/>
                <a:ext cx="861633" cy="46166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TW" sz="2400" dirty="0"/>
                  <a:t>is 1</a:t>
                </a:r>
                <a:endParaRPr lang="zh-TW" altLang="en-US" sz="2400" dirty="0"/>
              </a:p>
            </p:txBody>
          </p:sp>
          <p:sp>
            <p:nvSpPr>
              <p:cNvPr id="59" name="文字方塊 95">
                <a:extLst>
                  <a:ext uri="{FF2B5EF4-FFF2-40B4-BE49-F238E27FC236}">
                    <a16:creationId xmlns:a16="http://schemas.microsoft.com/office/drawing/2014/main" id="{2BB62D74-198A-409E-B0BE-D8AACB477189}"/>
                  </a:ext>
                </a:extLst>
              </p:cNvPr>
              <p:cNvSpPr txBox="1"/>
              <p:nvPr/>
            </p:nvSpPr>
            <p:spPr>
              <a:xfrm>
                <a:off x="8141696" y="3088865"/>
                <a:ext cx="847013" cy="46166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TW" sz="2400" dirty="0"/>
                  <a:t>is 2</a:t>
                </a:r>
                <a:endParaRPr lang="zh-TW" altLang="en-US" sz="2400" dirty="0"/>
              </a:p>
            </p:txBody>
          </p:sp>
          <p:sp>
            <p:nvSpPr>
              <p:cNvPr id="60" name="文字方塊 96">
                <a:extLst>
                  <a:ext uri="{FF2B5EF4-FFF2-40B4-BE49-F238E27FC236}">
                    <a16:creationId xmlns:a16="http://schemas.microsoft.com/office/drawing/2014/main" id="{C2B48C8F-CA8B-4BB5-94DE-17DBC38113DE}"/>
                  </a:ext>
                </a:extLst>
              </p:cNvPr>
              <p:cNvSpPr txBox="1"/>
              <p:nvPr/>
            </p:nvSpPr>
            <p:spPr>
              <a:xfrm>
                <a:off x="8141696" y="4362834"/>
                <a:ext cx="834766" cy="46166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TW" sz="2400" dirty="0"/>
                  <a:t>is 0</a:t>
                </a:r>
                <a:endParaRPr lang="zh-TW" altLang="en-US" sz="2400" dirty="0"/>
              </a:p>
            </p:txBody>
          </p:sp>
          <p:sp>
            <p:nvSpPr>
              <p:cNvPr id="61" name="文字方塊 97">
                <a:extLst>
                  <a:ext uri="{FF2B5EF4-FFF2-40B4-BE49-F238E27FC236}">
                    <a16:creationId xmlns:a16="http://schemas.microsoft.com/office/drawing/2014/main" id="{F8A941AE-347B-4A02-B14A-6A0254ED21A6}"/>
                  </a:ext>
                </a:extLst>
              </p:cNvPr>
              <p:cNvSpPr txBox="1"/>
              <p:nvPr/>
            </p:nvSpPr>
            <p:spPr>
              <a:xfrm rot="5400000">
                <a:off x="8274391" y="3745631"/>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graphicFrame>
          <p:nvGraphicFramePr>
            <p:cNvPr id="26" name="Object 12">
              <a:extLst>
                <a:ext uri="{FF2B5EF4-FFF2-40B4-BE49-F238E27FC236}">
                  <a16:creationId xmlns:a16="http://schemas.microsoft.com/office/drawing/2014/main" id="{8190D063-76D3-4F06-9D8E-2D83DDC9B92E}"/>
                </a:ext>
              </a:extLst>
            </p:cNvPr>
            <p:cNvGraphicFramePr>
              <a:graphicFrameLocks noChangeAspect="1"/>
            </p:cNvGraphicFramePr>
            <p:nvPr>
              <p:extLst>
                <p:ext uri="{D42A27DB-BD31-4B8C-83A1-F6EECF244321}">
                  <p14:modId xmlns:p14="http://schemas.microsoft.com/office/powerpoint/2010/main" val="2421946753"/>
                </p:ext>
              </p:extLst>
            </p:nvPr>
          </p:nvGraphicFramePr>
          <p:xfrm>
            <a:off x="5168618" y="5610891"/>
            <a:ext cx="544512" cy="488950"/>
          </p:xfrm>
          <a:graphic>
            <a:graphicData uri="http://schemas.openxmlformats.org/presentationml/2006/ole">
              <mc:AlternateContent xmlns:mc="http://schemas.openxmlformats.org/markup-compatibility/2006">
                <mc:Choice xmlns:v="urn:schemas-microsoft-com:vml" Requires="v">
                  <p:oleObj name="方程式" r:id="rId8" imgW="253800" imgH="228600" progId="Equation.3">
                    <p:embed/>
                  </p:oleObj>
                </mc:Choice>
                <mc:Fallback>
                  <p:oleObj name="方程式" r:id="rId8" imgW="253800" imgH="228600" progId="Equation.3">
                    <p:embed/>
                    <p:pic>
                      <p:nvPicPr>
                        <p:cNvPr id="100" name="Object 12">
                          <a:extLst>
                            <a:ext uri="{FF2B5EF4-FFF2-40B4-BE49-F238E27FC236}">
                              <a16:creationId xmlns:a16="http://schemas.microsoft.com/office/drawing/2014/main" id="{8190D063-76D3-4F06-9D8E-2D83DDC9B92E}"/>
                            </a:ext>
                          </a:extLst>
                        </p:cNvPr>
                        <p:cNvPicPr>
                          <a:picLocks noChangeAspect="1" noChangeArrowheads="1"/>
                        </p:cNvPicPr>
                        <p:nvPr/>
                      </p:nvPicPr>
                      <p:blipFill>
                        <a:blip r:embed="rId9"/>
                        <a:srcRect/>
                        <a:stretch>
                          <a:fillRect/>
                        </a:stretch>
                      </p:blipFill>
                      <p:spPr bwMode="auto">
                        <a:xfrm>
                          <a:off x="5168618" y="5610891"/>
                          <a:ext cx="544512"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03" name="群組 103">
            <a:extLst>
              <a:ext uri="{FF2B5EF4-FFF2-40B4-BE49-F238E27FC236}">
                <a16:creationId xmlns:a16="http://schemas.microsoft.com/office/drawing/2014/main" id="{EE670082-7809-4DFA-8667-1654F7C469D9}"/>
              </a:ext>
            </a:extLst>
          </p:cNvPr>
          <p:cNvGrpSpPr/>
          <p:nvPr/>
        </p:nvGrpSpPr>
        <p:grpSpPr>
          <a:xfrm>
            <a:off x="5919599" y="1104192"/>
            <a:ext cx="642352" cy="2642877"/>
            <a:chOff x="7142066" y="1987121"/>
            <a:chExt cx="642352" cy="2642877"/>
          </a:xfrm>
        </p:grpSpPr>
        <p:sp>
          <p:nvSpPr>
            <p:cNvPr id="104" name="矩形 103">
              <a:extLst>
                <a:ext uri="{FF2B5EF4-FFF2-40B4-BE49-F238E27FC236}">
                  <a16:creationId xmlns:a16="http://schemas.microsoft.com/office/drawing/2014/main" id="{2DEE45FB-E4B4-4719-A719-A234968076DF}"/>
                </a:ext>
              </a:extLst>
            </p:cNvPr>
            <p:cNvSpPr/>
            <p:nvPr/>
          </p:nvSpPr>
          <p:spPr>
            <a:xfrm>
              <a:off x="7142066" y="2004946"/>
              <a:ext cx="498951" cy="2625052"/>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105" name="文字方塊 105">
              <a:extLst>
                <a:ext uri="{FF2B5EF4-FFF2-40B4-BE49-F238E27FC236}">
                  <a16:creationId xmlns:a16="http://schemas.microsoft.com/office/drawing/2014/main" id="{F72EEA6B-FDFE-42A2-A1DA-2F92B0245A52}"/>
                </a:ext>
              </a:extLst>
            </p:cNvPr>
            <p:cNvSpPr txBox="1"/>
            <p:nvPr/>
          </p:nvSpPr>
          <p:spPr>
            <a:xfrm rot="5400000">
              <a:off x="7084256" y="3505942"/>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106" name="文字方塊 106">
              <a:extLst>
                <a:ext uri="{FF2B5EF4-FFF2-40B4-BE49-F238E27FC236}">
                  <a16:creationId xmlns:a16="http://schemas.microsoft.com/office/drawing/2014/main" id="{3ADDAD96-7318-4D27-802C-B30730195092}"/>
                </a:ext>
              </a:extLst>
            </p:cNvPr>
            <p:cNvSpPr txBox="1"/>
            <p:nvPr/>
          </p:nvSpPr>
          <p:spPr>
            <a:xfrm>
              <a:off x="7153349" y="1987121"/>
              <a:ext cx="631069" cy="523220"/>
            </a:xfrm>
            <a:prstGeom prst="rect">
              <a:avLst/>
            </a:prstGeom>
            <a:noFill/>
          </p:spPr>
          <p:txBody>
            <a:bodyPr wrap="square" rtlCol="0">
              <a:spAutoFit/>
            </a:bodyPr>
            <a:lstStyle/>
            <a:p>
              <a:r>
                <a:rPr lang="en-US" altLang="zh-TW" sz="2800" dirty="0"/>
                <a:t>y</a:t>
              </a:r>
              <a:r>
                <a:rPr lang="en-US" altLang="zh-TW" sz="2800" baseline="-25000" dirty="0"/>
                <a:t>1</a:t>
              </a:r>
              <a:endParaRPr lang="zh-TW" altLang="en-US" sz="2800" baseline="-25000" dirty="0"/>
            </a:p>
          </p:txBody>
        </p:sp>
        <p:sp>
          <p:nvSpPr>
            <p:cNvPr id="107" name="文字方塊 107">
              <a:extLst>
                <a:ext uri="{FF2B5EF4-FFF2-40B4-BE49-F238E27FC236}">
                  <a16:creationId xmlns:a16="http://schemas.microsoft.com/office/drawing/2014/main" id="{7E952878-86D4-4C5D-A12F-F205D7EF6C19}"/>
                </a:ext>
              </a:extLst>
            </p:cNvPr>
            <p:cNvSpPr txBox="1"/>
            <p:nvPr/>
          </p:nvSpPr>
          <p:spPr>
            <a:xfrm>
              <a:off x="7142066" y="2785341"/>
              <a:ext cx="631069" cy="523220"/>
            </a:xfrm>
            <a:prstGeom prst="rect">
              <a:avLst/>
            </a:prstGeom>
            <a:noFill/>
          </p:spPr>
          <p:txBody>
            <a:bodyPr wrap="square" rtlCol="0">
              <a:spAutoFit/>
            </a:bodyPr>
            <a:lstStyle/>
            <a:p>
              <a:r>
                <a:rPr lang="en-US" altLang="zh-TW" sz="2800" dirty="0"/>
                <a:t>y</a:t>
              </a:r>
              <a:r>
                <a:rPr lang="en-US" altLang="zh-TW" sz="2800" baseline="-25000" dirty="0"/>
                <a:t>2</a:t>
              </a:r>
              <a:endParaRPr lang="zh-TW" altLang="en-US" sz="2800" baseline="-25000" dirty="0"/>
            </a:p>
          </p:txBody>
        </p:sp>
        <p:sp>
          <p:nvSpPr>
            <p:cNvPr id="108" name="文字方塊 108">
              <a:extLst>
                <a:ext uri="{FF2B5EF4-FFF2-40B4-BE49-F238E27FC236}">
                  <a16:creationId xmlns:a16="http://schemas.microsoft.com/office/drawing/2014/main" id="{ECF74B76-66F2-46F6-9FDA-E05D7E971603}"/>
                </a:ext>
              </a:extLst>
            </p:cNvPr>
            <p:cNvSpPr txBox="1"/>
            <p:nvPr/>
          </p:nvSpPr>
          <p:spPr>
            <a:xfrm>
              <a:off x="7142066" y="4051573"/>
              <a:ext cx="631069" cy="523220"/>
            </a:xfrm>
            <a:prstGeom prst="rect">
              <a:avLst/>
            </a:prstGeom>
            <a:noFill/>
          </p:spPr>
          <p:txBody>
            <a:bodyPr wrap="square" rtlCol="0">
              <a:spAutoFit/>
            </a:bodyPr>
            <a:lstStyle/>
            <a:p>
              <a:r>
                <a:rPr lang="en-US" altLang="zh-TW" sz="2800" dirty="0"/>
                <a:t>y</a:t>
              </a:r>
              <a:r>
                <a:rPr lang="en-US" altLang="zh-TW" sz="2800" baseline="-25000" dirty="0"/>
                <a:t>10</a:t>
              </a:r>
              <a:endParaRPr lang="zh-TW" altLang="en-US" sz="2800" baseline="-25000" dirty="0"/>
            </a:p>
          </p:txBody>
        </p:sp>
      </p:grpSp>
      <p:sp>
        <p:nvSpPr>
          <p:cNvPr id="109" name="文字方塊 109">
            <a:extLst>
              <a:ext uri="{FF2B5EF4-FFF2-40B4-BE49-F238E27FC236}">
                <a16:creationId xmlns:a16="http://schemas.microsoft.com/office/drawing/2014/main" id="{F9168C93-9977-4B3D-9DFE-890155F67FB6}"/>
              </a:ext>
            </a:extLst>
          </p:cNvPr>
          <p:cNvSpPr txBox="1"/>
          <p:nvPr/>
        </p:nvSpPr>
        <p:spPr>
          <a:xfrm>
            <a:off x="6788719" y="1165747"/>
            <a:ext cx="861633" cy="46166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TW" sz="2400" dirty="0"/>
              <a:t>is 1</a:t>
            </a:r>
            <a:endParaRPr lang="zh-TW" altLang="en-US" sz="2400" dirty="0"/>
          </a:p>
        </p:txBody>
      </p:sp>
      <p:sp>
        <p:nvSpPr>
          <p:cNvPr id="110" name="文字方塊 110">
            <a:extLst>
              <a:ext uri="{FF2B5EF4-FFF2-40B4-BE49-F238E27FC236}">
                <a16:creationId xmlns:a16="http://schemas.microsoft.com/office/drawing/2014/main" id="{C68753F3-3B4E-4EDD-84DF-64EF01ADD57F}"/>
              </a:ext>
            </a:extLst>
          </p:cNvPr>
          <p:cNvSpPr txBox="1"/>
          <p:nvPr/>
        </p:nvSpPr>
        <p:spPr>
          <a:xfrm>
            <a:off x="6796028" y="1947029"/>
            <a:ext cx="847013" cy="46166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TW" sz="2400" dirty="0"/>
              <a:t>is 2</a:t>
            </a:r>
            <a:endParaRPr lang="zh-TW" altLang="en-US" sz="2400" dirty="0"/>
          </a:p>
        </p:txBody>
      </p:sp>
      <p:sp>
        <p:nvSpPr>
          <p:cNvPr id="111" name="文字方塊 111">
            <a:extLst>
              <a:ext uri="{FF2B5EF4-FFF2-40B4-BE49-F238E27FC236}">
                <a16:creationId xmlns:a16="http://schemas.microsoft.com/office/drawing/2014/main" id="{42CE5213-95B8-4DB2-851D-5A66EEBB8968}"/>
              </a:ext>
            </a:extLst>
          </p:cNvPr>
          <p:cNvSpPr txBox="1"/>
          <p:nvPr/>
        </p:nvSpPr>
        <p:spPr>
          <a:xfrm>
            <a:off x="6796028" y="3220998"/>
            <a:ext cx="834766" cy="46166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TW" sz="2400" dirty="0"/>
              <a:t>is 0</a:t>
            </a:r>
            <a:endParaRPr lang="zh-TW" altLang="en-US" sz="2400" dirty="0"/>
          </a:p>
        </p:txBody>
      </p:sp>
      <p:sp>
        <p:nvSpPr>
          <p:cNvPr id="112" name="文字方塊 112">
            <a:extLst>
              <a:ext uri="{FF2B5EF4-FFF2-40B4-BE49-F238E27FC236}">
                <a16:creationId xmlns:a16="http://schemas.microsoft.com/office/drawing/2014/main" id="{DB418790-FDA2-47E6-9E97-1EED89DF5DBD}"/>
              </a:ext>
            </a:extLst>
          </p:cNvPr>
          <p:cNvSpPr txBox="1"/>
          <p:nvPr/>
        </p:nvSpPr>
        <p:spPr>
          <a:xfrm rot="5400000">
            <a:off x="6928723" y="2603795"/>
            <a:ext cx="769257"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113" name="矩形 112">
            <a:extLst>
              <a:ext uri="{FF2B5EF4-FFF2-40B4-BE49-F238E27FC236}">
                <a16:creationId xmlns:a16="http://schemas.microsoft.com/office/drawing/2014/main" id="{647BCC3B-695C-48B3-BC55-F41EC277DDBD}"/>
              </a:ext>
            </a:extLst>
          </p:cNvPr>
          <p:cNvSpPr/>
          <p:nvPr/>
        </p:nvSpPr>
        <p:spPr>
          <a:xfrm>
            <a:off x="5856302" y="1226656"/>
            <a:ext cx="619787" cy="43205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400" dirty="0"/>
              <a:t>0.1</a:t>
            </a:r>
            <a:endParaRPr lang="zh-TW" altLang="en-US" sz="2400" dirty="0"/>
          </a:p>
        </p:txBody>
      </p:sp>
      <p:sp>
        <p:nvSpPr>
          <p:cNvPr id="114" name="矩形 113">
            <a:extLst>
              <a:ext uri="{FF2B5EF4-FFF2-40B4-BE49-F238E27FC236}">
                <a16:creationId xmlns:a16="http://schemas.microsoft.com/office/drawing/2014/main" id="{A4962DF4-2292-4732-8332-61BFBB2E6D62}"/>
              </a:ext>
            </a:extLst>
          </p:cNvPr>
          <p:cNvSpPr/>
          <p:nvPr/>
        </p:nvSpPr>
        <p:spPr>
          <a:xfrm>
            <a:off x="5856302" y="1951061"/>
            <a:ext cx="619787" cy="43205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400" dirty="0"/>
              <a:t>0.7</a:t>
            </a:r>
            <a:endParaRPr lang="zh-TW" altLang="en-US" sz="2400" dirty="0"/>
          </a:p>
        </p:txBody>
      </p:sp>
      <p:sp>
        <p:nvSpPr>
          <p:cNvPr id="115" name="矩形 114">
            <a:extLst>
              <a:ext uri="{FF2B5EF4-FFF2-40B4-BE49-F238E27FC236}">
                <a16:creationId xmlns:a16="http://schemas.microsoft.com/office/drawing/2014/main" id="{DD2DE1E1-833F-49F0-A0DD-20EF46C86480}"/>
              </a:ext>
            </a:extLst>
          </p:cNvPr>
          <p:cNvSpPr/>
          <p:nvPr/>
        </p:nvSpPr>
        <p:spPr>
          <a:xfrm>
            <a:off x="5837455" y="3220323"/>
            <a:ext cx="656740" cy="43205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400" dirty="0"/>
              <a:t>0.2</a:t>
            </a:r>
            <a:endParaRPr lang="zh-TW" altLang="en-US" sz="2400" dirty="0"/>
          </a:p>
        </p:txBody>
      </p:sp>
      <p:sp>
        <p:nvSpPr>
          <p:cNvPr id="116" name="矩形 115">
            <a:extLst>
              <a:ext uri="{FF2B5EF4-FFF2-40B4-BE49-F238E27FC236}">
                <a16:creationId xmlns:a16="http://schemas.microsoft.com/office/drawing/2014/main" id="{EFAB7929-FC41-4B36-B1C4-3E6B8DA07A3C}"/>
              </a:ext>
            </a:extLst>
          </p:cNvPr>
          <p:cNvSpPr/>
          <p:nvPr/>
        </p:nvSpPr>
        <p:spPr>
          <a:xfrm>
            <a:off x="7051741" y="2363536"/>
            <a:ext cx="1871194" cy="50976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TW" sz="2800" dirty="0"/>
              <a:t>Output: “2”</a:t>
            </a:r>
            <a:endParaRPr lang="zh-TW" altLang="en-US" sz="2800" dirty="0"/>
          </a:p>
        </p:txBody>
      </p:sp>
    </p:spTree>
    <p:extLst>
      <p:ext uri="{BB962C8B-B14F-4D97-AF65-F5344CB8AC3E}">
        <p14:creationId xmlns:p14="http://schemas.microsoft.com/office/powerpoint/2010/main" val="149511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0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5" grpId="0" animBg="1"/>
      <p:bldP spid="17" grpId="0"/>
      <p:bldP spid="18" grpId="0" animBg="1"/>
      <p:bldP spid="19" grpId="0" animBg="1"/>
      <p:bldP spid="20" grpId="0" animBg="1"/>
      <p:bldP spid="21" grpId="0"/>
      <p:bldP spid="109" grpId="0" animBg="1"/>
      <p:bldP spid="110" grpId="0" animBg="1"/>
      <p:bldP spid="111" grpId="0" animBg="1"/>
      <p:bldP spid="112" grpId="0"/>
      <p:bldP spid="113" grpId="0" animBg="1"/>
      <p:bldP spid="114" grpId="0" animBg="1"/>
      <p:bldP spid="115" grpId="0" animBg="1"/>
      <p:bldP spid="11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神经网络</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69</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7" name="直線單箭頭接點 12"/>
          <p:cNvCxnSpPr/>
          <p:nvPr/>
        </p:nvCxnSpPr>
        <p:spPr>
          <a:xfrm>
            <a:off x="7621461" y="3766881"/>
            <a:ext cx="65565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單箭頭接點 14"/>
          <p:cNvCxnSpPr/>
          <p:nvPr/>
        </p:nvCxnSpPr>
        <p:spPr>
          <a:xfrm>
            <a:off x="7621461" y="2107285"/>
            <a:ext cx="64900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橢圓 19"/>
          <p:cNvSpPr/>
          <p:nvPr/>
        </p:nvSpPr>
        <p:spPr>
          <a:xfrm>
            <a:off x="2725104" y="1896413"/>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1" name="橢圓 20"/>
          <p:cNvSpPr/>
          <p:nvPr/>
        </p:nvSpPr>
        <p:spPr>
          <a:xfrm>
            <a:off x="2713821" y="3444108"/>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2" name="橢圓 26"/>
          <p:cNvSpPr/>
          <p:nvPr/>
        </p:nvSpPr>
        <p:spPr>
          <a:xfrm>
            <a:off x="4928526" y="1865715"/>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3" name="橢圓 27"/>
          <p:cNvSpPr/>
          <p:nvPr/>
        </p:nvSpPr>
        <p:spPr>
          <a:xfrm>
            <a:off x="4947448" y="3438391"/>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4" name="橢圓 30"/>
          <p:cNvSpPr/>
          <p:nvPr/>
        </p:nvSpPr>
        <p:spPr>
          <a:xfrm>
            <a:off x="7082219" y="1838484"/>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15" name="橢圓 31"/>
          <p:cNvSpPr/>
          <p:nvPr/>
        </p:nvSpPr>
        <p:spPr>
          <a:xfrm>
            <a:off x="7123909" y="3438391"/>
            <a:ext cx="574158" cy="57415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grpSp>
        <p:nvGrpSpPr>
          <p:cNvPr id="16" name="群組 83"/>
          <p:cNvGrpSpPr/>
          <p:nvPr/>
        </p:nvGrpSpPr>
        <p:grpSpPr>
          <a:xfrm>
            <a:off x="1108899" y="2172641"/>
            <a:ext cx="1588876" cy="1638300"/>
            <a:chOff x="1013669" y="3459098"/>
            <a:chExt cx="1588876" cy="1638300"/>
          </a:xfrm>
        </p:grpSpPr>
        <p:cxnSp>
          <p:nvCxnSpPr>
            <p:cNvPr id="17" name="直線單箭頭接點 49"/>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8" name="群組 82"/>
            <p:cNvGrpSpPr/>
            <p:nvPr/>
          </p:nvGrpSpPr>
          <p:grpSpPr>
            <a:xfrm>
              <a:off x="1025705" y="3459098"/>
              <a:ext cx="1576840" cy="1638300"/>
              <a:chOff x="1025705" y="3459098"/>
              <a:chExt cx="1576840" cy="1638300"/>
            </a:xfrm>
          </p:grpSpPr>
          <p:cxnSp>
            <p:nvCxnSpPr>
              <p:cNvPr id="19" name="直線單箭頭接點 47"/>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50"/>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79"/>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2" name="群組 84"/>
          <p:cNvGrpSpPr/>
          <p:nvPr/>
        </p:nvGrpSpPr>
        <p:grpSpPr>
          <a:xfrm>
            <a:off x="3327206" y="2157954"/>
            <a:ext cx="1588876" cy="1638300"/>
            <a:chOff x="1013669" y="3459098"/>
            <a:chExt cx="1588876" cy="1638300"/>
          </a:xfrm>
        </p:grpSpPr>
        <p:cxnSp>
          <p:nvCxnSpPr>
            <p:cNvPr id="23" name="直線單箭頭接點 85"/>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4" name="群組 86"/>
            <p:cNvGrpSpPr/>
            <p:nvPr/>
          </p:nvGrpSpPr>
          <p:grpSpPr>
            <a:xfrm>
              <a:off x="1025705" y="3459098"/>
              <a:ext cx="1576840" cy="1638300"/>
              <a:chOff x="1025705" y="3459098"/>
              <a:chExt cx="1576840" cy="1638300"/>
            </a:xfrm>
          </p:grpSpPr>
          <p:cxnSp>
            <p:nvCxnSpPr>
              <p:cNvPr id="25" name="直線單箭頭接點 87"/>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88"/>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89"/>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8" name="群組 90"/>
          <p:cNvGrpSpPr/>
          <p:nvPr/>
        </p:nvGrpSpPr>
        <p:grpSpPr>
          <a:xfrm>
            <a:off x="5527144" y="2138036"/>
            <a:ext cx="1588876" cy="1638300"/>
            <a:chOff x="1013669" y="3459098"/>
            <a:chExt cx="1588876" cy="1638300"/>
          </a:xfrm>
        </p:grpSpPr>
        <p:cxnSp>
          <p:nvCxnSpPr>
            <p:cNvPr id="29" name="直線單箭頭接點 91"/>
            <p:cNvCxnSpPr/>
            <p:nvPr/>
          </p:nvCxnSpPr>
          <p:spPr>
            <a:xfrm flipV="1">
              <a:off x="1013669" y="3507292"/>
              <a:ext cx="1574937" cy="158516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0" name="群組 92"/>
            <p:cNvGrpSpPr/>
            <p:nvPr/>
          </p:nvGrpSpPr>
          <p:grpSpPr>
            <a:xfrm>
              <a:off x="1025705" y="3459098"/>
              <a:ext cx="1576840" cy="1638300"/>
              <a:chOff x="1025705" y="3459098"/>
              <a:chExt cx="1576840" cy="1638300"/>
            </a:xfrm>
          </p:grpSpPr>
          <p:cxnSp>
            <p:nvCxnSpPr>
              <p:cNvPr id="31" name="直線單箭頭接點 93"/>
              <p:cNvCxnSpPr/>
              <p:nvPr/>
            </p:nvCxnSpPr>
            <p:spPr>
              <a:xfrm>
                <a:off x="1048081" y="3459098"/>
                <a:ext cx="1548874" cy="1608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94"/>
              <p:cNvCxnSpPr/>
              <p:nvPr/>
            </p:nvCxnSpPr>
            <p:spPr>
              <a:xfrm flipV="1">
                <a:off x="1025705" y="50973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95"/>
              <p:cNvCxnSpPr/>
              <p:nvPr/>
            </p:nvCxnSpPr>
            <p:spPr>
              <a:xfrm flipV="1">
                <a:off x="1025705" y="3459098"/>
                <a:ext cx="157684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34" name="手繪多邊形 103"/>
          <p:cNvSpPr/>
          <p:nvPr/>
        </p:nvSpPr>
        <p:spPr>
          <a:xfrm>
            <a:off x="2780137" y="3569921"/>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手繪多邊形 105"/>
          <p:cNvSpPr/>
          <p:nvPr/>
        </p:nvSpPr>
        <p:spPr>
          <a:xfrm>
            <a:off x="2761527" y="1980480"/>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手繪多邊形 106"/>
          <p:cNvSpPr/>
          <p:nvPr/>
        </p:nvSpPr>
        <p:spPr>
          <a:xfrm>
            <a:off x="4990449" y="1991663"/>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手繪多邊形 107"/>
          <p:cNvSpPr/>
          <p:nvPr/>
        </p:nvSpPr>
        <p:spPr>
          <a:xfrm>
            <a:off x="5006793" y="3514992"/>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手繪多邊形 108"/>
          <p:cNvSpPr/>
          <p:nvPr/>
        </p:nvSpPr>
        <p:spPr>
          <a:xfrm>
            <a:off x="7139390" y="1930243"/>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手繪多邊形 109"/>
          <p:cNvSpPr/>
          <p:nvPr/>
        </p:nvSpPr>
        <p:spPr>
          <a:xfrm>
            <a:off x="7186477" y="3548427"/>
            <a:ext cx="469900" cy="354083"/>
          </a:xfrm>
          <a:custGeom>
            <a:avLst/>
            <a:gdLst>
              <a:gd name="connsiteX0" fmla="*/ 469900 w 469900"/>
              <a:gd name="connsiteY0" fmla="*/ 5192 h 354083"/>
              <a:gd name="connsiteX1" fmla="*/ 254000 w 469900"/>
              <a:gd name="connsiteY1" fmla="*/ 43292 h 354083"/>
              <a:gd name="connsiteX2" fmla="*/ 139700 w 469900"/>
              <a:gd name="connsiteY2" fmla="*/ 322692 h 354083"/>
              <a:gd name="connsiteX3" fmla="*/ 0 w 469900"/>
              <a:gd name="connsiteY3" fmla="*/ 335392 h 354083"/>
            </a:gdLst>
            <a:ahLst/>
            <a:cxnLst>
              <a:cxn ang="0">
                <a:pos x="connsiteX0" y="connsiteY0"/>
              </a:cxn>
              <a:cxn ang="0">
                <a:pos x="connsiteX1" y="connsiteY1"/>
              </a:cxn>
              <a:cxn ang="0">
                <a:pos x="connsiteX2" y="connsiteY2"/>
              </a:cxn>
              <a:cxn ang="0">
                <a:pos x="connsiteX3" y="connsiteY3"/>
              </a:cxn>
            </a:cxnLst>
            <a:rect l="l" t="t" r="r" b="b"/>
            <a:pathLst>
              <a:path w="469900" h="354083">
                <a:moveTo>
                  <a:pt x="469900" y="5192"/>
                </a:moveTo>
                <a:cubicBezTo>
                  <a:pt x="389466" y="-2217"/>
                  <a:pt x="309033" y="-9625"/>
                  <a:pt x="254000" y="43292"/>
                </a:cubicBezTo>
                <a:cubicBezTo>
                  <a:pt x="198967" y="96209"/>
                  <a:pt x="182033" y="274009"/>
                  <a:pt x="139700" y="322692"/>
                </a:cubicBezTo>
                <a:cubicBezTo>
                  <a:pt x="97367" y="371375"/>
                  <a:pt x="48683" y="353383"/>
                  <a:pt x="0" y="33539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文字方塊 112"/>
          <p:cNvSpPr txBox="1"/>
          <p:nvPr/>
        </p:nvSpPr>
        <p:spPr>
          <a:xfrm>
            <a:off x="1707829" y="1693279"/>
            <a:ext cx="342900"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1" name="文字方塊 113"/>
          <p:cNvSpPr txBox="1"/>
          <p:nvPr/>
        </p:nvSpPr>
        <p:spPr>
          <a:xfrm>
            <a:off x="1874920" y="2281596"/>
            <a:ext cx="441679"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42" name="文字方塊 114"/>
          <p:cNvSpPr txBox="1"/>
          <p:nvPr/>
        </p:nvSpPr>
        <p:spPr>
          <a:xfrm>
            <a:off x="1572624" y="3798726"/>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3" name="文字方塊 115"/>
          <p:cNvSpPr txBox="1"/>
          <p:nvPr/>
        </p:nvSpPr>
        <p:spPr>
          <a:xfrm>
            <a:off x="1724903" y="3228414"/>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4" name="矩形 43"/>
          <p:cNvSpPr/>
          <p:nvPr/>
        </p:nvSpPr>
        <p:spPr>
          <a:xfrm>
            <a:off x="2471151" y="2657649"/>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45" name="直線單箭頭接點 118"/>
          <p:cNvCxnSpPr/>
          <p:nvPr/>
        </p:nvCxnSpPr>
        <p:spPr>
          <a:xfrm flipV="1">
            <a:off x="2698053" y="2274449"/>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文字方塊 119"/>
          <p:cNvSpPr txBox="1"/>
          <p:nvPr/>
        </p:nvSpPr>
        <p:spPr>
          <a:xfrm>
            <a:off x="2487759" y="2651189"/>
            <a:ext cx="441679"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47" name="矩形 46"/>
          <p:cNvSpPr/>
          <p:nvPr/>
        </p:nvSpPr>
        <p:spPr>
          <a:xfrm>
            <a:off x="2480676" y="4206988"/>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48" name="直線單箭頭接點 132"/>
          <p:cNvCxnSpPr/>
          <p:nvPr/>
        </p:nvCxnSpPr>
        <p:spPr>
          <a:xfrm flipV="1">
            <a:off x="2707578" y="3823788"/>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字方塊 133"/>
          <p:cNvSpPr txBox="1"/>
          <p:nvPr/>
        </p:nvSpPr>
        <p:spPr>
          <a:xfrm>
            <a:off x="2497284" y="4200528"/>
            <a:ext cx="441679" cy="461665"/>
          </a:xfrm>
          <a:prstGeom prst="rect">
            <a:avLst/>
          </a:prstGeom>
          <a:noFill/>
        </p:spPr>
        <p:txBody>
          <a:bodyPr wrap="square" rtlCol="0">
            <a:spAutoFit/>
          </a:bodyPr>
          <a:lstStyle/>
          <a:p>
            <a:pPr algn="ctr"/>
            <a:r>
              <a:rPr lang="en-US" altLang="zh-TW" sz="2400" dirty="0"/>
              <a:t>0</a:t>
            </a:r>
            <a:endParaRPr lang="zh-TW" altLang="en-US" sz="2400" dirty="0"/>
          </a:p>
        </p:txBody>
      </p:sp>
      <p:sp>
        <p:nvSpPr>
          <p:cNvPr id="50" name="文字方塊 139"/>
          <p:cNvSpPr txBox="1"/>
          <p:nvPr/>
        </p:nvSpPr>
        <p:spPr>
          <a:xfrm>
            <a:off x="3953237" y="1672423"/>
            <a:ext cx="342900"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51" name="文字方塊 140"/>
          <p:cNvSpPr txBox="1"/>
          <p:nvPr/>
        </p:nvSpPr>
        <p:spPr>
          <a:xfrm>
            <a:off x="4120328" y="2260740"/>
            <a:ext cx="441679"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2" name="文字方塊 141"/>
          <p:cNvSpPr txBox="1"/>
          <p:nvPr/>
        </p:nvSpPr>
        <p:spPr>
          <a:xfrm>
            <a:off x="3818032" y="3777870"/>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3" name="文字方塊 142"/>
          <p:cNvSpPr txBox="1"/>
          <p:nvPr/>
        </p:nvSpPr>
        <p:spPr>
          <a:xfrm>
            <a:off x="3970311" y="3207558"/>
            <a:ext cx="715437"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54" name="文字方塊 143"/>
          <p:cNvSpPr txBox="1"/>
          <p:nvPr/>
        </p:nvSpPr>
        <p:spPr>
          <a:xfrm>
            <a:off x="6126016" y="1673340"/>
            <a:ext cx="342900" cy="461665"/>
          </a:xfrm>
          <a:prstGeom prst="rect">
            <a:avLst/>
          </a:prstGeom>
          <a:noFill/>
        </p:spPr>
        <p:txBody>
          <a:bodyPr wrap="square" rtlCol="0">
            <a:spAutoFit/>
          </a:bodyPr>
          <a:lstStyle/>
          <a:p>
            <a:pPr algn="ctr"/>
            <a:r>
              <a:rPr lang="en-US" altLang="zh-TW" sz="2400" dirty="0"/>
              <a:t>3</a:t>
            </a:r>
            <a:endParaRPr lang="zh-TW" altLang="en-US" sz="2400" dirty="0"/>
          </a:p>
        </p:txBody>
      </p:sp>
      <p:sp>
        <p:nvSpPr>
          <p:cNvPr id="55" name="文字方塊 144"/>
          <p:cNvSpPr txBox="1"/>
          <p:nvPr/>
        </p:nvSpPr>
        <p:spPr>
          <a:xfrm>
            <a:off x="6293107" y="2261657"/>
            <a:ext cx="441679"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6" name="文字方塊 145"/>
          <p:cNvSpPr txBox="1"/>
          <p:nvPr/>
        </p:nvSpPr>
        <p:spPr>
          <a:xfrm>
            <a:off x="5990811" y="3778787"/>
            <a:ext cx="715437" cy="461665"/>
          </a:xfrm>
          <a:prstGeom prst="rect">
            <a:avLst/>
          </a:prstGeom>
          <a:noFill/>
        </p:spPr>
        <p:txBody>
          <a:bodyPr wrap="square" rtlCol="0">
            <a:spAutoFit/>
          </a:bodyPr>
          <a:lstStyle/>
          <a:p>
            <a:pPr algn="ctr"/>
            <a:r>
              <a:rPr lang="en-US" altLang="zh-TW" sz="2400" dirty="0"/>
              <a:t>4</a:t>
            </a:r>
            <a:endParaRPr lang="zh-TW" altLang="en-US" sz="2400" dirty="0"/>
          </a:p>
        </p:txBody>
      </p:sp>
      <p:sp>
        <p:nvSpPr>
          <p:cNvPr id="57" name="文字方塊 146"/>
          <p:cNvSpPr txBox="1"/>
          <p:nvPr/>
        </p:nvSpPr>
        <p:spPr>
          <a:xfrm>
            <a:off x="6143090" y="3208475"/>
            <a:ext cx="715437" cy="461665"/>
          </a:xfrm>
          <a:prstGeom prst="rect">
            <a:avLst/>
          </a:prstGeom>
          <a:noFill/>
        </p:spPr>
        <p:txBody>
          <a:bodyPr wrap="square" rtlCol="0">
            <a:spAutoFit/>
          </a:bodyPr>
          <a:lstStyle/>
          <a:p>
            <a:pPr algn="ctr"/>
            <a:r>
              <a:rPr lang="en-US" altLang="zh-TW" sz="2400" dirty="0"/>
              <a:t>-1</a:t>
            </a:r>
            <a:endParaRPr lang="zh-TW" altLang="en-US" sz="2400" dirty="0"/>
          </a:p>
        </p:txBody>
      </p:sp>
      <p:sp>
        <p:nvSpPr>
          <p:cNvPr id="58" name="矩形 57"/>
          <p:cNvSpPr/>
          <p:nvPr/>
        </p:nvSpPr>
        <p:spPr>
          <a:xfrm>
            <a:off x="4673795" y="2645534"/>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59" name="直線單箭頭接點 98"/>
          <p:cNvCxnSpPr/>
          <p:nvPr/>
        </p:nvCxnSpPr>
        <p:spPr>
          <a:xfrm flipV="1">
            <a:off x="4900697" y="2262334"/>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文字方塊 101"/>
          <p:cNvSpPr txBox="1"/>
          <p:nvPr/>
        </p:nvSpPr>
        <p:spPr>
          <a:xfrm>
            <a:off x="4690403" y="2639074"/>
            <a:ext cx="441679" cy="461665"/>
          </a:xfrm>
          <a:prstGeom prst="rect">
            <a:avLst/>
          </a:prstGeom>
          <a:noFill/>
        </p:spPr>
        <p:txBody>
          <a:bodyPr wrap="square" rtlCol="0">
            <a:spAutoFit/>
          </a:bodyPr>
          <a:lstStyle/>
          <a:p>
            <a:pPr algn="ctr"/>
            <a:r>
              <a:rPr lang="en-US" altLang="zh-TW" sz="2400" dirty="0"/>
              <a:t>0</a:t>
            </a:r>
            <a:endParaRPr lang="zh-TW" altLang="en-US" sz="2400" dirty="0"/>
          </a:p>
        </p:txBody>
      </p:sp>
      <p:sp>
        <p:nvSpPr>
          <p:cNvPr id="61" name="矩形 60"/>
          <p:cNvSpPr/>
          <p:nvPr/>
        </p:nvSpPr>
        <p:spPr>
          <a:xfrm>
            <a:off x="4676173" y="4169857"/>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62" name="直線單箭頭接點 121"/>
          <p:cNvCxnSpPr/>
          <p:nvPr/>
        </p:nvCxnSpPr>
        <p:spPr>
          <a:xfrm flipV="1">
            <a:off x="4903075" y="3786657"/>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文字方塊 123"/>
          <p:cNvSpPr txBox="1"/>
          <p:nvPr/>
        </p:nvSpPr>
        <p:spPr>
          <a:xfrm>
            <a:off x="4692781" y="4163397"/>
            <a:ext cx="441679" cy="461665"/>
          </a:xfrm>
          <a:prstGeom prst="rect">
            <a:avLst/>
          </a:prstGeom>
          <a:noFill/>
        </p:spPr>
        <p:txBody>
          <a:bodyPr wrap="square" rtlCol="0">
            <a:spAutoFit/>
          </a:bodyPr>
          <a:lstStyle/>
          <a:p>
            <a:pPr algn="ctr"/>
            <a:r>
              <a:rPr lang="en-US" altLang="zh-TW" sz="2400" dirty="0"/>
              <a:t>0</a:t>
            </a:r>
            <a:endParaRPr lang="zh-TW" altLang="en-US" sz="2400" dirty="0"/>
          </a:p>
        </p:txBody>
      </p:sp>
      <p:sp>
        <p:nvSpPr>
          <p:cNvPr id="64" name="矩形 63"/>
          <p:cNvSpPr/>
          <p:nvPr/>
        </p:nvSpPr>
        <p:spPr>
          <a:xfrm>
            <a:off x="6852035" y="2640342"/>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65" name="直線單箭頭接點 126"/>
          <p:cNvCxnSpPr/>
          <p:nvPr/>
        </p:nvCxnSpPr>
        <p:spPr>
          <a:xfrm flipV="1">
            <a:off x="7078937" y="2257142"/>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文字方塊 127"/>
          <p:cNvSpPr txBox="1"/>
          <p:nvPr/>
        </p:nvSpPr>
        <p:spPr>
          <a:xfrm>
            <a:off x="6868643" y="2633882"/>
            <a:ext cx="441679"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67" name="矩形 66"/>
          <p:cNvSpPr/>
          <p:nvPr/>
        </p:nvSpPr>
        <p:spPr>
          <a:xfrm>
            <a:off x="6906115" y="4197178"/>
            <a:ext cx="458287" cy="448747"/>
          </a:xfrm>
          <a:prstGeom prst="rect">
            <a:avLst/>
          </a:prstGeom>
          <a:solidFill>
            <a:schemeClr val="accent6">
              <a:lumMod val="20000"/>
              <a:lumOff val="80000"/>
            </a:schemeClr>
          </a:solidFill>
          <a:ln>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cxnSp>
        <p:nvCxnSpPr>
          <p:cNvPr id="68" name="直線單箭頭接點 147"/>
          <p:cNvCxnSpPr/>
          <p:nvPr/>
        </p:nvCxnSpPr>
        <p:spPr>
          <a:xfrm flipV="1">
            <a:off x="7133017" y="3813978"/>
            <a:ext cx="0" cy="3841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文字方塊 148"/>
          <p:cNvSpPr txBox="1"/>
          <p:nvPr/>
        </p:nvSpPr>
        <p:spPr>
          <a:xfrm>
            <a:off x="6922723" y="4190718"/>
            <a:ext cx="441679" cy="461665"/>
          </a:xfrm>
          <a:prstGeom prst="rect">
            <a:avLst/>
          </a:prstGeom>
          <a:noFill/>
        </p:spPr>
        <p:txBody>
          <a:bodyPr wrap="square" rtlCol="0">
            <a:spAutoFit/>
          </a:bodyPr>
          <a:lstStyle/>
          <a:p>
            <a:pPr algn="ctr"/>
            <a:r>
              <a:rPr lang="en-US" altLang="zh-TW" sz="2400" dirty="0"/>
              <a:t>2</a:t>
            </a:r>
            <a:endParaRPr lang="zh-TW" altLang="en-US" sz="2400" dirty="0"/>
          </a:p>
        </p:txBody>
      </p:sp>
      <p:sp>
        <p:nvSpPr>
          <p:cNvPr id="70" name="矩形 69"/>
          <p:cNvSpPr/>
          <p:nvPr/>
        </p:nvSpPr>
        <p:spPr>
          <a:xfrm>
            <a:off x="748793" y="1991663"/>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71" name="矩形 70"/>
          <p:cNvSpPr/>
          <p:nvPr/>
        </p:nvSpPr>
        <p:spPr>
          <a:xfrm>
            <a:off x="717550" y="3633436"/>
            <a:ext cx="342900" cy="342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72" name="文字方塊 110"/>
          <p:cNvSpPr txBox="1"/>
          <p:nvPr/>
        </p:nvSpPr>
        <p:spPr>
          <a:xfrm>
            <a:off x="709098" y="4873600"/>
            <a:ext cx="7105285" cy="52322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zh-CN" altLang="en-US" sz="2800" dirty="0"/>
              <a:t>只需要提供网络结构：神经元个数、层数</a:t>
            </a:r>
            <a:r>
              <a:rPr lang="en-US" altLang="zh-CN" sz="2800" dirty="0"/>
              <a:t>…</a:t>
            </a:r>
            <a:endParaRPr lang="zh-TW" altLang="en-US" sz="2800" b="1" i="1" u="sng" dirty="0"/>
          </a:p>
        </p:txBody>
      </p:sp>
      <p:sp>
        <p:nvSpPr>
          <p:cNvPr id="73" name="矩形 72">
            <a:extLst>
              <a:ext uri="{FF2B5EF4-FFF2-40B4-BE49-F238E27FC236}">
                <a16:creationId xmlns:a16="http://schemas.microsoft.com/office/drawing/2014/main" id="{86A8D826-8B3F-4605-A622-03994374D507}"/>
              </a:ext>
            </a:extLst>
          </p:cNvPr>
          <p:cNvSpPr/>
          <p:nvPr/>
        </p:nvSpPr>
        <p:spPr>
          <a:xfrm>
            <a:off x="4136055" y="5531398"/>
            <a:ext cx="4716397" cy="52322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zh-CN" altLang="en-US" sz="2800" dirty="0"/>
              <a:t>从样本中自动学习网络参数</a:t>
            </a:r>
            <a:endParaRPr lang="zh-TW" altLang="en-US" sz="2800" dirty="0"/>
          </a:p>
        </p:txBody>
      </p:sp>
    </p:spTree>
    <p:extLst>
      <p:ext uri="{BB962C8B-B14F-4D97-AF65-F5344CB8AC3E}">
        <p14:creationId xmlns:p14="http://schemas.microsoft.com/office/powerpoint/2010/main" val="216167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50"/>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69"/>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6" grpId="0"/>
      <p:bldP spid="49" grpId="0"/>
      <p:bldP spid="50" grpId="0"/>
      <p:bldP spid="51" grpId="0"/>
      <p:bldP spid="52" grpId="0"/>
      <p:bldP spid="53" grpId="0"/>
      <p:bldP spid="54" grpId="0"/>
      <p:bldP spid="55" grpId="0"/>
      <p:bldP spid="56" grpId="0"/>
      <p:bldP spid="57" grpId="0"/>
      <p:bldP spid="60" grpId="0"/>
      <p:bldP spid="63" grpId="0"/>
      <p:bldP spid="66" grpId="0"/>
      <p:bldP spid="69" grpId="0"/>
      <p:bldP spid="72" grpId="0" animBg="1"/>
      <p:bldP spid="7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70</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3">
            <a:extLst>
              <a:ext uri="{FF2B5EF4-FFF2-40B4-BE49-F238E27FC236}">
                <a16:creationId xmlns:a16="http://schemas.microsoft.com/office/drawing/2014/main" id="{4144BEB1-CD4A-4E65-A052-6048B17387CC}"/>
              </a:ext>
            </a:extLst>
          </p:cNvPr>
          <p:cNvPicPr>
            <a:picLocks noChangeAspect="1"/>
          </p:cNvPicPr>
          <p:nvPr/>
        </p:nvPicPr>
        <p:blipFill>
          <a:blip r:embed="rId3"/>
          <a:stretch>
            <a:fillRect/>
          </a:stretch>
        </p:blipFill>
        <p:spPr>
          <a:xfrm>
            <a:off x="3984639" y="960794"/>
            <a:ext cx="4119316" cy="1522142"/>
          </a:xfrm>
          <a:prstGeom prst="rect">
            <a:avLst/>
          </a:prstGeom>
        </p:spPr>
      </p:pic>
      <p:pic>
        <p:nvPicPr>
          <p:cNvPr id="8" name="圖片 4">
            <a:extLst>
              <a:ext uri="{FF2B5EF4-FFF2-40B4-BE49-F238E27FC236}">
                <a16:creationId xmlns:a16="http://schemas.microsoft.com/office/drawing/2014/main" id="{B62AE7FB-7CD0-40F6-BF0F-F3C3D1DCEEEC}"/>
              </a:ext>
            </a:extLst>
          </p:cNvPr>
          <p:cNvPicPr>
            <a:picLocks noChangeAspect="1"/>
          </p:cNvPicPr>
          <p:nvPr/>
        </p:nvPicPr>
        <p:blipFill>
          <a:blip r:embed="rId4"/>
          <a:stretch>
            <a:fillRect/>
          </a:stretch>
        </p:blipFill>
        <p:spPr>
          <a:xfrm>
            <a:off x="3200184" y="3565519"/>
            <a:ext cx="2692878" cy="1119704"/>
          </a:xfrm>
          <a:prstGeom prst="rect">
            <a:avLst/>
          </a:prstGeom>
        </p:spPr>
      </p:pic>
      <p:sp>
        <p:nvSpPr>
          <p:cNvPr id="10" name="文字方塊 5">
            <a:extLst>
              <a:ext uri="{FF2B5EF4-FFF2-40B4-BE49-F238E27FC236}">
                <a16:creationId xmlns:a16="http://schemas.microsoft.com/office/drawing/2014/main" id="{FAED9BF3-15DA-482A-941C-7036DB512551}"/>
              </a:ext>
            </a:extLst>
          </p:cNvPr>
          <p:cNvSpPr txBox="1"/>
          <p:nvPr/>
        </p:nvSpPr>
        <p:spPr>
          <a:xfrm>
            <a:off x="545126" y="1716209"/>
            <a:ext cx="3351297" cy="461665"/>
          </a:xfrm>
          <a:prstGeom prst="rect">
            <a:avLst/>
          </a:prstGeom>
          <a:noFill/>
        </p:spPr>
        <p:txBody>
          <a:bodyPr wrap="square" rtlCol="0">
            <a:spAutoFit/>
          </a:bodyPr>
          <a:lstStyle/>
          <a:p>
            <a:r>
              <a:rPr lang="zh-CN" altLang="en-US" sz="2400" b="1" dirty="0">
                <a:solidFill>
                  <a:srgbClr val="0000FF"/>
                </a:solidFill>
                <a:latin typeface="微軟正黑體" panose="020B0604030504040204" pitchFamily="34" charset="-120"/>
                <a:ea typeface="微軟正黑體" panose="020B0604030504040204" pitchFamily="34" charset="-120"/>
              </a:rPr>
              <a:t>结构是神经网络的天赋</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11" name="文字方塊 6">
            <a:extLst>
              <a:ext uri="{FF2B5EF4-FFF2-40B4-BE49-F238E27FC236}">
                <a16:creationId xmlns:a16="http://schemas.microsoft.com/office/drawing/2014/main" id="{84781329-B8AA-4028-8A11-33525CB45A30}"/>
              </a:ext>
            </a:extLst>
          </p:cNvPr>
          <p:cNvSpPr txBox="1"/>
          <p:nvPr/>
        </p:nvSpPr>
        <p:spPr>
          <a:xfrm>
            <a:off x="2807927" y="5938513"/>
            <a:ext cx="3541935" cy="461665"/>
          </a:xfrm>
          <a:prstGeom prst="rect">
            <a:avLst/>
          </a:prstGeom>
          <a:noFill/>
        </p:spPr>
        <p:txBody>
          <a:bodyPr wrap="square" rtlCol="0">
            <a:spAutoFit/>
          </a:bodyPr>
          <a:lstStyle/>
          <a:p>
            <a:r>
              <a:rPr lang="zh-CN" altLang="en-US" sz="2400" b="1" dirty="0">
                <a:solidFill>
                  <a:srgbClr val="0000FF"/>
                </a:solidFill>
                <a:latin typeface="微軟正黑體" panose="020B0604030504040204" pitchFamily="34" charset="-120"/>
                <a:ea typeface="微軟正黑體" panose="020B0604030504040204" pitchFamily="34" charset="-120"/>
              </a:rPr>
              <a:t>机器自己后天学习的成果</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pic>
        <p:nvPicPr>
          <p:cNvPr id="12" name="圖片 7">
            <a:extLst>
              <a:ext uri="{FF2B5EF4-FFF2-40B4-BE49-F238E27FC236}">
                <a16:creationId xmlns:a16="http://schemas.microsoft.com/office/drawing/2014/main" id="{4F37D07E-DCBC-4C55-A716-866CC92FC578}"/>
              </a:ext>
            </a:extLst>
          </p:cNvPr>
          <p:cNvPicPr>
            <a:picLocks noChangeAspect="1"/>
          </p:cNvPicPr>
          <p:nvPr/>
        </p:nvPicPr>
        <p:blipFill>
          <a:blip r:embed="rId5"/>
          <a:stretch>
            <a:fillRect/>
          </a:stretch>
        </p:blipFill>
        <p:spPr>
          <a:xfrm>
            <a:off x="340260" y="3596787"/>
            <a:ext cx="2617677" cy="1088436"/>
          </a:xfrm>
          <a:prstGeom prst="rect">
            <a:avLst/>
          </a:prstGeom>
        </p:spPr>
      </p:pic>
      <p:pic>
        <p:nvPicPr>
          <p:cNvPr id="13" name="圖片 8">
            <a:extLst>
              <a:ext uri="{FF2B5EF4-FFF2-40B4-BE49-F238E27FC236}">
                <a16:creationId xmlns:a16="http://schemas.microsoft.com/office/drawing/2014/main" id="{B70E9947-BE52-4AD4-BE3B-44B638C17B0E}"/>
              </a:ext>
            </a:extLst>
          </p:cNvPr>
          <p:cNvPicPr>
            <a:picLocks noChangeAspect="1"/>
          </p:cNvPicPr>
          <p:nvPr/>
        </p:nvPicPr>
        <p:blipFill>
          <a:blip r:embed="rId6"/>
          <a:stretch>
            <a:fillRect/>
          </a:stretch>
        </p:blipFill>
        <p:spPr>
          <a:xfrm>
            <a:off x="6135309" y="3565519"/>
            <a:ext cx="2692879" cy="1119704"/>
          </a:xfrm>
          <a:prstGeom prst="rect">
            <a:avLst/>
          </a:prstGeom>
        </p:spPr>
      </p:pic>
      <p:sp>
        <p:nvSpPr>
          <p:cNvPr id="14" name="文字方塊 9">
            <a:extLst>
              <a:ext uri="{FF2B5EF4-FFF2-40B4-BE49-F238E27FC236}">
                <a16:creationId xmlns:a16="http://schemas.microsoft.com/office/drawing/2014/main" id="{FCAB3DF1-21CB-4149-A1EC-12EE801DD3FA}"/>
              </a:ext>
            </a:extLst>
          </p:cNvPr>
          <p:cNvSpPr txBox="1"/>
          <p:nvPr/>
        </p:nvSpPr>
        <p:spPr>
          <a:xfrm>
            <a:off x="522824" y="1187638"/>
            <a:ext cx="3351297" cy="461665"/>
          </a:xfrm>
          <a:prstGeom prst="rect">
            <a:avLst/>
          </a:prstGeom>
          <a:noFill/>
        </p:spPr>
        <p:txBody>
          <a:bodyPr wrap="square" rtlCol="0">
            <a:spAutoFit/>
          </a:bodyPr>
          <a:lstStyle/>
          <a:p>
            <a:r>
              <a:rPr lang="zh-CN" altLang="en-US" sz="2400" b="1" dirty="0">
                <a:latin typeface="微軟正黑體" panose="020B0604030504040204" pitchFamily="34" charset="-120"/>
                <a:ea typeface="微軟正黑體" panose="020B0604030504040204" pitchFamily="34" charset="-120"/>
              </a:rPr>
              <a:t>人类提供了网络的结构</a:t>
            </a:r>
            <a:endParaRPr lang="zh-TW" altLang="en-US" sz="2400" b="1" dirty="0">
              <a:latin typeface="微軟正黑體" panose="020B0604030504040204" pitchFamily="34" charset="-120"/>
              <a:ea typeface="微軟正黑體" panose="020B0604030504040204" pitchFamily="34" charset="-120"/>
            </a:endParaRPr>
          </a:p>
        </p:txBody>
      </p:sp>
      <p:sp>
        <p:nvSpPr>
          <p:cNvPr id="15" name="文字方塊 10">
            <a:extLst>
              <a:ext uri="{FF2B5EF4-FFF2-40B4-BE49-F238E27FC236}">
                <a16:creationId xmlns:a16="http://schemas.microsoft.com/office/drawing/2014/main" id="{E27ACE31-03C5-4158-BD05-BD8071630CA7}"/>
              </a:ext>
            </a:extLst>
          </p:cNvPr>
          <p:cNvSpPr txBox="1"/>
          <p:nvPr/>
        </p:nvSpPr>
        <p:spPr>
          <a:xfrm>
            <a:off x="4249403" y="419016"/>
            <a:ext cx="3351297" cy="461665"/>
          </a:xfrm>
          <a:prstGeom prst="rect">
            <a:avLst/>
          </a:prstGeom>
          <a:noFill/>
        </p:spPr>
        <p:txBody>
          <a:bodyPr wrap="square" rtlCol="0">
            <a:spAutoFit/>
          </a:bodyPr>
          <a:lstStyle/>
          <a:p>
            <a:pPr algn="ctr"/>
            <a:r>
              <a:rPr lang="zh-CN" altLang="en-US" sz="2400" b="1" dirty="0">
                <a:latin typeface="微軟正黑體" panose="020B0604030504040204" pitchFamily="34" charset="-120"/>
                <a:ea typeface="微軟正黑體" panose="020B0604030504040204" pitchFamily="34" charset="-120"/>
              </a:rPr>
              <a:t>函数集合</a:t>
            </a:r>
            <a:endParaRPr lang="zh-TW" altLang="en-US" sz="2400" b="1" dirty="0">
              <a:latin typeface="微軟正黑體" panose="020B0604030504040204" pitchFamily="34" charset="-120"/>
              <a:ea typeface="微軟正黑體" panose="020B0604030504040204" pitchFamily="34" charset="-120"/>
            </a:endParaRPr>
          </a:p>
        </p:txBody>
      </p:sp>
      <p:sp>
        <p:nvSpPr>
          <p:cNvPr id="16" name="文字方塊 11">
            <a:extLst>
              <a:ext uri="{FF2B5EF4-FFF2-40B4-BE49-F238E27FC236}">
                <a16:creationId xmlns:a16="http://schemas.microsoft.com/office/drawing/2014/main" id="{64B77A4B-C42E-49C2-886A-9C9C70EBD88E}"/>
              </a:ext>
            </a:extLst>
          </p:cNvPr>
          <p:cNvSpPr txBox="1"/>
          <p:nvPr/>
        </p:nvSpPr>
        <p:spPr>
          <a:xfrm>
            <a:off x="1122024" y="4740978"/>
            <a:ext cx="1031845" cy="461665"/>
          </a:xfrm>
          <a:prstGeom prst="rect">
            <a:avLst/>
          </a:prstGeom>
          <a:noFill/>
        </p:spPr>
        <p:txBody>
          <a:bodyPr wrap="square" rtlCol="0">
            <a:spAutoFit/>
          </a:bodyPr>
          <a:lstStyle/>
          <a:p>
            <a:pPr algn="ctr"/>
            <a:r>
              <a:rPr lang="en-US" altLang="zh-TW" sz="2400" b="1" dirty="0">
                <a:latin typeface="微軟正黑體" panose="020B0604030504040204" pitchFamily="34" charset="-120"/>
                <a:ea typeface="微軟正黑體" panose="020B0604030504040204" pitchFamily="34" charset="-120"/>
              </a:rPr>
              <a:t>f</a:t>
            </a:r>
            <a:r>
              <a:rPr lang="en-US" altLang="zh-TW" sz="2400" b="1" baseline="-25000" dirty="0">
                <a:latin typeface="微軟正黑體" panose="020B0604030504040204" pitchFamily="34" charset="-120"/>
                <a:ea typeface="微軟正黑體" panose="020B0604030504040204" pitchFamily="34" charset="-120"/>
              </a:rPr>
              <a:t>1</a:t>
            </a:r>
            <a:endParaRPr lang="zh-TW" altLang="en-US" sz="2400" b="1" baseline="-25000" dirty="0">
              <a:latin typeface="微軟正黑體" panose="020B0604030504040204" pitchFamily="34" charset="-120"/>
              <a:ea typeface="微軟正黑體" panose="020B0604030504040204" pitchFamily="34" charset="-120"/>
            </a:endParaRPr>
          </a:p>
        </p:txBody>
      </p:sp>
      <p:sp>
        <p:nvSpPr>
          <p:cNvPr id="17" name="文字方塊 12">
            <a:extLst>
              <a:ext uri="{FF2B5EF4-FFF2-40B4-BE49-F238E27FC236}">
                <a16:creationId xmlns:a16="http://schemas.microsoft.com/office/drawing/2014/main" id="{355F965A-A6F4-4392-BD37-C2BEADD04377}"/>
              </a:ext>
            </a:extLst>
          </p:cNvPr>
          <p:cNvSpPr txBox="1"/>
          <p:nvPr/>
        </p:nvSpPr>
        <p:spPr>
          <a:xfrm>
            <a:off x="4125397" y="4740978"/>
            <a:ext cx="1031845" cy="461665"/>
          </a:xfrm>
          <a:prstGeom prst="rect">
            <a:avLst/>
          </a:prstGeom>
          <a:noFill/>
        </p:spPr>
        <p:txBody>
          <a:bodyPr wrap="square" rtlCol="0">
            <a:spAutoFit/>
          </a:bodyPr>
          <a:lstStyle/>
          <a:p>
            <a:pPr algn="ctr"/>
            <a:r>
              <a:rPr lang="en-US" altLang="zh-TW" sz="2400" b="1" dirty="0">
                <a:latin typeface="微軟正黑體" panose="020B0604030504040204" pitchFamily="34" charset="-120"/>
                <a:ea typeface="微軟正黑體" panose="020B0604030504040204" pitchFamily="34" charset="-120"/>
              </a:rPr>
              <a:t>f</a:t>
            </a:r>
            <a:r>
              <a:rPr lang="en-US" altLang="zh-TW" sz="2400" b="1" baseline="-25000" dirty="0">
                <a:latin typeface="微軟正黑體" panose="020B0604030504040204" pitchFamily="34" charset="-120"/>
                <a:ea typeface="微軟正黑體" panose="020B0604030504040204" pitchFamily="34" charset="-120"/>
              </a:rPr>
              <a:t>2</a:t>
            </a:r>
            <a:endParaRPr lang="zh-TW" altLang="en-US" sz="2400" b="1" baseline="-25000" dirty="0">
              <a:latin typeface="微軟正黑體" panose="020B0604030504040204" pitchFamily="34" charset="-120"/>
              <a:ea typeface="微軟正黑體" panose="020B0604030504040204" pitchFamily="34" charset="-120"/>
            </a:endParaRPr>
          </a:p>
        </p:txBody>
      </p:sp>
      <p:sp>
        <p:nvSpPr>
          <p:cNvPr id="18" name="文字方塊 13">
            <a:extLst>
              <a:ext uri="{FF2B5EF4-FFF2-40B4-BE49-F238E27FC236}">
                <a16:creationId xmlns:a16="http://schemas.microsoft.com/office/drawing/2014/main" id="{D40EDFBF-24D3-4F90-A6E7-42C42CF624C2}"/>
              </a:ext>
            </a:extLst>
          </p:cNvPr>
          <p:cNvSpPr txBox="1"/>
          <p:nvPr/>
        </p:nvSpPr>
        <p:spPr>
          <a:xfrm>
            <a:off x="6818275" y="4733010"/>
            <a:ext cx="1031845" cy="461665"/>
          </a:xfrm>
          <a:prstGeom prst="rect">
            <a:avLst/>
          </a:prstGeom>
          <a:noFill/>
        </p:spPr>
        <p:txBody>
          <a:bodyPr wrap="square" rtlCol="0">
            <a:spAutoFit/>
          </a:bodyPr>
          <a:lstStyle/>
          <a:p>
            <a:pPr algn="ctr"/>
            <a:r>
              <a:rPr lang="en-US" altLang="zh-TW" sz="2400" b="1" dirty="0">
                <a:latin typeface="微軟正黑體" panose="020B0604030504040204" pitchFamily="34" charset="-120"/>
                <a:ea typeface="微軟正黑體" panose="020B0604030504040204" pitchFamily="34" charset="-120"/>
              </a:rPr>
              <a:t>f</a:t>
            </a:r>
            <a:r>
              <a:rPr lang="en-US" altLang="zh-TW" sz="2400" b="1" baseline="-25000" dirty="0">
                <a:latin typeface="微軟正黑體" panose="020B0604030504040204" pitchFamily="34" charset="-120"/>
                <a:ea typeface="微軟正黑體" panose="020B0604030504040204" pitchFamily="34" charset="-120"/>
              </a:rPr>
              <a:t>3</a:t>
            </a:r>
            <a:endParaRPr lang="zh-TW" altLang="en-US" sz="2400" b="1" baseline="-25000" dirty="0">
              <a:latin typeface="微軟正黑體" panose="020B0604030504040204" pitchFamily="34" charset="-120"/>
              <a:ea typeface="微軟正黑體" panose="020B0604030504040204" pitchFamily="34" charset="-120"/>
            </a:endParaRPr>
          </a:p>
        </p:txBody>
      </p:sp>
      <p:sp>
        <p:nvSpPr>
          <p:cNvPr id="19" name="文字方塊 14">
            <a:extLst>
              <a:ext uri="{FF2B5EF4-FFF2-40B4-BE49-F238E27FC236}">
                <a16:creationId xmlns:a16="http://schemas.microsoft.com/office/drawing/2014/main" id="{6C6FBC2D-C3AA-408C-81B8-8F27C5C6B635}"/>
              </a:ext>
            </a:extLst>
          </p:cNvPr>
          <p:cNvSpPr txBox="1"/>
          <p:nvPr/>
        </p:nvSpPr>
        <p:spPr>
          <a:xfrm>
            <a:off x="448800" y="5379163"/>
            <a:ext cx="8260190" cy="461665"/>
          </a:xfrm>
          <a:prstGeom prst="rect">
            <a:avLst/>
          </a:prstGeom>
          <a:noFill/>
        </p:spPr>
        <p:txBody>
          <a:bodyPr wrap="square" rtlCol="0">
            <a:spAutoFit/>
          </a:bodyPr>
          <a:lstStyle/>
          <a:p>
            <a:r>
              <a:rPr lang="zh-CN" altLang="en-US" sz="2400" b="1" dirty="0">
                <a:latin typeface="微軟正黑體" panose="020B0604030504040204" pitchFamily="34" charset="-120"/>
                <a:ea typeface="微軟正黑體" panose="020B0604030504040204" pitchFamily="34" charset="-120"/>
              </a:rPr>
              <a:t>机器根据样本自我学习到参数，即选择了某一个函数</a:t>
            </a:r>
            <a:endParaRPr lang="zh-TW" altLang="en-US" sz="2400" b="1" dirty="0">
              <a:latin typeface="微軟正黑體" panose="020B0604030504040204" pitchFamily="34" charset="-120"/>
              <a:ea typeface="微軟正黑體" panose="020B0604030504040204" pitchFamily="34" charset="-120"/>
            </a:endParaRPr>
          </a:p>
        </p:txBody>
      </p:sp>
      <p:cxnSp>
        <p:nvCxnSpPr>
          <p:cNvPr id="20" name="直線單箭頭接點 16">
            <a:extLst>
              <a:ext uri="{FF2B5EF4-FFF2-40B4-BE49-F238E27FC236}">
                <a16:creationId xmlns:a16="http://schemas.microsoft.com/office/drawing/2014/main" id="{38FA2E4C-91A3-4D9B-AF5F-C392DD4AD69A}"/>
              </a:ext>
            </a:extLst>
          </p:cNvPr>
          <p:cNvCxnSpPr>
            <a:cxnSpLocks/>
          </p:cNvCxnSpPr>
          <p:nvPr/>
        </p:nvCxnSpPr>
        <p:spPr>
          <a:xfrm flipH="1">
            <a:off x="1649098" y="2482936"/>
            <a:ext cx="4238635" cy="94606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17">
            <a:extLst>
              <a:ext uri="{FF2B5EF4-FFF2-40B4-BE49-F238E27FC236}">
                <a16:creationId xmlns:a16="http://schemas.microsoft.com/office/drawing/2014/main" id="{A623735F-ED80-492E-AF2D-9C6693810DE5}"/>
              </a:ext>
            </a:extLst>
          </p:cNvPr>
          <p:cNvCxnSpPr>
            <a:cxnSpLocks/>
            <a:endCxn id="8" idx="0"/>
          </p:cNvCxnSpPr>
          <p:nvPr/>
        </p:nvCxnSpPr>
        <p:spPr>
          <a:xfrm flipH="1">
            <a:off x="4546623" y="2464163"/>
            <a:ext cx="1341110" cy="110135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0">
            <a:extLst>
              <a:ext uri="{FF2B5EF4-FFF2-40B4-BE49-F238E27FC236}">
                <a16:creationId xmlns:a16="http://schemas.microsoft.com/office/drawing/2014/main" id="{DAA71F5E-C23C-4CA8-A822-F88A648D2964}"/>
              </a:ext>
            </a:extLst>
          </p:cNvPr>
          <p:cNvCxnSpPr>
            <a:cxnSpLocks/>
          </p:cNvCxnSpPr>
          <p:nvPr/>
        </p:nvCxnSpPr>
        <p:spPr>
          <a:xfrm>
            <a:off x="5887733" y="2482936"/>
            <a:ext cx="1346439" cy="94606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737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6" grpId="0"/>
      <p:bldP spid="17" grpId="0"/>
      <p:bldP spid="18" grpId="0"/>
      <p:bldP spid="1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71</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3"/>
          <p:cNvPicPr>
            <a:picLocks noChangeAspect="1"/>
          </p:cNvPicPr>
          <p:nvPr/>
        </p:nvPicPr>
        <p:blipFill>
          <a:blip r:embed="rId3"/>
          <a:stretch>
            <a:fillRect/>
          </a:stretch>
        </p:blipFill>
        <p:spPr>
          <a:xfrm rot="5400000">
            <a:off x="4026217" y="2617301"/>
            <a:ext cx="5940000" cy="1435649"/>
          </a:xfrm>
          <a:prstGeom prst="rect">
            <a:avLst/>
          </a:prstGeom>
        </p:spPr>
      </p:pic>
      <p:pic>
        <p:nvPicPr>
          <p:cNvPr id="8" name="圖片 4"/>
          <p:cNvPicPr>
            <a:picLocks noChangeAspect="1"/>
          </p:cNvPicPr>
          <p:nvPr/>
        </p:nvPicPr>
        <p:blipFill>
          <a:blip r:embed="rId4"/>
          <a:stretch>
            <a:fillRect/>
          </a:stretch>
        </p:blipFill>
        <p:spPr>
          <a:xfrm rot="16200000">
            <a:off x="1126468" y="4736078"/>
            <a:ext cx="2160000" cy="711056"/>
          </a:xfrm>
          <a:prstGeom prst="rect">
            <a:avLst/>
          </a:prstGeom>
        </p:spPr>
      </p:pic>
      <p:pic>
        <p:nvPicPr>
          <p:cNvPr id="10" name="圖片 5"/>
          <p:cNvPicPr>
            <a:picLocks noChangeAspect="1"/>
          </p:cNvPicPr>
          <p:nvPr/>
        </p:nvPicPr>
        <p:blipFill>
          <a:blip r:embed="rId5"/>
          <a:stretch>
            <a:fillRect/>
          </a:stretch>
        </p:blipFill>
        <p:spPr>
          <a:xfrm flipV="1">
            <a:off x="4154004" y="1129256"/>
            <a:ext cx="951870" cy="5130000"/>
          </a:xfrm>
          <a:prstGeom prst="rect">
            <a:avLst/>
          </a:prstGeom>
        </p:spPr>
      </p:pic>
      <p:sp>
        <p:nvSpPr>
          <p:cNvPr id="11" name="文字方塊 7"/>
          <p:cNvSpPr txBox="1"/>
          <p:nvPr/>
        </p:nvSpPr>
        <p:spPr>
          <a:xfrm>
            <a:off x="1603224" y="3267468"/>
            <a:ext cx="1215431"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8 layers</a:t>
            </a:r>
            <a:endParaRPr lang="zh-TW" altLang="en-US" sz="2400" dirty="0"/>
          </a:p>
        </p:txBody>
      </p:sp>
      <p:sp>
        <p:nvSpPr>
          <p:cNvPr id="12" name="文字方塊 8"/>
          <p:cNvSpPr txBox="1"/>
          <p:nvPr/>
        </p:nvSpPr>
        <p:spPr>
          <a:xfrm>
            <a:off x="4754286" y="1879865"/>
            <a:ext cx="1416156"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19 layers</a:t>
            </a:r>
            <a:endParaRPr lang="zh-TW" altLang="en-US" sz="2400" dirty="0"/>
          </a:p>
        </p:txBody>
      </p:sp>
      <p:sp>
        <p:nvSpPr>
          <p:cNvPr id="13" name="文字方塊 9"/>
          <p:cNvSpPr txBox="1"/>
          <p:nvPr/>
        </p:nvSpPr>
        <p:spPr>
          <a:xfrm>
            <a:off x="7099194" y="1065629"/>
            <a:ext cx="1416156"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22 layers</a:t>
            </a:r>
            <a:endParaRPr lang="zh-TW" altLang="en-US" sz="2400" dirty="0"/>
          </a:p>
        </p:txBody>
      </p:sp>
      <p:sp>
        <p:nvSpPr>
          <p:cNvPr id="14" name="文字方塊 10"/>
          <p:cNvSpPr txBox="1"/>
          <p:nvPr/>
        </p:nvSpPr>
        <p:spPr>
          <a:xfrm>
            <a:off x="893548" y="6214211"/>
            <a:ext cx="2464174" cy="461665"/>
          </a:xfrm>
          <a:prstGeom prst="rect">
            <a:avLst/>
          </a:prstGeom>
          <a:noFill/>
        </p:spPr>
        <p:txBody>
          <a:bodyPr wrap="square" rtlCol="0">
            <a:spAutoFit/>
          </a:bodyPr>
          <a:lstStyle/>
          <a:p>
            <a:pPr algn="ctr"/>
            <a:r>
              <a:rPr lang="en-US" altLang="zh-TW" sz="2400" dirty="0" err="1"/>
              <a:t>AlexNet</a:t>
            </a:r>
            <a:r>
              <a:rPr lang="en-US" altLang="zh-TW" sz="2400" dirty="0"/>
              <a:t> (2012)</a:t>
            </a:r>
            <a:endParaRPr lang="zh-TW" altLang="en-US" sz="2400" dirty="0"/>
          </a:p>
        </p:txBody>
      </p:sp>
      <p:sp>
        <p:nvSpPr>
          <p:cNvPr id="15" name="文字方塊 12"/>
          <p:cNvSpPr txBox="1"/>
          <p:nvPr/>
        </p:nvSpPr>
        <p:spPr>
          <a:xfrm>
            <a:off x="3647336" y="6131815"/>
            <a:ext cx="1870262" cy="830997"/>
          </a:xfrm>
          <a:prstGeom prst="rect">
            <a:avLst/>
          </a:prstGeom>
          <a:noFill/>
        </p:spPr>
        <p:txBody>
          <a:bodyPr wrap="square" rtlCol="0">
            <a:spAutoFit/>
          </a:bodyPr>
          <a:lstStyle/>
          <a:p>
            <a:pPr algn="ctr"/>
            <a:r>
              <a:rPr lang="en-US" altLang="zh-CN" sz="2400" dirty="0" err="1"/>
              <a:t>ConNet</a:t>
            </a:r>
            <a:r>
              <a:rPr lang="en-US" altLang="zh-CN" sz="2400" dirty="0"/>
              <a:t>-</a:t>
            </a:r>
            <a:r>
              <a:rPr lang="en-US" altLang="zh-TW" sz="2400" dirty="0"/>
              <a:t>VGG (2014)</a:t>
            </a:r>
            <a:endParaRPr lang="zh-TW" altLang="en-US" sz="2400" dirty="0"/>
          </a:p>
        </p:txBody>
      </p:sp>
      <p:sp>
        <p:nvSpPr>
          <p:cNvPr id="16" name="文字方塊 13"/>
          <p:cNvSpPr txBox="1"/>
          <p:nvPr/>
        </p:nvSpPr>
        <p:spPr>
          <a:xfrm>
            <a:off x="5953756" y="6228240"/>
            <a:ext cx="2450981" cy="461665"/>
          </a:xfrm>
          <a:prstGeom prst="rect">
            <a:avLst/>
          </a:prstGeom>
          <a:noFill/>
        </p:spPr>
        <p:txBody>
          <a:bodyPr wrap="square" rtlCol="0">
            <a:spAutoFit/>
          </a:bodyPr>
          <a:lstStyle/>
          <a:p>
            <a:pPr algn="ctr"/>
            <a:r>
              <a:rPr lang="en-US" altLang="zh-TW" sz="2400" dirty="0" err="1"/>
              <a:t>GoogleNet</a:t>
            </a:r>
            <a:r>
              <a:rPr lang="en-US" altLang="zh-TW" sz="2400" dirty="0"/>
              <a:t> (2014)</a:t>
            </a:r>
            <a:endParaRPr lang="zh-TW" altLang="en-US" sz="2400" dirty="0"/>
          </a:p>
        </p:txBody>
      </p:sp>
      <p:sp>
        <p:nvSpPr>
          <p:cNvPr id="17" name="文字方塊 14"/>
          <p:cNvSpPr txBox="1"/>
          <p:nvPr/>
        </p:nvSpPr>
        <p:spPr>
          <a:xfrm>
            <a:off x="789648" y="4571387"/>
            <a:ext cx="1270000" cy="461665"/>
          </a:xfrm>
          <a:prstGeom prst="rect">
            <a:avLst/>
          </a:prstGeom>
          <a:noFill/>
        </p:spPr>
        <p:txBody>
          <a:bodyPr wrap="square" rtlCol="0">
            <a:spAutoFit/>
          </a:bodyPr>
          <a:lstStyle/>
          <a:p>
            <a:pPr algn="ctr"/>
            <a:r>
              <a:rPr lang="en-US" altLang="zh-TW" sz="2400" dirty="0">
                <a:solidFill>
                  <a:srgbClr val="FF0000"/>
                </a:solidFill>
              </a:rPr>
              <a:t>16.4%</a:t>
            </a:r>
            <a:endParaRPr lang="zh-TW" altLang="en-US" sz="2400" dirty="0">
              <a:solidFill>
                <a:srgbClr val="FF0000"/>
              </a:solidFill>
            </a:endParaRPr>
          </a:p>
        </p:txBody>
      </p:sp>
      <p:sp>
        <p:nvSpPr>
          <p:cNvPr id="18" name="文字方塊 15"/>
          <p:cNvSpPr txBox="1"/>
          <p:nvPr/>
        </p:nvSpPr>
        <p:spPr>
          <a:xfrm>
            <a:off x="3053233" y="4016348"/>
            <a:ext cx="1270000" cy="461665"/>
          </a:xfrm>
          <a:prstGeom prst="rect">
            <a:avLst/>
          </a:prstGeom>
          <a:noFill/>
        </p:spPr>
        <p:txBody>
          <a:bodyPr wrap="square" rtlCol="0">
            <a:spAutoFit/>
          </a:bodyPr>
          <a:lstStyle/>
          <a:p>
            <a:pPr algn="ctr"/>
            <a:r>
              <a:rPr lang="en-US" altLang="zh-TW" sz="2400" dirty="0">
                <a:solidFill>
                  <a:srgbClr val="FF0000"/>
                </a:solidFill>
              </a:rPr>
              <a:t>7.3%</a:t>
            </a:r>
            <a:endParaRPr lang="zh-TW" altLang="en-US" sz="2400" dirty="0">
              <a:solidFill>
                <a:srgbClr val="FF0000"/>
              </a:solidFill>
            </a:endParaRPr>
          </a:p>
        </p:txBody>
      </p:sp>
      <p:sp>
        <p:nvSpPr>
          <p:cNvPr id="19" name="文字方塊 16"/>
          <p:cNvSpPr txBox="1"/>
          <p:nvPr/>
        </p:nvSpPr>
        <p:spPr>
          <a:xfrm>
            <a:off x="5527495" y="3790508"/>
            <a:ext cx="1270000" cy="461665"/>
          </a:xfrm>
          <a:prstGeom prst="rect">
            <a:avLst/>
          </a:prstGeom>
          <a:noFill/>
        </p:spPr>
        <p:txBody>
          <a:bodyPr wrap="square" rtlCol="0">
            <a:spAutoFit/>
          </a:bodyPr>
          <a:lstStyle/>
          <a:p>
            <a:pPr algn="ctr"/>
            <a:r>
              <a:rPr lang="en-US" altLang="zh-TW" sz="2400" dirty="0">
                <a:solidFill>
                  <a:srgbClr val="FF0000"/>
                </a:solidFill>
              </a:rPr>
              <a:t>6.7%</a:t>
            </a:r>
            <a:endParaRPr lang="zh-TW" altLang="en-US" sz="2400" dirty="0">
              <a:solidFill>
                <a:srgbClr val="FF0000"/>
              </a:solidFill>
            </a:endParaRPr>
          </a:p>
        </p:txBody>
      </p:sp>
      <p:sp>
        <p:nvSpPr>
          <p:cNvPr id="20" name="文字方塊 18"/>
          <p:cNvSpPr txBox="1"/>
          <p:nvPr/>
        </p:nvSpPr>
        <p:spPr>
          <a:xfrm>
            <a:off x="133815" y="1125903"/>
            <a:ext cx="3218881" cy="954107"/>
          </a:xfrm>
          <a:prstGeom prst="rect">
            <a:avLst/>
          </a:prstGeom>
          <a:noFill/>
        </p:spPr>
        <p:txBody>
          <a:bodyPr wrap="square" rtlCol="0">
            <a:spAutoFit/>
          </a:bodyPr>
          <a:lstStyle/>
          <a:p>
            <a:r>
              <a:rPr lang="en-US" altLang="zh-TW" sz="2800" dirty="0"/>
              <a:t>Deep = </a:t>
            </a:r>
          </a:p>
          <a:p>
            <a:r>
              <a:rPr lang="en-US" altLang="zh-TW" sz="2800" dirty="0"/>
              <a:t>Many hidden layers</a:t>
            </a:r>
            <a:endParaRPr lang="zh-TW" altLang="en-US" sz="2800" dirty="0"/>
          </a:p>
        </p:txBody>
      </p:sp>
    </p:spTree>
    <p:extLst>
      <p:ext uri="{BB962C8B-B14F-4D97-AF65-F5344CB8AC3E}">
        <p14:creationId xmlns:p14="http://schemas.microsoft.com/office/powerpoint/2010/main" val="325492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15" grpId="0"/>
      <p:bldP spid="16" grpId="0"/>
      <p:bldP spid="17" grpId="0"/>
      <p:bldP spid="18" grpId="0"/>
      <p:bldP spid="1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72</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3"/>
          <p:cNvPicPr>
            <a:picLocks noChangeAspect="1"/>
          </p:cNvPicPr>
          <p:nvPr/>
        </p:nvPicPr>
        <p:blipFill>
          <a:blip r:embed="rId3"/>
          <a:stretch>
            <a:fillRect/>
          </a:stretch>
        </p:blipFill>
        <p:spPr>
          <a:xfrm>
            <a:off x="6093729" y="-420596"/>
            <a:ext cx="454038" cy="6480000"/>
          </a:xfrm>
          <a:prstGeom prst="rect">
            <a:avLst/>
          </a:prstGeom>
        </p:spPr>
      </p:pic>
      <p:pic>
        <p:nvPicPr>
          <p:cNvPr id="8" name="圖片 4"/>
          <p:cNvPicPr>
            <a:picLocks noChangeAspect="1"/>
          </p:cNvPicPr>
          <p:nvPr/>
        </p:nvPicPr>
        <p:blipFill>
          <a:blip r:embed="rId4"/>
          <a:stretch>
            <a:fillRect/>
          </a:stretch>
        </p:blipFill>
        <p:spPr>
          <a:xfrm rot="5400000">
            <a:off x="4024994" y="5398387"/>
            <a:ext cx="932400" cy="225354"/>
          </a:xfrm>
          <a:prstGeom prst="rect">
            <a:avLst/>
          </a:prstGeom>
        </p:spPr>
      </p:pic>
      <p:pic>
        <p:nvPicPr>
          <p:cNvPr id="10" name="圖片 5"/>
          <p:cNvPicPr>
            <a:picLocks noChangeAspect="1"/>
          </p:cNvPicPr>
          <p:nvPr/>
        </p:nvPicPr>
        <p:blipFill>
          <a:blip r:embed="rId5"/>
          <a:stretch>
            <a:fillRect/>
          </a:stretch>
        </p:blipFill>
        <p:spPr>
          <a:xfrm rot="16200000">
            <a:off x="1362159" y="5773421"/>
            <a:ext cx="255600" cy="84142"/>
          </a:xfrm>
          <a:prstGeom prst="rect">
            <a:avLst/>
          </a:prstGeom>
        </p:spPr>
      </p:pic>
      <p:pic>
        <p:nvPicPr>
          <p:cNvPr id="11" name="圖片 6"/>
          <p:cNvPicPr>
            <a:picLocks noChangeAspect="1"/>
          </p:cNvPicPr>
          <p:nvPr/>
        </p:nvPicPr>
        <p:blipFill>
          <a:blip r:embed="rId6"/>
          <a:stretch>
            <a:fillRect/>
          </a:stretch>
        </p:blipFill>
        <p:spPr>
          <a:xfrm flipV="1">
            <a:off x="2876875" y="5136892"/>
            <a:ext cx="149627" cy="806400"/>
          </a:xfrm>
          <a:prstGeom prst="rect">
            <a:avLst/>
          </a:prstGeom>
        </p:spPr>
      </p:pic>
      <p:sp>
        <p:nvSpPr>
          <p:cNvPr id="12" name="文字方塊 11"/>
          <p:cNvSpPr txBox="1"/>
          <p:nvPr/>
        </p:nvSpPr>
        <p:spPr>
          <a:xfrm>
            <a:off x="737659" y="5927519"/>
            <a:ext cx="1449074" cy="830997"/>
          </a:xfrm>
          <a:prstGeom prst="rect">
            <a:avLst/>
          </a:prstGeom>
          <a:noFill/>
        </p:spPr>
        <p:txBody>
          <a:bodyPr wrap="square" rtlCol="0">
            <a:spAutoFit/>
          </a:bodyPr>
          <a:lstStyle/>
          <a:p>
            <a:pPr algn="ctr"/>
            <a:r>
              <a:rPr lang="en-US" altLang="zh-TW" sz="2400" dirty="0" err="1"/>
              <a:t>AlexNet</a:t>
            </a:r>
            <a:r>
              <a:rPr lang="en-US" altLang="zh-TW" sz="2400" dirty="0"/>
              <a:t> (2012)</a:t>
            </a:r>
            <a:endParaRPr lang="zh-TW" altLang="en-US" sz="2400" dirty="0"/>
          </a:p>
        </p:txBody>
      </p:sp>
      <p:sp>
        <p:nvSpPr>
          <p:cNvPr id="13" name="文字方塊 12"/>
          <p:cNvSpPr txBox="1"/>
          <p:nvPr/>
        </p:nvSpPr>
        <p:spPr>
          <a:xfrm>
            <a:off x="2017258" y="5927518"/>
            <a:ext cx="1870262" cy="830997"/>
          </a:xfrm>
          <a:prstGeom prst="rect">
            <a:avLst/>
          </a:prstGeom>
          <a:noFill/>
        </p:spPr>
        <p:txBody>
          <a:bodyPr wrap="square" rtlCol="0">
            <a:spAutoFit/>
          </a:bodyPr>
          <a:lstStyle/>
          <a:p>
            <a:pPr algn="ctr"/>
            <a:r>
              <a:rPr lang="en-US" altLang="zh-TW" sz="2400" dirty="0"/>
              <a:t>VGG </a:t>
            </a:r>
          </a:p>
          <a:p>
            <a:pPr algn="ctr"/>
            <a:r>
              <a:rPr lang="en-US" altLang="zh-TW" sz="2400" dirty="0"/>
              <a:t>(2014)</a:t>
            </a:r>
            <a:endParaRPr lang="zh-TW" altLang="en-US" sz="2400" dirty="0"/>
          </a:p>
        </p:txBody>
      </p:sp>
      <p:sp>
        <p:nvSpPr>
          <p:cNvPr id="14" name="文字方塊 13"/>
          <p:cNvSpPr txBox="1"/>
          <p:nvPr/>
        </p:nvSpPr>
        <p:spPr>
          <a:xfrm>
            <a:off x="3265704" y="5898489"/>
            <a:ext cx="2450981" cy="830997"/>
          </a:xfrm>
          <a:prstGeom prst="rect">
            <a:avLst/>
          </a:prstGeom>
          <a:noFill/>
        </p:spPr>
        <p:txBody>
          <a:bodyPr wrap="square" rtlCol="0">
            <a:spAutoFit/>
          </a:bodyPr>
          <a:lstStyle/>
          <a:p>
            <a:pPr algn="ctr"/>
            <a:r>
              <a:rPr lang="en-US" altLang="zh-TW" sz="2400" dirty="0" err="1"/>
              <a:t>GoogleNet</a:t>
            </a:r>
            <a:r>
              <a:rPr lang="en-US" altLang="zh-TW" sz="2400" dirty="0"/>
              <a:t> </a:t>
            </a:r>
          </a:p>
          <a:p>
            <a:pPr algn="ctr"/>
            <a:r>
              <a:rPr lang="en-US" altLang="zh-TW" sz="2400" dirty="0"/>
              <a:t>(2014)</a:t>
            </a:r>
            <a:endParaRPr lang="zh-TW" altLang="en-US" sz="2400" dirty="0"/>
          </a:p>
        </p:txBody>
      </p:sp>
      <p:sp>
        <p:nvSpPr>
          <p:cNvPr id="15" name="文字方塊 14"/>
          <p:cNvSpPr txBox="1"/>
          <p:nvPr/>
        </p:nvSpPr>
        <p:spPr>
          <a:xfrm>
            <a:off x="4588821" y="1715553"/>
            <a:ext cx="1652144"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400" dirty="0"/>
              <a:t>152 layers</a:t>
            </a:r>
            <a:endParaRPr lang="zh-TW" altLang="en-US" sz="2400" dirty="0"/>
          </a:p>
        </p:txBody>
      </p:sp>
      <p:sp>
        <p:nvSpPr>
          <p:cNvPr id="16" name="文字方塊 16"/>
          <p:cNvSpPr txBox="1"/>
          <p:nvPr/>
        </p:nvSpPr>
        <p:spPr>
          <a:xfrm>
            <a:off x="5050100" y="4255315"/>
            <a:ext cx="1270000" cy="461665"/>
          </a:xfrm>
          <a:prstGeom prst="rect">
            <a:avLst/>
          </a:prstGeom>
          <a:noFill/>
        </p:spPr>
        <p:txBody>
          <a:bodyPr wrap="square" rtlCol="0">
            <a:spAutoFit/>
          </a:bodyPr>
          <a:lstStyle/>
          <a:p>
            <a:pPr algn="ctr"/>
            <a:r>
              <a:rPr lang="en-US" altLang="zh-TW" sz="2400" dirty="0">
                <a:solidFill>
                  <a:srgbClr val="FF0000"/>
                </a:solidFill>
              </a:rPr>
              <a:t>3.57%</a:t>
            </a:r>
            <a:endParaRPr lang="zh-TW" altLang="en-US" sz="2400" dirty="0">
              <a:solidFill>
                <a:srgbClr val="FF0000"/>
              </a:solidFill>
            </a:endParaRPr>
          </a:p>
        </p:txBody>
      </p:sp>
      <p:sp>
        <p:nvSpPr>
          <p:cNvPr id="17" name="文字方塊 17"/>
          <p:cNvSpPr txBox="1"/>
          <p:nvPr/>
        </p:nvSpPr>
        <p:spPr>
          <a:xfrm>
            <a:off x="5050100" y="5921899"/>
            <a:ext cx="2450981" cy="830997"/>
          </a:xfrm>
          <a:prstGeom prst="rect">
            <a:avLst/>
          </a:prstGeom>
          <a:noFill/>
        </p:spPr>
        <p:txBody>
          <a:bodyPr wrap="square" rtlCol="0">
            <a:spAutoFit/>
          </a:bodyPr>
          <a:lstStyle/>
          <a:p>
            <a:pPr algn="ctr"/>
            <a:r>
              <a:rPr lang="en-US" altLang="zh-TW" sz="2400" dirty="0"/>
              <a:t>Residual Net </a:t>
            </a:r>
          </a:p>
          <a:p>
            <a:pPr algn="ctr"/>
            <a:r>
              <a:rPr lang="en-US" altLang="zh-TW" sz="2400" dirty="0"/>
              <a:t>(2015)</a:t>
            </a:r>
            <a:endParaRPr lang="zh-TW" altLang="en-US" sz="2400" dirty="0"/>
          </a:p>
        </p:txBody>
      </p:sp>
      <p:sp>
        <p:nvSpPr>
          <p:cNvPr id="18" name="文字方塊 23"/>
          <p:cNvSpPr txBox="1"/>
          <p:nvPr/>
        </p:nvSpPr>
        <p:spPr>
          <a:xfrm>
            <a:off x="224124" y="5529771"/>
            <a:ext cx="1270000" cy="461665"/>
          </a:xfrm>
          <a:prstGeom prst="rect">
            <a:avLst/>
          </a:prstGeom>
          <a:noFill/>
        </p:spPr>
        <p:txBody>
          <a:bodyPr wrap="square" rtlCol="0">
            <a:spAutoFit/>
          </a:bodyPr>
          <a:lstStyle/>
          <a:p>
            <a:pPr algn="ctr"/>
            <a:r>
              <a:rPr lang="en-US" altLang="zh-TW" sz="2400" dirty="0">
                <a:solidFill>
                  <a:srgbClr val="FF0000"/>
                </a:solidFill>
              </a:rPr>
              <a:t>16.4%</a:t>
            </a:r>
            <a:endParaRPr lang="zh-TW" altLang="en-US" sz="2400" dirty="0">
              <a:solidFill>
                <a:srgbClr val="FF0000"/>
              </a:solidFill>
            </a:endParaRPr>
          </a:p>
        </p:txBody>
      </p:sp>
      <p:sp>
        <p:nvSpPr>
          <p:cNvPr id="19" name="文字方塊 24"/>
          <p:cNvSpPr txBox="1"/>
          <p:nvPr/>
        </p:nvSpPr>
        <p:spPr>
          <a:xfrm>
            <a:off x="1828754" y="5289959"/>
            <a:ext cx="1270000" cy="461665"/>
          </a:xfrm>
          <a:prstGeom prst="rect">
            <a:avLst/>
          </a:prstGeom>
          <a:noFill/>
        </p:spPr>
        <p:txBody>
          <a:bodyPr wrap="square" rtlCol="0">
            <a:spAutoFit/>
          </a:bodyPr>
          <a:lstStyle/>
          <a:p>
            <a:pPr algn="ctr"/>
            <a:r>
              <a:rPr lang="en-US" altLang="zh-TW" sz="2400" dirty="0">
                <a:solidFill>
                  <a:srgbClr val="FF0000"/>
                </a:solidFill>
              </a:rPr>
              <a:t>7.3%</a:t>
            </a:r>
            <a:endParaRPr lang="zh-TW" altLang="en-US" sz="2400" dirty="0">
              <a:solidFill>
                <a:srgbClr val="FF0000"/>
              </a:solidFill>
            </a:endParaRPr>
          </a:p>
        </p:txBody>
      </p:sp>
      <p:sp>
        <p:nvSpPr>
          <p:cNvPr id="20" name="文字方塊 25"/>
          <p:cNvSpPr txBox="1"/>
          <p:nvPr/>
        </p:nvSpPr>
        <p:spPr>
          <a:xfrm>
            <a:off x="3318821" y="5301372"/>
            <a:ext cx="1270000" cy="461665"/>
          </a:xfrm>
          <a:prstGeom prst="rect">
            <a:avLst/>
          </a:prstGeom>
          <a:noFill/>
        </p:spPr>
        <p:txBody>
          <a:bodyPr wrap="square" rtlCol="0">
            <a:spAutoFit/>
          </a:bodyPr>
          <a:lstStyle/>
          <a:p>
            <a:pPr algn="ctr"/>
            <a:r>
              <a:rPr lang="en-US" altLang="zh-TW" sz="2400" dirty="0">
                <a:solidFill>
                  <a:srgbClr val="FF0000"/>
                </a:solidFill>
              </a:rPr>
              <a:t>6.7%</a:t>
            </a:r>
            <a:endParaRPr lang="zh-TW" altLang="en-US" sz="2400" dirty="0">
              <a:solidFill>
                <a:srgbClr val="FF0000"/>
              </a:solidFill>
            </a:endParaRPr>
          </a:p>
        </p:txBody>
      </p:sp>
      <p:sp>
        <p:nvSpPr>
          <p:cNvPr id="21" name="文字方塊 21"/>
          <p:cNvSpPr txBox="1"/>
          <p:nvPr/>
        </p:nvSpPr>
        <p:spPr>
          <a:xfrm>
            <a:off x="537541" y="2831107"/>
            <a:ext cx="1480558" cy="830997"/>
          </a:xfrm>
          <a:prstGeom prst="rect">
            <a:avLst/>
          </a:prstGeom>
          <a:noFill/>
        </p:spPr>
        <p:txBody>
          <a:bodyPr wrap="square" rtlCol="0">
            <a:spAutoFit/>
          </a:bodyPr>
          <a:lstStyle/>
          <a:p>
            <a:pPr algn="ctr"/>
            <a:r>
              <a:rPr lang="en-US" altLang="zh-TW" sz="2400" dirty="0"/>
              <a:t>Special </a:t>
            </a:r>
          </a:p>
          <a:p>
            <a:pPr algn="ctr"/>
            <a:r>
              <a:rPr lang="en-US" altLang="zh-TW" sz="2400" dirty="0"/>
              <a:t>structure</a:t>
            </a:r>
            <a:endParaRPr lang="zh-TW" altLang="en-US" sz="2400" dirty="0"/>
          </a:p>
        </p:txBody>
      </p:sp>
      <p:cxnSp>
        <p:nvCxnSpPr>
          <p:cNvPr id="22" name="直線單箭頭接點 26"/>
          <p:cNvCxnSpPr/>
          <p:nvPr/>
        </p:nvCxnSpPr>
        <p:spPr>
          <a:xfrm flipV="1">
            <a:off x="2845981" y="3813360"/>
            <a:ext cx="0" cy="5334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083573" y="2649750"/>
            <a:ext cx="1567543" cy="319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p:cNvSpPr/>
          <p:nvPr/>
        </p:nvSpPr>
        <p:spPr>
          <a:xfrm>
            <a:off x="2083573" y="3502548"/>
            <a:ext cx="1567543" cy="319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 name="直線單箭頭接點 36"/>
          <p:cNvCxnSpPr/>
          <p:nvPr/>
        </p:nvCxnSpPr>
        <p:spPr>
          <a:xfrm flipV="1">
            <a:off x="2847356" y="2969064"/>
            <a:ext cx="0" cy="5334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37"/>
          <p:cNvCxnSpPr/>
          <p:nvPr/>
        </p:nvCxnSpPr>
        <p:spPr>
          <a:xfrm flipV="1">
            <a:off x="2847356" y="2116266"/>
            <a:ext cx="0" cy="5334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橢圓 38"/>
          <p:cNvSpPr/>
          <p:nvPr/>
        </p:nvSpPr>
        <p:spPr>
          <a:xfrm>
            <a:off x="2158866" y="2719407"/>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28" name="橢圓 39"/>
          <p:cNvSpPr/>
          <p:nvPr/>
        </p:nvSpPr>
        <p:spPr>
          <a:xfrm>
            <a:off x="2405927" y="2718956"/>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29" name="橢圓 40"/>
          <p:cNvSpPr/>
          <p:nvPr/>
        </p:nvSpPr>
        <p:spPr>
          <a:xfrm>
            <a:off x="2661220" y="2718956"/>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0" name="橢圓 41"/>
          <p:cNvSpPr/>
          <p:nvPr/>
        </p:nvSpPr>
        <p:spPr>
          <a:xfrm>
            <a:off x="2900875" y="2721950"/>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1" name="橢圓 42"/>
          <p:cNvSpPr/>
          <p:nvPr/>
        </p:nvSpPr>
        <p:spPr>
          <a:xfrm>
            <a:off x="3143525" y="2718956"/>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2" name="橢圓 43"/>
          <p:cNvSpPr/>
          <p:nvPr/>
        </p:nvSpPr>
        <p:spPr>
          <a:xfrm>
            <a:off x="3403229" y="2718767"/>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3" name="橢圓 44"/>
          <p:cNvSpPr/>
          <p:nvPr/>
        </p:nvSpPr>
        <p:spPr>
          <a:xfrm>
            <a:off x="2158866" y="3517928"/>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4" name="橢圓 45"/>
          <p:cNvSpPr/>
          <p:nvPr/>
        </p:nvSpPr>
        <p:spPr>
          <a:xfrm>
            <a:off x="2405927" y="3517477"/>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5" name="橢圓 46"/>
          <p:cNvSpPr/>
          <p:nvPr/>
        </p:nvSpPr>
        <p:spPr>
          <a:xfrm>
            <a:off x="2661220" y="3517477"/>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6" name="橢圓 47"/>
          <p:cNvSpPr/>
          <p:nvPr/>
        </p:nvSpPr>
        <p:spPr>
          <a:xfrm>
            <a:off x="2900875" y="3520471"/>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7" name="橢圓 48"/>
          <p:cNvSpPr/>
          <p:nvPr/>
        </p:nvSpPr>
        <p:spPr>
          <a:xfrm>
            <a:off x="3143525" y="3517477"/>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8" name="橢圓 49"/>
          <p:cNvSpPr/>
          <p:nvPr/>
        </p:nvSpPr>
        <p:spPr>
          <a:xfrm>
            <a:off x="3403229" y="3517288"/>
            <a:ext cx="180000" cy="18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cxnSp>
        <p:nvCxnSpPr>
          <p:cNvPr id="39" name="直線接點 50"/>
          <p:cNvCxnSpPr/>
          <p:nvPr/>
        </p:nvCxnSpPr>
        <p:spPr>
          <a:xfrm>
            <a:off x="2846338" y="4094850"/>
            <a:ext cx="113677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接點 51"/>
          <p:cNvCxnSpPr/>
          <p:nvPr/>
        </p:nvCxnSpPr>
        <p:spPr>
          <a:xfrm flipV="1">
            <a:off x="3983110" y="2481721"/>
            <a:ext cx="0" cy="15688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線接點 52"/>
          <p:cNvCxnSpPr/>
          <p:nvPr/>
        </p:nvCxnSpPr>
        <p:spPr>
          <a:xfrm flipH="1">
            <a:off x="2901352" y="2481721"/>
            <a:ext cx="1040141" cy="0"/>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5994400" y="2437031"/>
            <a:ext cx="553367" cy="7887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矩形 42"/>
          <p:cNvSpPr/>
          <p:nvPr/>
        </p:nvSpPr>
        <p:spPr>
          <a:xfrm>
            <a:off x="532733" y="2046177"/>
            <a:ext cx="3674221" cy="243997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4" name="直線接點 8"/>
          <p:cNvCxnSpPr/>
          <p:nvPr/>
        </p:nvCxnSpPr>
        <p:spPr>
          <a:xfrm flipH="1" flipV="1">
            <a:off x="4206954" y="2046177"/>
            <a:ext cx="1787446" cy="39085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直線接點 56"/>
          <p:cNvCxnSpPr/>
          <p:nvPr/>
        </p:nvCxnSpPr>
        <p:spPr>
          <a:xfrm flipH="1">
            <a:off x="4206954" y="3246605"/>
            <a:ext cx="1764304" cy="126694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文字方塊 18"/>
          <p:cNvSpPr txBox="1"/>
          <p:nvPr/>
        </p:nvSpPr>
        <p:spPr>
          <a:xfrm>
            <a:off x="133815" y="1125903"/>
            <a:ext cx="3218881" cy="954107"/>
          </a:xfrm>
          <a:prstGeom prst="rect">
            <a:avLst/>
          </a:prstGeom>
          <a:noFill/>
        </p:spPr>
        <p:txBody>
          <a:bodyPr wrap="square" rtlCol="0">
            <a:spAutoFit/>
          </a:bodyPr>
          <a:lstStyle/>
          <a:p>
            <a:r>
              <a:rPr lang="en-US" altLang="zh-TW" sz="2800" dirty="0"/>
              <a:t>Deep = </a:t>
            </a:r>
          </a:p>
          <a:p>
            <a:r>
              <a:rPr lang="en-US" altLang="zh-TW" sz="2800" dirty="0"/>
              <a:t>Many hidden layers</a:t>
            </a:r>
            <a:endParaRPr lang="zh-TW" altLang="en-US" sz="2800" dirty="0"/>
          </a:p>
        </p:txBody>
      </p:sp>
    </p:spTree>
    <p:extLst>
      <p:ext uri="{BB962C8B-B14F-4D97-AF65-F5344CB8AC3E}">
        <p14:creationId xmlns:p14="http://schemas.microsoft.com/office/powerpoint/2010/main" val="381092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21" grpId="0"/>
      <p:bldP spid="23" grpId="0" animBg="1"/>
      <p:bldP spid="24"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42" grpId="0" animBg="1"/>
      <p:bldP spid="4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循环神经网络，处理数据序列</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73</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3">
            <a:extLst>
              <a:ext uri="{FF2B5EF4-FFF2-40B4-BE49-F238E27FC236}">
                <a16:creationId xmlns:a16="http://schemas.microsoft.com/office/drawing/2014/main" id="{5F355E48-1C55-4B54-9026-8089A82F48DA}"/>
              </a:ext>
            </a:extLst>
          </p:cNvPr>
          <p:cNvPicPr>
            <a:picLocks noChangeAspect="1"/>
          </p:cNvPicPr>
          <p:nvPr/>
        </p:nvPicPr>
        <p:blipFill>
          <a:blip r:embed="rId3"/>
          <a:stretch>
            <a:fillRect/>
          </a:stretch>
        </p:blipFill>
        <p:spPr>
          <a:xfrm>
            <a:off x="4697539" y="2073261"/>
            <a:ext cx="4346102" cy="3246395"/>
          </a:xfrm>
          <a:prstGeom prst="rect">
            <a:avLst/>
          </a:prstGeom>
        </p:spPr>
      </p:pic>
      <p:pic>
        <p:nvPicPr>
          <p:cNvPr id="8" name="圖片 4">
            <a:extLst>
              <a:ext uri="{FF2B5EF4-FFF2-40B4-BE49-F238E27FC236}">
                <a16:creationId xmlns:a16="http://schemas.microsoft.com/office/drawing/2014/main" id="{598BF939-7236-469F-A944-2AFC78EFD31D}"/>
              </a:ext>
            </a:extLst>
          </p:cNvPr>
          <p:cNvPicPr>
            <a:picLocks noChangeAspect="1"/>
          </p:cNvPicPr>
          <p:nvPr/>
        </p:nvPicPr>
        <p:blipFill>
          <a:blip r:embed="rId4"/>
          <a:stretch>
            <a:fillRect/>
          </a:stretch>
        </p:blipFill>
        <p:spPr>
          <a:xfrm>
            <a:off x="314796" y="2020010"/>
            <a:ext cx="4118745" cy="3231631"/>
          </a:xfrm>
          <a:prstGeom prst="rect">
            <a:avLst/>
          </a:prstGeom>
        </p:spPr>
      </p:pic>
      <p:sp>
        <p:nvSpPr>
          <p:cNvPr id="10" name="文字方塊 5">
            <a:extLst>
              <a:ext uri="{FF2B5EF4-FFF2-40B4-BE49-F238E27FC236}">
                <a16:creationId xmlns:a16="http://schemas.microsoft.com/office/drawing/2014/main" id="{C3E5D989-453D-4686-804C-3DB1E0F2BEC0}"/>
              </a:ext>
            </a:extLst>
          </p:cNvPr>
          <p:cNvSpPr txBox="1"/>
          <p:nvPr/>
        </p:nvSpPr>
        <p:spPr>
          <a:xfrm>
            <a:off x="1374043" y="5319656"/>
            <a:ext cx="2000250" cy="523220"/>
          </a:xfrm>
          <a:prstGeom prst="rect">
            <a:avLst/>
          </a:prstGeom>
          <a:noFill/>
        </p:spPr>
        <p:txBody>
          <a:bodyPr wrap="square" rtlCol="0">
            <a:spAutoFit/>
          </a:bodyPr>
          <a:lstStyle/>
          <a:p>
            <a:pPr algn="ctr"/>
            <a:r>
              <a:rPr lang="en-US" altLang="zh-TW" sz="2800" b="1" i="1" u="sng" dirty="0"/>
              <a:t>LSTM</a:t>
            </a:r>
            <a:endParaRPr lang="zh-TW" altLang="en-US" sz="2800" b="1" i="1" u="sng" dirty="0"/>
          </a:p>
        </p:txBody>
      </p:sp>
      <p:sp>
        <p:nvSpPr>
          <p:cNvPr id="11" name="文字方塊 6">
            <a:extLst>
              <a:ext uri="{FF2B5EF4-FFF2-40B4-BE49-F238E27FC236}">
                <a16:creationId xmlns:a16="http://schemas.microsoft.com/office/drawing/2014/main" id="{87544E64-9C68-4A4A-B396-5BEABED31167}"/>
              </a:ext>
            </a:extLst>
          </p:cNvPr>
          <p:cNvSpPr txBox="1"/>
          <p:nvPr/>
        </p:nvSpPr>
        <p:spPr>
          <a:xfrm>
            <a:off x="5575277" y="5319656"/>
            <a:ext cx="2000250" cy="523220"/>
          </a:xfrm>
          <a:prstGeom prst="rect">
            <a:avLst/>
          </a:prstGeom>
          <a:noFill/>
        </p:spPr>
        <p:txBody>
          <a:bodyPr wrap="square" rtlCol="0">
            <a:spAutoFit/>
          </a:bodyPr>
          <a:lstStyle/>
          <a:p>
            <a:pPr algn="ctr"/>
            <a:r>
              <a:rPr lang="en-US" altLang="zh-TW" sz="2800" b="1" i="1" u="sng" dirty="0"/>
              <a:t>GRU</a:t>
            </a:r>
            <a:endParaRPr lang="zh-TW" altLang="en-US" sz="2800" b="1" i="1" u="sng" dirty="0"/>
          </a:p>
        </p:txBody>
      </p:sp>
    </p:spTree>
    <p:extLst>
      <p:ext uri="{BB962C8B-B14F-4D97-AF65-F5344CB8AC3E}">
        <p14:creationId xmlns:p14="http://schemas.microsoft.com/office/powerpoint/2010/main" val="9574922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852539"/>
          </a:xfrm>
        </p:spPr>
        <p:txBody>
          <a:bodyPr/>
          <a:lstStyle/>
          <a:p>
            <a:r>
              <a:rPr lang="en-US" altLang="zh-CN" dirty="0">
                <a:latin typeface="Times New Roman" panose="02020603050405020304" pitchFamily="18" charset="0"/>
                <a:cs typeface="Times New Roman" panose="02020603050405020304" pitchFamily="18" charset="0"/>
              </a:rPr>
              <a:t>Seq2Seq (Sequence-to-sequence)</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74</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標題 1"/>
          <p:cNvSpPr txBox="1">
            <a:spLocks/>
          </p:cNvSpPr>
          <p:nvPr/>
        </p:nvSpPr>
        <p:spPr>
          <a:xfrm>
            <a:off x="-8831699" y="1449138"/>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TW" altLang="en-US" dirty="0"/>
          </a:p>
        </p:txBody>
      </p:sp>
      <p:sp>
        <p:nvSpPr>
          <p:cNvPr id="8" name="內容版面配置區 2"/>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TW" altLang="en-US" dirty="0"/>
          </a:p>
        </p:txBody>
      </p:sp>
      <p:sp>
        <p:nvSpPr>
          <p:cNvPr id="10" name="矩形 9"/>
          <p:cNvSpPr/>
          <p:nvPr/>
        </p:nvSpPr>
        <p:spPr>
          <a:xfrm>
            <a:off x="1319920" y="3197056"/>
            <a:ext cx="1528192" cy="774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a:t>Seq2seq</a:t>
            </a:r>
            <a:endParaRPr lang="zh-TW" altLang="en-US" sz="2800" dirty="0"/>
          </a:p>
        </p:txBody>
      </p:sp>
      <p:sp>
        <p:nvSpPr>
          <p:cNvPr id="11" name="文字方塊 14"/>
          <p:cNvSpPr txBox="1"/>
          <p:nvPr/>
        </p:nvSpPr>
        <p:spPr>
          <a:xfrm>
            <a:off x="2891898" y="4869292"/>
            <a:ext cx="3346613" cy="461665"/>
          </a:xfrm>
          <a:prstGeom prst="rect">
            <a:avLst/>
          </a:prstGeom>
          <a:noFill/>
        </p:spPr>
        <p:txBody>
          <a:bodyPr wrap="square" rtlCol="0">
            <a:spAutoFit/>
          </a:bodyPr>
          <a:lstStyle/>
          <a:p>
            <a:pPr algn="ctr"/>
            <a:r>
              <a:rPr lang="zh-CN" altLang="en-US" sz="2400" dirty="0"/>
              <a:t>机 器 学 习</a:t>
            </a:r>
            <a:endParaRPr lang="zh-TW" altLang="en-US" sz="2400" dirty="0"/>
          </a:p>
        </p:txBody>
      </p:sp>
      <p:cxnSp>
        <p:nvCxnSpPr>
          <p:cNvPr id="12" name="直線接點 26"/>
          <p:cNvCxnSpPr/>
          <p:nvPr/>
        </p:nvCxnSpPr>
        <p:spPr>
          <a:xfrm>
            <a:off x="1202435" y="2534223"/>
            <a:ext cx="117486" cy="6480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28"/>
          <p:cNvCxnSpPr/>
          <p:nvPr/>
        </p:nvCxnSpPr>
        <p:spPr>
          <a:xfrm flipH="1">
            <a:off x="2891898" y="2567703"/>
            <a:ext cx="137549" cy="6202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接點 34">
            <a:extLst>
              <a:ext uri="{FF2B5EF4-FFF2-40B4-BE49-F238E27FC236}">
                <a16:creationId xmlns:a16="http://schemas.microsoft.com/office/drawing/2014/main" id="{FE412C65-B7E3-4C5D-87BE-C07EBF97A9DA}"/>
              </a:ext>
            </a:extLst>
          </p:cNvPr>
          <p:cNvCxnSpPr/>
          <p:nvPr/>
        </p:nvCxnSpPr>
        <p:spPr>
          <a:xfrm flipH="1">
            <a:off x="1202435" y="3971756"/>
            <a:ext cx="137549" cy="6202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接點 35">
            <a:extLst>
              <a:ext uri="{FF2B5EF4-FFF2-40B4-BE49-F238E27FC236}">
                <a16:creationId xmlns:a16="http://schemas.microsoft.com/office/drawing/2014/main" id="{F95AB391-1BAA-431F-B66A-F151E7516E48}"/>
              </a:ext>
            </a:extLst>
          </p:cNvPr>
          <p:cNvCxnSpPr/>
          <p:nvPr/>
        </p:nvCxnSpPr>
        <p:spPr>
          <a:xfrm>
            <a:off x="2861512" y="4009106"/>
            <a:ext cx="117486" cy="6480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68CE75C0-D7F7-404A-A034-60B7BD86C552}"/>
              </a:ext>
            </a:extLst>
          </p:cNvPr>
          <p:cNvSpPr/>
          <p:nvPr/>
        </p:nvSpPr>
        <p:spPr>
          <a:xfrm>
            <a:off x="3734009" y="3218525"/>
            <a:ext cx="1528192" cy="774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a:t>Seq2seq</a:t>
            </a:r>
            <a:endParaRPr lang="zh-TW" altLang="en-US" sz="2800" dirty="0"/>
          </a:p>
        </p:txBody>
      </p:sp>
      <p:sp>
        <p:nvSpPr>
          <p:cNvPr id="17" name="文字方塊 44">
            <a:extLst>
              <a:ext uri="{FF2B5EF4-FFF2-40B4-BE49-F238E27FC236}">
                <a16:creationId xmlns:a16="http://schemas.microsoft.com/office/drawing/2014/main" id="{4E77748B-65BE-4BE0-9EF5-02D1C8DC70C5}"/>
              </a:ext>
            </a:extLst>
          </p:cNvPr>
          <p:cNvSpPr txBox="1"/>
          <p:nvPr/>
        </p:nvSpPr>
        <p:spPr>
          <a:xfrm>
            <a:off x="3336164" y="2127507"/>
            <a:ext cx="2458080" cy="461665"/>
          </a:xfrm>
          <a:prstGeom prst="rect">
            <a:avLst/>
          </a:prstGeom>
          <a:noFill/>
        </p:spPr>
        <p:txBody>
          <a:bodyPr wrap="square" rtlCol="0">
            <a:spAutoFit/>
          </a:bodyPr>
          <a:lstStyle/>
          <a:p>
            <a:pPr algn="ctr"/>
            <a:r>
              <a:rPr lang="en-US" altLang="zh-TW" sz="2400" dirty="0"/>
              <a:t>Machine Learning</a:t>
            </a:r>
            <a:endParaRPr lang="zh-TW" altLang="en-US" sz="2400" dirty="0"/>
          </a:p>
        </p:txBody>
      </p:sp>
      <p:cxnSp>
        <p:nvCxnSpPr>
          <p:cNvPr id="18" name="直線接點 45">
            <a:extLst>
              <a:ext uri="{FF2B5EF4-FFF2-40B4-BE49-F238E27FC236}">
                <a16:creationId xmlns:a16="http://schemas.microsoft.com/office/drawing/2014/main" id="{34BEE7CE-35A2-4628-9CA2-E1D2F3DBB9AB}"/>
              </a:ext>
            </a:extLst>
          </p:cNvPr>
          <p:cNvCxnSpPr/>
          <p:nvPr/>
        </p:nvCxnSpPr>
        <p:spPr>
          <a:xfrm>
            <a:off x="3616524" y="2555692"/>
            <a:ext cx="117486" cy="6480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接點 46">
            <a:extLst>
              <a:ext uri="{FF2B5EF4-FFF2-40B4-BE49-F238E27FC236}">
                <a16:creationId xmlns:a16="http://schemas.microsoft.com/office/drawing/2014/main" id="{AFF68CC4-35AA-4327-8087-06B2405BB93E}"/>
              </a:ext>
            </a:extLst>
          </p:cNvPr>
          <p:cNvCxnSpPr/>
          <p:nvPr/>
        </p:nvCxnSpPr>
        <p:spPr>
          <a:xfrm flipH="1">
            <a:off x="5305987" y="2589172"/>
            <a:ext cx="137549" cy="6202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接點 47">
            <a:extLst>
              <a:ext uri="{FF2B5EF4-FFF2-40B4-BE49-F238E27FC236}">
                <a16:creationId xmlns:a16="http://schemas.microsoft.com/office/drawing/2014/main" id="{CB954022-64B0-48BB-871D-EFDB3023EBF6}"/>
              </a:ext>
            </a:extLst>
          </p:cNvPr>
          <p:cNvCxnSpPr/>
          <p:nvPr/>
        </p:nvCxnSpPr>
        <p:spPr>
          <a:xfrm flipH="1">
            <a:off x="3616524" y="3993225"/>
            <a:ext cx="137549" cy="6202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接點 48">
            <a:extLst>
              <a:ext uri="{FF2B5EF4-FFF2-40B4-BE49-F238E27FC236}">
                <a16:creationId xmlns:a16="http://schemas.microsoft.com/office/drawing/2014/main" id="{CCDB04C1-90DE-4A86-AAA1-FAF256D38AE9}"/>
              </a:ext>
            </a:extLst>
          </p:cNvPr>
          <p:cNvCxnSpPr/>
          <p:nvPr/>
        </p:nvCxnSpPr>
        <p:spPr>
          <a:xfrm>
            <a:off x="5275601" y="4030575"/>
            <a:ext cx="117486" cy="6480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15A9FA8B-22F5-4373-86FD-EAFF07838BCA}"/>
              </a:ext>
            </a:extLst>
          </p:cNvPr>
          <p:cNvSpPr/>
          <p:nvPr/>
        </p:nvSpPr>
        <p:spPr>
          <a:xfrm>
            <a:off x="6252045" y="3255875"/>
            <a:ext cx="1528192" cy="774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a:t>Seq2seq</a:t>
            </a:r>
            <a:endParaRPr lang="zh-TW" altLang="en-US" sz="2800" dirty="0"/>
          </a:p>
        </p:txBody>
      </p:sp>
      <p:cxnSp>
        <p:nvCxnSpPr>
          <p:cNvPr id="23" name="直線接點 58">
            <a:extLst>
              <a:ext uri="{FF2B5EF4-FFF2-40B4-BE49-F238E27FC236}">
                <a16:creationId xmlns:a16="http://schemas.microsoft.com/office/drawing/2014/main" id="{3C435A3D-8EFC-4832-BB13-47BFE17E52A3}"/>
              </a:ext>
            </a:extLst>
          </p:cNvPr>
          <p:cNvCxnSpPr/>
          <p:nvPr/>
        </p:nvCxnSpPr>
        <p:spPr>
          <a:xfrm>
            <a:off x="6134560" y="2593042"/>
            <a:ext cx="117486" cy="6480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接點 59">
            <a:extLst>
              <a:ext uri="{FF2B5EF4-FFF2-40B4-BE49-F238E27FC236}">
                <a16:creationId xmlns:a16="http://schemas.microsoft.com/office/drawing/2014/main" id="{D3320DAD-795C-4694-A409-9D67B5D0F36D}"/>
              </a:ext>
            </a:extLst>
          </p:cNvPr>
          <p:cNvCxnSpPr/>
          <p:nvPr/>
        </p:nvCxnSpPr>
        <p:spPr>
          <a:xfrm flipH="1">
            <a:off x="7824023" y="2626522"/>
            <a:ext cx="137549" cy="6202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接點 60">
            <a:extLst>
              <a:ext uri="{FF2B5EF4-FFF2-40B4-BE49-F238E27FC236}">
                <a16:creationId xmlns:a16="http://schemas.microsoft.com/office/drawing/2014/main" id="{FBF03502-1D2E-43BB-A666-7C5BED8F30D5}"/>
              </a:ext>
            </a:extLst>
          </p:cNvPr>
          <p:cNvCxnSpPr/>
          <p:nvPr/>
        </p:nvCxnSpPr>
        <p:spPr>
          <a:xfrm flipH="1">
            <a:off x="6134560" y="4030575"/>
            <a:ext cx="137549" cy="6202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接點 61">
            <a:extLst>
              <a:ext uri="{FF2B5EF4-FFF2-40B4-BE49-F238E27FC236}">
                <a16:creationId xmlns:a16="http://schemas.microsoft.com/office/drawing/2014/main" id="{E73A03F1-84FB-4E36-84D9-616B24229405}"/>
              </a:ext>
            </a:extLst>
          </p:cNvPr>
          <p:cNvCxnSpPr/>
          <p:nvPr/>
        </p:nvCxnSpPr>
        <p:spPr>
          <a:xfrm>
            <a:off x="7793637" y="4067925"/>
            <a:ext cx="117486" cy="6480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Picture 2" descr="相關圖片">
            <a:extLst>
              <a:ext uri="{FF2B5EF4-FFF2-40B4-BE49-F238E27FC236}">
                <a16:creationId xmlns:a16="http://schemas.microsoft.com/office/drawing/2014/main" id="{8073792E-C469-48D9-B7DB-1158A9937723}"/>
              </a:ext>
            </a:extLst>
          </p:cNvPr>
          <p:cNvPicPr>
            <a:picLocks noChangeAspect="1" noChangeArrowheads="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sharpenSoften amount="10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232122" y="4231005"/>
            <a:ext cx="1703788" cy="1308933"/>
          </a:xfrm>
          <a:prstGeom prst="rect">
            <a:avLst/>
          </a:prstGeom>
          <a:noFill/>
          <a:extLst>
            <a:ext uri="{909E8E84-426E-40DD-AFC4-6F175D3DCCD1}">
              <a14:hiddenFill xmlns:a14="http://schemas.microsoft.com/office/drawing/2010/main">
                <a:solidFill>
                  <a:srgbClr val="FFFFFF"/>
                </a:solidFill>
              </a14:hiddenFill>
            </a:ext>
          </a:extLst>
        </p:spPr>
      </p:pic>
      <p:sp>
        <p:nvSpPr>
          <p:cNvPr id="29" name="文字方塊 64">
            <a:extLst>
              <a:ext uri="{FF2B5EF4-FFF2-40B4-BE49-F238E27FC236}">
                <a16:creationId xmlns:a16="http://schemas.microsoft.com/office/drawing/2014/main" id="{D7AA9A1D-6346-411E-B931-F1045106FC36}"/>
              </a:ext>
            </a:extLst>
          </p:cNvPr>
          <p:cNvSpPr txBox="1"/>
          <p:nvPr/>
        </p:nvSpPr>
        <p:spPr>
          <a:xfrm>
            <a:off x="1129849" y="2091206"/>
            <a:ext cx="1943100" cy="461665"/>
          </a:xfrm>
          <a:prstGeom prst="rect">
            <a:avLst/>
          </a:prstGeom>
          <a:noFill/>
        </p:spPr>
        <p:txBody>
          <a:bodyPr wrap="square" rtlCol="0">
            <a:spAutoFit/>
          </a:bodyPr>
          <a:lstStyle/>
          <a:p>
            <a:pPr algn="ctr"/>
            <a:r>
              <a:rPr lang="zh-TW" altLang="en-US" sz="2400" dirty="0"/>
              <a:t>你    好   </a:t>
            </a:r>
            <a:r>
              <a:rPr lang="zh-CN" altLang="en-US" sz="2400" dirty="0"/>
              <a:t>吗</a:t>
            </a:r>
            <a:endParaRPr lang="zh-TW" altLang="en-US" sz="2400" dirty="0"/>
          </a:p>
        </p:txBody>
      </p:sp>
      <p:sp>
        <p:nvSpPr>
          <p:cNvPr id="30" name="文字方塊 65">
            <a:extLst>
              <a:ext uri="{FF2B5EF4-FFF2-40B4-BE49-F238E27FC236}">
                <a16:creationId xmlns:a16="http://schemas.microsoft.com/office/drawing/2014/main" id="{ABA8C778-38C3-46C7-AD4D-AE18CB7D0A1F}"/>
              </a:ext>
            </a:extLst>
          </p:cNvPr>
          <p:cNvSpPr txBox="1"/>
          <p:nvPr/>
        </p:nvSpPr>
        <p:spPr>
          <a:xfrm>
            <a:off x="6100961" y="2143728"/>
            <a:ext cx="1943100" cy="461665"/>
          </a:xfrm>
          <a:prstGeom prst="rect">
            <a:avLst/>
          </a:prstGeom>
          <a:noFill/>
        </p:spPr>
        <p:txBody>
          <a:bodyPr wrap="square" rtlCol="0">
            <a:spAutoFit/>
          </a:bodyPr>
          <a:lstStyle/>
          <a:p>
            <a:pPr algn="ctr"/>
            <a:r>
              <a:rPr lang="zh-TW" altLang="en-US" sz="2400" dirty="0"/>
              <a:t>我   很   好</a:t>
            </a:r>
          </a:p>
        </p:txBody>
      </p:sp>
      <p:sp>
        <p:nvSpPr>
          <p:cNvPr id="31" name="文字方塊 4">
            <a:extLst>
              <a:ext uri="{FF2B5EF4-FFF2-40B4-BE49-F238E27FC236}">
                <a16:creationId xmlns:a16="http://schemas.microsoft.com/office/drawing/2014/main" id="{139C1E04-BC7E-4461-8CB8-5C60F6084488}"/>
              </a:ext>
            </a:extLst>
          </p:cNvPr>
          <p:cNvSpPr txBox="1"/>
          <p:nvPr/>
        </p:nvSpPr>
        <p:spPr>
          <a:xfrm>
            <a:off x="1035898" y="5427991"/>
            <a:ext cx="1943100" cy="523220"/>
          </a:xfrm>
          <a:prstGeom prst="rect">
            <a:avLst/>
          </a:prstGeom>
          <a:noFill/>
        </p:spPr>
        <p:txBody>
          <a:bodyPr wrap="square" rtlCol="0">
            <a:spAutoFit/>
          </a:bodyPr>
          <a:lstStyle/>
          <a:p>
            <a:pPr algn="ctr"/>
            <a:r>
              <a:rPr lang="zh-CN" altLang="en-US" sz="2800" dirty="0">
                <a:solidFill>
                  <a:srgbClr val="0000FF"/>
                </a:solidFill>
              </a:rPr>
              <a:t>语音识别</a:t>
            </a:r>
            <a:endParaRPr lang="zh-TW" altLang="en-US" sz="2800" dirty="0">
              <a:solidFill>
                <a:srgbClr val="0000FF"/>
              </a:solidFill>
            </a:endParaRPr>
          </a:p>
        </p:txBody>
      </p:sp>
      <p:sp>
        <p:nvSpPr>
          <p:cNvPr id="32" name="文字方塊 25">
            <a:extLst>
              <a:ext uri="{FF2B5EF4-FFF2-40B4-BE49-F238E27FC236}">
                <a16:creationId xmlns:a16="http://schemas.microsoft.com/office/drawing/2014/main" id="{3022218D-7DBA-4BFB-9454-33220B5FA9E2}"/>
              </a:ext>
            </a:extLst>
          </p:cNvPr>
          <p:cNvSpPr txBox="1"/>
          <p:nvPr/>
        </p:nvSpPr>
        <p:spPr>
          <a:xfrm>
            <a:off x="3540534" y="5438264"/>
            <a:ext cx="1943100" cy="523220"/>
          </a:xfrm>
          <a:prstGeom prst="rect">
            <a:avLst/>
          </a:prstGeom>
          <a:noFill/>
        </p:spPr>
        <p:txBody>
          <a:bodyPr wrap="square" rtlCol="0">
            <a:spAutoFit/>
          </a:bodyPr>
          <a:lstStyle/>
          <a:p>
            <a:pPr algn="ctr"/>
            <a:r>
              <a:rPr lang="zh-CN" altLang="en-US" sz="2800" dirty="0">
                <a:solidFill>
                  <a:srgbClr val="0000FF"/>
                </a:solidFill>
              </a:rPr>
              <a:t>机器翻译</a:t>
            </a:r>
            <a:endParaRPr lang="zh-TW" altLang="en-US" sz="2800" dirty="0">
              <a:solidFill>
                <a:srgbClr val="0000FF"/>
              </a:solidFill>
            </a:endParaRPr>
          </a:p>
        </p:txBody>
      </p:sp>
      <p:sp>
        <p:nvSpPr>
          <p:cNvPr id="33" name="文字方塊 27">
            <a:extLst>
              <a:ext uri="{FF2B5EF4-FFF2-40B4-BE49-F238E27FC236}">
                <a16:creationId xmlns:a16="http://schemas.microsoft.com/office/drawing/2014/main" id="{91DE02CE-402A-420B-8B24-49C5A56A0124}"/>
              </a:ext>
            </a:extLst>
          </p:cNvPr>
          <p:cNvSpPr txBox="1"/>
          <p:nvPr/>
        </p:nvSpPr>
        <p:spPr>
          <a:xfrm>
            <a:off x="6018472" y="5436946"/>
            <a:ext cx="1943100" cy="523220"/>
          </a:xfrm>
          <a:prstGeom prst="rect">
            <a:avLst/>
          </a:prstGeom>
          <a:noFill/>
        </p:spPr>
        <p:txBody>
          <a:bodyPr wrap="square" rtlCol="0">
            <a:spAutoFit/>
          </a:bodyPr>
          <a:lstStyle/>
          <a:p>
            <a:pPr algn="ctr"/>
            <a:r>
              <a:rPr lang="zh-CN" altLang="en-US" sz="2800" dirty="0">
                <a:solidFill>
                  <a:srgbClr val="0000FF"/>
                </a:solidFill>
              </a:rPr>
              <a:t>对话系统</a:t>
            </a:r>
            <a:endParaRPr lang="zh-TW" altLang="en-US" sz="2800" dirty="0">
              <a:solidFill>
                <a:srgbClr val="0000FF"/>
              </a:solidFill>
            </a:endParaRPr>
          </a:p>
        </p:txBody>
      </p:sp>
      <p:sp>
        <p:nvSpPr>
          <p:cNvPr id="37" name="文字方塊 64">
            <a:extLst>
              <a:ext uri="{FF2B5EF4-FFF2-40B4-BE49-F238E27FC236}">
                <a16:creationId xmlns:a16="http://schemas.microsoft.com/office/drawing/2014/main" id="{D7AA9A1D-6346-411E-B931-F1045106FC36}"/>
              </a:ext>
            </a:extLst>
          </p:cNvPr>
          <p:cNvSpPr txBox="1"/>
          <p:nvPr/>
        </p:nvSpPr>
        <p:spPr>
          <a:xfrm>
            <a:off x="6053693" y="4801286"/>
            <a:ext cx="1943100" cy="461665"/>
          </a:xfrm>
          <a:prstGeom prst="rect">
            <a:avLst/>
          </a:prstGeom>
          <a:noFill/>
        </p:spPr>
        <p:txBody>
          <a:bodyPr wrap="square" rtlCol="0">
            <a:spAutoFit/>
          </a:bodyPr>
          <a:lstStyle/>
          <a:p>
            <a:pPr algn="ctr"/>
            <a:r>
              <a:rPr lang="zh-TW" altLang="en-US" sz="2400" dirty="0"/>
              <a:t>你    好   </a:t>
            </a:r>
            <a:r>
              <a:rPr lang="zh-CN" altLang="en-US" sz="2400" dirty="0"/>
              <a:t>吗</a:t>
            </a:r>
            <a:endParaRPr lang="zh-TW" altLang="en-US" sz="2400" dirty="0"/>
          </a:p>
        </p:txBody>
      </p:sp>
      <p:sp>
        <p:nvSpPr>
          <p:cNvPr id="4" name="文本框 3"/>
          <p:cNvSpPr txBox="1"/>
          <p:nvPr/>
        </p:nvSpPr>
        <p:spPr>
          <a:xfrm>
            <a:off x="222551" y="4801286"/>
            <a:ext cx="747928" cy="400110"/>
          </a:xfrm>
          <a:prstGeom prst="rect">
            <a:avLst/>
          </a:prstGeom>
          <a:noFill/>
        </p:spPr>
        <p:txBody>
          <a:bodyPr wrap="square" rtlCol="0">
            <a:spAutoFit/>
          </a:bodyPr>
          <a:lstStyle/>
          <a:p>
            <a:r>
              <a:rPr lang="zh-CN" altLang="en-US" sz="2000" dirty="0"/>
              <a:t>输入</a:t>
            </a:r>
            <a:endParaRPr lang="zh-CN" altLang="en-US" dirty="0"/>
          </a:p>
        </p:txBody>
      </p:sp>
      <p:sp>
        <p:nvSpPr>
          <p:cNvPr id="34" name="文本框 33"/>
          <p:cNvSpPr txBox="1"/>
          <p:nvPr/>
        </p:nvSpPr>
        <p:spPr>
          <a:xfrm>
            <a:off x="222551" y="2091206"/>
            <a:ext cx="747928" cy="400110"/>
          </a:xfrm>
          <a:prstGeom prst="rect">
            <a:avLst/>
          </a:prstGeom>
          <a:noFill/>
        </p:spPr>
        <p:txBody>
          <a:bodyPr wrap="square" rtlCol="0">
            <a:spAutoFit/>
          </a:bodyPr>
          <a:lstStyle/>
          <a:p>
            <a:r>
              <a:rPr lang="zh-CN" altLang="en-US" sz="2000" dirty="0"/>
              <a:t>输出</a:t>
            </a:r>
            <a:endParaRPr lang="zh-CN" altLang="en-US" dirty="0"/>
          </a:p>
        </p:txBody>
      </p:sp>
    </p:spTree>
    <p:extLst>
      <p:ext uri="{BB962C8B-B14F-4D97-AF65-F5344CB8AC3E}">
        <p14:creationId xmlns:p14="http://schemas.microsoft.com/office/powerpoint/2010/main" val="424720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6" grpId="0" animBg="1"/>
      <p:bldP spid="17" grpId="0"/>
      <p:bldP spid="22" grpId="0" animBg="1"/>
      <p:bldP spid="29" grpId="0"/>
      <p:bldP spid="30" grpId="0"/>
      <p:bldP spid="31" grpId="0"/>
      <p:bldP spid="32" grpId="0"/>
      <p:bldP spid="33" grpId="0"/>
      <p:bldP spid="37"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771650"/>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75</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7" name="內容版面配置區 3"/>
          <p:cNvGraphicFramePr>
            <a:graphicFrameLocks/>
          </p:cNvGraphicFramePr>
          <p:nvPr/>
        </p:nvGraphicFramePr>
        <p:xfrm>
          <a:off x="653143" y="1568527"/>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a:extLst>
              <a:ext uri="{FF2B5EF4-FFF2-40B4-BE49-F238E27FC236}">
                <a16:creationId xmlns:a16="http://schemas.microsoft.com/office/drawing/2014/main" id="{7C03FBF9-A584-49AE-84A0-092E909174D2}"/>
              </a:ext>
            </a:extLst>
          </p:cNvPr>
          <p:cNvSpPr/>
          <p:nvPr/>
        </p:nvSpPr>
        <p:spPr>
          <a:xfrm>
            <a:off x="653142" y="2178089"/>
            <a:ext cx="7886700" cy="71600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TW" sz="2800" dirty="0"/>
              <a:t>Step 0: What kind of function do you want to find?</a:t>
            </a:r>
            <a:endParaRPr lang="zh-TW" altLang="en-US" sz="2800" dirty="0"/>
          </a:p>
        </p:txBody>
      </p:sp>
      <p:sp>
        <p:nvSpPr>
          <p:cNvPr id="10" name="文字方塊 3">
            <a:extLst>
              <a:ext uri="{FF2B5EF4-FFF2-40B4-BE49-F238E27FC236}">
                <a16:creationId xmlns:a16="http://schemas.microsoft.com/office/drawing/2014/main" id="{464EFEE5-F3E6-4C8C-B17F-42B117CF392B}"/>
              </a:ext>
            </a:extLst>
          </p:cNvPr>
          <p:cNvSpPr txBox="1"/>
          <p:nvPr/>
        </p:nvSpPr>
        <p:spPr>
          <a:xfrm>
            <a:off x="5512904" y="1740753"/>
            <a:ext cx="3399742"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CN" altLang="en-US" sz="2800" dirty="0"/>
              <a:t>不同的机器学习任务</a:t>
            </a:r>
            <a:endParaRPr lang="en-US" altLang="zh-TW" sz="2800" dirty="0"/>
          </a:p>
        </p:txBody>
      </p:sp>
      <p:sp>
        <p:nvSpPr>
          <p:cNvPr id="12" name="矩形 11">
            <a:extLst>
              <a:ext uri="{FF2B5EF4-FFF2-40B4-BE49-F238E27FC236}">
                <a16:creationId xmlns:a16="http://schemas.microsoft.com/office/drawing/2014/main" id="{0EC8B9A5-E2B6-4A32-BEEE-BC1DE7789162}"/>
              </a:ext>
            </a:extLst>
          </p:cNvPr>
          <p:cNvSpPr/>
          <p:nvPr/>
        </p:nvSpPr>
        <p:spPr>
          <a:xfrm>
            <a:off x="3532264" y="3027209"/>
            <a:ext cx="2124075" cy="145953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5706908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监督学习</a:t>
            </a:r>
            <a:r>
              <a:rPr lang="en-US" altLang="zh-CN" dirty="0">
                <a:latin typeface="Times New Roman" panose="02020603050405020304" pitchFamily="18" charset="0"/>
                <a:cs typeface="Times New Roman" panose="02020603050405020304" pitchFamily="18" charset="0"/>
              </a:rPr>
              <a:t>(Supervised Learning)</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76</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矩形 7"/>
          <p:cNvSpPr/>
          <p:nvPr/>
        </p:nvSpPr>
        <p:spPr>
          <a:xfrm>
            <a:off x="5242599" y="2475462"/>
            <a:ext cx="2051889" cy="169003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0" name="矩形 9"/>
          <p:cNvSpPr/>
          <p:nvPr/>
        </p:nvSpPr>
        <p:spPr>
          <a:xfrm>
            <a:off x="3112653" y="2475462"/>
            <a:ext cx="1379913" cy="169003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pic>
        <p:nvPicPr>
          <p:cNvPr id="11" name="圖片 13"/>
          <p:cNvPicPr>
            <a:picLocks noChangeAspect="1"/>
          </p:cNvPicPr>
          <p:nvPr/>
        </p:nvPicPr>
        <p:blipFill>
          <a:blip r:embed="rId3"/>
          <a:stretch>
            <a:fillRect/>
          </a:stretch>
        </p:blipFill>
        <p:spPr>
          <a:xfrm>
            <a:off x="3343949" y="2601152"/>
            <a:ext cx="884072" cy="1150918"/>
          </a:xfrm>
          <a:prstGeom prst="rect">
            <a:avLst/>
          </a:prstGeom>
        </p:spPr>
      </p:pic>
      <p:pic>
        <p:nvPicPr>
          <p:cNvPr id="13" name="Picture 6" descr="http://thenypost.files.wordpress.com/2014/01/dog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0172" y="2640734"/>
            <a:ext cx="1608031" cy="1071753"/>
          </a:xfrm>
          <a:prstGeom prst="rect">
            <a:avLst/>
          </a:prstGeom>
          <a:noFill/>
          <a:extLst>
            <a:ext uri="{909E8E84-426E-40DD-AFC4-6F175D3DCCD1}">
              <a14:hiddenFill xmlns:a14="http://schemas.microsoft.com/office/drawing/2010/main">
                <a:solidFill>
                  <a:srgbClr val="FFFFFF"/>
                </a:solidFill>
              </a14:hiddenFill>
            </a:ext>
          </a:extLst>
        </p:spPr>
      </p:pic>
      <p:sp>
        <p:nvSpPr>
          <p:cNvPr id="15" name="文字方塊 14"/>
          <p:cNvSpPr txBox="1"/>
          <p:nvPr/>
        </p:nvSpPr>
        <p:spPr>
          <a:xfrm>
            <a:off x="1152205" y="2925908"/>
            <a:ext cx="1396538" cy="830997"/>
          </a:xfrm>
          <a:prstGeom prst="rect">
            <a:avLst/>
          </a:prstGeom>
          <a:noFill/>
        </p:spPr>
        <p:txBody>
          <a:bodyPr wrap="square" rtlCol="0">
            <a:spAutoFit/>
          </a:bodyPr>
          <a:lstStyle/>
          <a:p>
            <a:pPr algn="ctr"/>
            <a:r>
              <a:rPr lang="en-US" altLang="zh-TW" sz="2400" dirty="0"/>
              <a:t>Labelled data</a:t>
            </a:r>
            <a:endParaRPr lang="zh-TW" altLang="en-US" sz="2400" dirty="0"/>
          </a:p>
        </p:txBody>
      </p:sp>
      <p:sp>
        <p:nvSpPr>
          <p:cNvPr id="19" name="文字方塊 15"/>
          <p:cNvSpPr txBox="1"/>
          <p:nvPr/>
        </p:nvSpPr>
        <p:spPr>
          <a:xfrm>
            <a:off x="3403599" y="3672798"/>
            <a:ext cx="798022" cy="461665"/>
          </a:xfrm>
          <a:prstGeom prst="rect">
            <a:avLst/>
          </a:prstGeom>
          <a:noFill/>
        </p:spPr>
        <p:txBody>
          <a:bodyPr wrap="square" rtlCol="0">
            <a:spAutoFit/>
          </a:bodyPr>
          <a:lstStyle/>
          <a:p>
            <a:pPr algn="ctr"/>
            <a:r>
              <a:rPr lang="en-US" altLang="zh-TW" sz="2400" dirty="0"/>
              <a:t>cat</a:t>
            </a:r>
            <a:endParaRPr lang="zh-TW" altLang="en-US" sz="2400" dirty="0"/>
          </a:p>
        </p:txBody>
      </p:sp>
      <p:sp>
        <p:nvSpPr>
          <p:cNvPr id="20" name="文字方塊 23"/>
          <p:cNvSpPr txBox="1"/>
          <p:nvPr/>
        </p:nvSpPr>
        <p:spPr>
          <a:xfrm>
            <a:off x="5932556" y="3672494"/>
            <a:ext cx="798022" cy="461665"/>
          </a:xfrm>
          <a:prstGeom prst="rect">
            <a:avLst/>
          </a:prstGeom>
          <a:noFill/>
        </p:spPr>
        <p:txBody>
          <a:bodyPr wrap="square" rtlCol="0">
            <a:spAutoFit/>
          </a:bodyPr>
          <a:lstStyle/>
          <a:p>
            <a:pPr algn="ctr"/>
            <a:r>
              <a:rPr lang="en-US" altLang="zh-TW" sz="2400" dirty="0"/>
              <a:t>dog</a:t>
            </a:r>
            <a:endParaRPr lang="zh-TW" altLang="en-US" sz="2400" dirty="0"/>
          </a:p>
        </p:txBody>
      </p:sp>
      <p:sp>
        <p:nvSpPr>
          <p:cNvPr id="21" name="文字方塊 17"/>
          <p:cNvSpPr txBox="1"/>
          <p:nvPr/>
        </p:nvSpPr>
        <p:spPr>
          <a:xfrm>
            <a:off x="2100003" y="4592883"/>
            <a:ext cx="5386647" cy="461665"/>
          </a:xfrm>
          <a:prstGeom prst="rect">
            <a:avLst/>
          </a:prstGeom>
          <a:noFill/>
        </p:spPr>
        <p:txBody>
          <a:bodyPr wrap="square" rtlCol="0">
            <a:spAutoFit/>
          </a:bodyPr>
          <a:lstStyle/>
          <a:p>
            <a:pPr algn="ctr"/>
            <a:r>
              <a:rPr lang="en-US" altLang="zh-TW" sz="2400" dirty="0"/>
              <a:t>(Images of cats and dogs)</a:t>
            </a:r>
            <a:endParaRPr lang="zh-TW" altLang="en-US" sz="2400" dirty="0"/>
          </a:p>
        </p:txBody>
      </p:sp>
    </p:spTree>
    <p:extLst>
      <p:ext uri="{BB962C8B-B14F-4D97-AF65-F5344CB8AC3E}">
        <p14:creationId xmlns:p14="http://schemas.microsoft.com/office/powerpoint/2010/main" val="334985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5" grpId="0"/>
      <p:bldP spid="19" grpId="0"/>
      <p:bldP spid="20" grpId="0"/>
      <p:bldP spid="21"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非监督学习</a:t>
            </a:r>
            <a:r>
              <a:rPr lang="en-US" altLang="zh-CN" dirty="0">
                <a:latin typeface="Times New Roman" panose="02020603050405020304" pitchFamily="18" charset="0"/>
                <a:cs typeface="Times New Roman" panose="02020603050405020304" pitchFamily="18" charset="0"/>
              </a:rPr>
              <a:t>(Unsupervised Learning)</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77</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3">
            <a:extLst>
              <a:ext uri="{FF2B5EF4-FFF2-40B4-BE49-F238E27FC236}">
                <a16:creationId xmlns:a16="http://schemas.microsoft.com/office/drawing/2014/main" id="{5D7867EA-D71E-4C3D-A0FF-70D374DAA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902" y="2072133"/>
            <a:ext cx="2921108" cy="516844"/>
          </a:xfrm>
          <a:prstGeom prst="rect">
            <a:avLst/>
          </a:prstGeom>
        </p:spPr>
      </p:pic>
      <p:sp>
        <p:nvSpPr>
          <p:cNvPr id="8" name="箭號: 向右 5">
            <a:extLst>
              <a:ext uri="{FF2B5EF4-FFF2-40B4-BE49-F238E27FC236}">
                <a16:creationId xmlns:a16="http://schemas.microsoft.com/office/drawing/2014/main" id="{D3A16C7D-54A6-4905-BF2E-CEEAE924913A}"/>
              </a:ext>
            </a:extLst>
          </p:cNvPr>
          <p:cNvSpPr/>
          <p:nvPr/>
        </p:nvSpPr>
        <p:spPr>
          <a:xfrm>
            <a:off x="3296234" y="2195412"/>
            <a:ext cx="471948" cy="36871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0" name="箭號: 向右 6">
            <a:extLst>
              <a:ext uri="{FF2B5EF4-FFF2-40B4-BE49-F238E27FC236}">
                <a16:creationId xmlns:a16="http://schemas.microsoft.com/office/drawing/2014/main" id="{60F19E84-CB8A-476C-BD70-22E8A69385CD}"/>
              </a:ext>
            </a:extLst>
          </p:cNvPr>
          <p:cNvSpPr/>
          <p:nvPr/>
        </p:nvSpPr>
        <p:spPr>
          <a:xfrm>
            <a:off x="5553973" y="2195412"/>
            <a:ext cx="471948" cy="36871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1" name="文字方塊 7">
            <a:extLst>
              <a:ext uri="{FF2B5EF4-FFF2-40B4-BE49-F238E27FC236}">
                <a16:creationId xmlns:a16="http://schemas.microsoft.com/office/drawing/2014/main" id="{E69D8E27-B094-4033-B9F0-5224DE834F98}"/>
              </a:ext>
            </a:extLst>
          </p:cNvPr>
          <p:cNvSpPr txBox="1"/>
          <p:nvPr/>
        </p:nvSpPr>
        <p:spPr>
          <a:xfrm>
            <a:off x="1063871" y="2514386"/>
            <a:ext cx="1781175" cy="461665"/>
          </a:xfrm>
          <a:prstGeom prst="rect">
            <a:avLst/>
          </a:prstGeom>
          <a:noFill/>
        </p:spPr>
        <p:txBody>
          <a:bodyPr wrap="square" rtlCol="0">
            <a:spAutoFit/>
          </a:bodyPr>
          <a:lstStyle/>
          <a:p>
            <a:pPr algn="ctr"/>
            <a:r>
              <a:rPr lang="en-US" altLang="zh-TW" sz="2400" dirty="0"/>
              <a:t>x</a:t>
            </a:r>
            <a:endParaRPr lang="zh-TW" altLang="en-US" sz="2400" dirty="0"/>
          </a:p>
        </p:txBody>
      </p:sp>
      <p:sp>
        <p:nvSpPr>
          <p:cNvPr id="12" name="矩形: 圓角 8">
            <a:extLst>
              <a:ext uri="{FF2B5EF4-FFF2-40B4-BE49-F238E27FC236}">
                <a16:creationId xmlns:a16="http://schemas.microsoft.com/office/drawing/2014/main" id="{F65DDD94-4E31-4257-8A94-2C7ED22DB617}"/>
              </a:ext>
            </a:extLst>
          </p:cNvPr>
          <p:cNvSpPr/>
          <p:nvPr/>
        </p:nvSpPr>
        <p:spPr>
          <a:xfrm>
            <a:off x="3757415" y="1858085"/>
            <a:ext cx="1781174" cy="10698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t>Speech</a:t>
            </a:r>
          </a:p>
          <a:p>
            <a:pPr algn="ctr"/>
            <a:r>
              <a:rPr lang="en-US" altLang="zh-TW" sz="2400" dirty="0"/>
              <a:t>Recognition</a:t>
            </a:r>
          </a:p>
        </p:txBody>
      </p:sp>
      <p:sp>
        <p:nvSpPr>
          <p:cNvPr id="13" name="文字方塊 9">
            <a:extLst>
              <a:ext uri="{FF2B5EF4-FFF2-40B4-BE49-F238E27FC236}">
                <a16:creationId xmlns:a16="http://schemas.microsoft.com/office/drawing/2014/main" id="{38831A33-0F57-4488-ABD7-DF01D8EE4F6B}"/>
              </a:ext>
            </a:extLst>
          </p:cNvPr>
          <p:cNvSpPr txBox="1"/>
          <p:nvPr/>
        </p:nvSpPr>
        <p:spPr>
          <a:xfrm>
            <a:off x="6069484" y="2156213"/>
            <a:ext cx="2330273" cy="461665"/>
          </a:xfrm>
          <a:prstGeom prst="rect">
            <a:avLst/>
          </a:prstGeom>
          <a:noFill/>
        </p:spPr>
        <p:txBody>
          <a:bodyPr wrap="square" rtlCol="0">
            <a:spAutoFit/>
          </a:bodyPr>
          <a:lstStyle/>
          <a:p>
            <a:r>
              <a:rPr lang="en-US" altLang="zh-TW" sz="2400" dirty="0"/>
              <a:t>“How are you”</a:t>
            </a:r>
            <a:endParaRPr lang="zh-TW" altLang="en-US" sz="2400" dirty="0"/>
          </a:p>
        </p:txBody>
      </p:sp>
      <p:sp>
        <p:nvSpPr>
          <p:cNvPr id="14" name="矩形 13">
            <a:extLst>
              <a:ext uri="{FF2B5EF4-FFF2-40B4-BE49-F238E27FC236}">
                <a16:creationId xmlns:a16="http://schemas.microsoft.com/office/drawing/2014/main" id="{92EB1D8A-C956-4FFE-8C51-747498EE70F5}"/>
              </a:ext>
            </a:extLst>
          </p:cNvPr>
          <p:cNvSpPr/>
          <p:nvPr/>
        </p:nvSpPr>
        <p:spPr>
          <a:xfrm>
            <a:off x="5412847" y="5919340"/>
            <a:ext cx="902106" cy="461665"/>
          </a:xfrm>
          <a:prstGeom prst="rect">
            <a:avLst/>
          </a:prstGeom>
        </p:spPr>
        <p:txBody>
          <a:bodyPr wrap="none">
            <a:spAutoFit/>
          </a:bodyPr>
          <a:lstStyle/>
          <a:p>
            <a:pPr algn="ctr"/>
            <a:r>
              <a:rPr lang="en-US" altLang="zh-TW" sz="2400" dirty="0"/>
              <a:t>Text y</a:t>
            </a:r>
            <a:endParaRPr lang="zh-TW" altLang="en-US" sz="2400" dirty="0"/>
          </a:p>
        </p:txBody>
      </p:sp>
      <p:pic>
        <p:nvPicPr>
          <p:cNvPr id="15" name="Picture 4" descr="ãdocumentãçåçæå°çµæ">
            <a:extLst>
              <a:ext uri="{FF2B5EF4-FFF2-40B4-BE49-F238E27FC236}">
                <a16:creationId xmlns:a16="http://schemas.microsoft.com/office/drawing/2014/main" id="{62E10173-87D0-4BF2-8D62-1231B02DBB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0148" y="4788738"/>
            <a:ext cx="957864" cy="1173227"/>
          </a:xfrm>
          <a:prstGeom prst="rect">
            <a:avLst/>
          </a:prstGeom>
          <a:noFill/>
          <a:extLst>
            <a:ext uri="{909E8E84-426E-40DD-AFC4-6F175D3DCCD1}">
              <a14:hiddenFill xmlns:a14="http://schemas.microsoft.com/office/drawing/2010/main">
                <a:solidFill>
                  <a:srgbClr val="FFFFFF"/>
                </a:solidFill>
              </a14:hiddenFill>
            </a:ext>
          </a:extLst>
        </p:spPr>
      </p:pic>
      <p:sp>
        <p:nvSpPr>
          <p:cNvPr id="16" name="文字方塊 12">
            <a:extLst>
              <a:ext uri="{FF2B5EF4-FFF2-40B4-BE49-F238E27FC236}">
                <a16:creationId xmlns:a16="http://schemas.microsoft.com/office/drawing/2014/main" id="{F76A4256-6A5F-496A-91E9-F3CEB5B2C601}"/>
              </a:ext>
            </a:extLst>
          </p:cNvPr>
          <p:cNvSpPr txBox="1"/>
          <p:nvPr/>
        </p:nvSpPr>
        <p:spPr>
          <a:xfrm>
            <a:off x="6069484" y="2478210"/>
            <a:ext cx="1781175" cy="461665"/>
          </a:xfrm>
          <a:prstGeom prst="rect">
            <a:avLst/>
          </a:prstGeom>
          <a:noFill/>
        </p:spPr>
        <p:txBody>
          <a:bodyPr wrap="square" rtlCol="0">
            <a:spAutoFit/>
          </a:bodyPr>
          <a:lstStyle/>
          <a:p>
            <a:pPr algn="ctr"/>
            <a:r>
              <a:rPr lang="en-US" altLang="zh-TW" sz="2400" dirty="0"/>
              <a:t>y</a:t>
            </a:r>
            <a:endParaRPr lang="zh-TW" altLang="en-US" sz="2400" dirty="0"/>
          </a:p>
        </p:txBody>
      </p:sp>
      <p:sp>
        <p:nvSpPr>
          <p:cNvPr id="17" name="矩形 16">
            <a:extLst>
              <a:ext uri="{FF2B5EF4-FFF2-40B4-BE49-F238E27FC236}">
                <a16:creationId xmlns:a16="http://schemas.microsoft.com/office/drawing/2014/main" id="{891C7F80-3951-44FE-9707-CD504FF32A94}"/>
              </a:ext>
            </a:extLst>
          </p:cNvPr>
          <p:cNvSpPr/>
          <p:nvPr/>
        </p:nvSpPr>
        <p:spPr>
          <a:xfrm>
            <a:off x="2879717" y="5848024"/>
            <a:ext cx="1120820" cy="461665"/>
          </a:xfrm>
          <a:prstGeom prst="rect">
            <a:avLst/>
          </a:prstGeom>
        </p:spPr>
        <p:txBody>
          <a:bodyPr wrap="none">
            <a:spAutoFit/>
          </a:bodyPr>
          <a:lstStyle/>
          <a:p>
            <a:pPr algn="ctr"/>
            <a:r>
              <a:rPr lang="en-US" altLang="zh-TW" sz="2400" dirty="0"/>
              <a:t>Audio x</a:t>
            </a:r>
            <a:endParaRPr lang="zh-TW" altLang="en-US" sz="2400" dirty="0"/>
          </a:p>
        </p:txBody>
      </p:sp>
      <p:grpSp>
        <p:nvGrpSpPr>
          <p:cNvPr id="18" name="群組 106">
            <a:extLst>
              <a:ext uri="{FF2B5EF4-FFF2-40B4-BE49-F238E27FC236}">
                <a16:creationId xmlns:a16="http://schemas.microsoft.com/office/drawing/2014/main" id="{904AC18E-CEA1-481E-B708-C82B0E6E6D38}"/>
              </a:ext>
            </a:extLst>
          </p:cNvPr>
          <p:cNvGrpSpPr>
            <a:grpSpLocks/>
          </p:cNvGrpSpPr>
          <p:nvPr/>
        </p:nvGrpSpPr>
        <p:grpSpPr bwMode="auto">
          <a:xfrm flipH="1">
            <a:off x="2768119" y="4799209"/>
            <a:ext cx="1520729" cy="342799"/>
            <a:chOff x="467932" y="3914400"/>
            <a:chExt cx="2909888" cy="576263"/>
          </a:xfrm>
        </p:grpSpPr>
        <p:pic>
          <p:nvPicPr>
            <p:cNvPr id="19" name="Picture 9">
              <a:extLst>
                <a:ext uri="{FF2B5EF4-FFF2-40B4-BE49-F238E27FC236}">
                  <a16:creationId xmlns:a16="http://schemas.microsoft.com/office/drawing/2014/main" id="{6A83F25D-615A-45DC-830E-8321EA6B66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932"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9">
              <a:extLst>
                <a:ext uri="{FF2B5EF4-FFF2-40B4-BE49-F238E27FC236}">
                  <a16:creationId xmlns:a16="http://schemas.microsoft.com/office/drawing/2014/main" id="{0E654FA4-911E-49F6-B53E-5BF8E0A32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3807"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群組 106">
            <a:extLst>
              <a:ext uri="{FF2B5EF4-FFF2-40B4-BE49-F238E27FC236}">
                <a16:creationId xmlns:a16="http://schemas.microsoft.com/office/drawing/2014/main" id="{FDA581CD-0950-4AD4-854B-7A5A1F53D1AA}"/>
              </a:ext>
            </a:extLst>
          </p:cNvPr>
          <p:cNvGrpSpPr>
            <a:grpSpLocks/>
          </p:cNvGrpSpPr>
          <p:nvPr/>
        </p:nvGrpSpPr>
        <p:grpSpPr bwMode="auto">
          <a:xfrm>
            <a:off x="2155597" y="5142008"/>
            <a:ext cx="1225043" cy="342799"/>
            <a:chOff x="467932" y="3914400"/>
            <a:chExt cx="2909888" cy="576263"/>
          </a:xfrm>
        </p:grpSpPr>
        <p:pic>
          <p:nvPicPr>
            <p:cNvPr id="22" name="Picture 9">
              <a:extLst>
                <a:ext uri="{FF2B5EF4-FFF2-40B4-BE49-F238E27FC236}">
                  <a16:creationId xmlns:a16="http://schemas.microsoft.com/office/drawing/2014/main" id="{49D260C0-E7A2-4A75-8D00-702E40B88E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932"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9">
              <a:extLst>
                <a:ext uri="{FF2B5EF4-FFF2-40B4-BE49-F238E27FC236}">
                  <a16:creationId xmlns:a16="http://schemas.microsoft.com/office/drawing/2014/main" id="{A0303C76-102C-4E8C-99A7-D690785612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3807"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 name="群組 106">
            <a:extLst>
              <a:ext uri="{FF2B5EF4-FFF2-40B4-BE49-F238E27FC236}">
                <a16:creationId xmlns:a16="http://schemas.microsoft.com/office/drawing/2014/main" id="{FA6AD352-5B8F-4DFB-865A-8DB5EAEB3B16}"/>
              </a:ext>
            </a:extLst>
          </p:cNvPr>
          <p:cNvGrpSpPr>
            <a:grpSpLocks/>
          </p:cNvGrpSpPr>
          <p:nvPr/>
        </p:nvGrpSpPr>
        <p:grpSpPr bwMode="auto">
          <a:xfrm>
            <a:off x="2975591" y="5515697"/>
            <a:ext cx="1777791" cy="342799"/>
            <a:chOff x="467932" y="3914400"/>
            <a:chExt cx="2909888" cy="576263"/>
          </a:xfrm>
        </p:grpSpPr>
        <p:pic>
          <p:nvPicPr>
            <p:cNvPr id="25" name="Picture 9">
              <a:extLst>
                <a:ext uri="{FF2B5EF4-FFF2-40B4-BE49-F238E27FC236}">
                  <a16:creationId xmlns:a16="http://schemas.microsoft.com/office/drawing/2014/main" id="{38F64618-1FA4-4429-87A0-C94AFEAB66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932"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a:extLst>
                <a:ext uri="{FF2B5EF4-FFF2-40B4-BE49-F238E27FC236}">
                  <a16:creationId xmlns:a16="http://schemas.microsoft.com/office/drawing/2014/main" id="{A775DC91-4547-4FF5-AAE6-85B9E9EE37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3807"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文字方塊 18">
            <a:extLst>
              <a:ext uri="{FF2B5EF4-FFF2-40B4-BE49-F238E27FC236}">
                <a16:creationId xmlns:a16="http://schemas.microsoft.com/office/drawing/2014/main" id="{1183B5E9-A0FF-42F6-BC35-16BA3A37922F}"/>
              </a:ext>
            </a:extLst>
          </p:cNvPr>
          <p:cNvSpPr txBox="1"/>
          <p:nvPr/>
        </p:nvSpPr>
        <p:spPr>
          <a:xfrm>
            <a:off x="387030" y="5412107"/>
            <a:ext cx="2277154" cy="830997"/>
          </a:xfrm>
          <a:prstGeom prst="rect">
            <a:avLst/>
          </a:prstGeom>
          <a:noFill/>
        </p:spPr>
        <p:txBody>
          <a:bodyPr wrap="square" rtlCol="0">
            <a:spAutoFit/>
          </a:bodyPr>
          <a:lstStyle/>
          <a:p>
            <a:r>
              <a:rPr lang="en-US" altLang="zh-TW" sz="2400" dirty="0"/>
              <a:t>AI listening in the environment</a:t>
            </a:r>
            <a:endParaRPr lang="zh-TW" altLang="en-US" sz="2400" dirty="0"/>
          </a:p>
        </p:txBody>
      </p:sp>
      <p:sp>
        <p:nvSpPr>
          <p:cNvPr id="28" name="文字方塊 25">
            <a:extLst>
              <a:ext uri="{FF2B5EF4-FFF2-40B4-BE49-F238E27FC236}">
                <a16:creationId xmlns:a16="http://schemas.microsoft.com/office/drawing/2014/main" id="{6BAB9985-3781-4592-A76E-97D832569BCA}"/>
              </a:ext>
            </a:extLst>
          </p:cNvPr>
          <p:cNvSpPr txBox="1"/>
          <p:nvPr/>
        </p:nvSpPr>
        <p:spPr>
          <a:xfrm>
            <a:off x="6461985" y="5044080"/>
            <a:ext cx="2277154" cy="1200329"/>
          </a:xfrm>
          <a:prstGeom prst="rect">
            <a:avLst/>
          </a:prstGeom>
          <a:noFill/>
        </p:spPr>
        <p:txBody>
          <a:bodyPr wrap="square" rtlCol="0">
            <a:spAutoFit/>
          </a:bodyPr>
          <a:lstStyle/>
          <a:p>
            <a:r>
              <a:rPr lang="en-US" altLang="zh-TW" sz="2400" dirty="0"/>
              <a:t>AI reading documents on the Internet</a:t>
            </a:r>
            <a:endParaRPr lang="zh-TW" altLang="en-US" sz="2400" dirty="0"/>
          </a:p>
        </p:txBody>
      </p:sp>
      <p:sp>
        <p:nvSpPr>
          <p:cNvPr id="29" name="文字方塊 26">
            <a:extLst>
              <a:ext uri="{FF2B5EF4-FFF2-40B4-BE49-F238E27FC236}">
                <a16:creationId xmlns:a16="http://schemas.microsoft.com/office/drawing/2014/main" id="{2DFF8351-38CE-4C5A-A67B-4BA4FFFC1846}"/>
              </a:ext>
            </a:extLst>
          </p:cNvPr>
          <p:cNvSpPr txBox="1"/>
          <p:nvPr/>
        </p:nvSpPr>
        <p:spPr>
          <a:xfrm>
            <a:off x="387030" y="3030575"/>
            <a:ext cx="2526635" cy="461665"/>
          </a:xfrm>
          <a:prstGeom prst="rect">
            <a:avLst/>
          </a:prstGeom>
          <a:noFill/>
        </p:spPr>
        <p:txBody>
          <a:bodyPr wrap="square" rtlCol="0">
            <a:spAutoFit/>
          </a:bodyPr>
          <a:lstStyle/>
          <a:p>
            <a:r>
              <a:rPr lang="zh-CN" altLang="en-US" sz="2400" b="1" i="1" u="sng" dirty="0"/>
              <a:t>监督学习</a:t>
            </a:r>
            <a:endParaRPr lang="zh-TW" altLang="en-US" sz="2400" b="1" i="1" u="sng" dirty="0"/>
          </a:p>
        </p:txBody>
      </p:sp>
      <p:sp>
        <p:nvSpPr>
          <p:cNvPr id="30" name="文字方塊 27">
            <a:extLst>
              <a:ext uri="{FF2B5EF4-FFF2-40B4-BE49-F238E27FC236}">
                <a16:creationId xmlns:a16="http://schemas.microsoft.com/office/drawing/2014/main" id="{B2FF7657-DB11-4BA4-AA02-ED5B94B2D734}"/>
              </a:ext>
            </a:extLst>
          </p:cNvPr>
          <p:cNvSpPr txBox="1"/>
          <p:nvPr/>
        </p:nvSpPr>
        <p:spPr>
          <a:xfrm>
            <a:off x="387030" y="4348947"/>
            <a:ext cx="2526635" cy="461665"/>
          </a:xfrm>
          <a:prstGeom prst="rect">
            <a:avLst/>
          </a:prstGeom>
          <a:noFill/>
        </p:spPr>
        <p:txBody>
          <a:bodyPr wrap="square" rtlCol="0">
            <a:spAutoFit/>
          </a:bodyPr>
          <a:lstStyle/>
          <a:p>
            <a:r>
              <a:rPr lang="zh-CN" altLang="en-US" sz="2400" b="1" i="1" u="sng" dirty="0"/>
              <a:t>非监督学习</a:t>
            </a:r>
            <a:endParaRPr lang="zh-TW" altLang="en-US" sz="2400" b="1" i="1" u="sng" dirty="0"/>
          </a:p>
        </p:txBody>
      </p:sp>
      <p:grpSp>
        <p:nvGrpSpPr>
          <p:cNvPr id="31" name="群組 106">
            <a:extLst>
              <a:ext uri="{FF2B5EF4-FFF2-40B4-BE49-F238E27FC236}">
                <a16:creationId xmlns:a16="http://schemas.microsoft.com/office/drawing/2014/main" id="{46D0C283-6DAD-4379-A6FC-26145826AAFA}"/>
              </a:ext>
            </a:extLst>
          </p:cNvPr>
          <p:cNvGrpSpPr>
            <a:grpSpLocks/>
          </p:cNvGrpSpPr>
          <p:nvPr/>
        </p:nvGrpSpPr>
        <p:grpSpPr bwMode="auto">
          <a:xfrm flipH="1">
            <a:off x="2673709" y="3331548"/>
            <a:ext cx="1520729" cy="342799"/>
            <a:chOff x="467932" y="3914400"/>
            <a:chExt cx="2909888" cy="576263"/>
          </a:xfrm>
        </p:grpSpPr>
        <p:pic>
          <p:nvPicPr>
            <p:cNvPr id="32" name="Picture 9">
              <a:extLst>
                <a:ext uri="{FF2B5EF4-FFF2-40B4-BE49-F238E27FC236}">
                  <a16:creationId xmlns:a16="http://schemas.microsoft.com/office/drawing/2014/main" id="{AA5E9F82-417B-448F-BF32-99C129E8A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932"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9">
              <a:extLst>
                <a:ext uri="{FF2B5EF4-FFF2-40B4-BE49-F238E27FC236}">
                  <a16:creationId xmlns:a16="http://schemas.microsoft.com/office/drawing/2014/main" id="{A1E41187-645D-48C2-B5F6-AFE9B32C7B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3807"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 name="群組 106">
            <a:extLst>
              <a:ext uri="{FF2B5EF4-FFF2-40B4-BE49-F238E27FC236}">
                <a16:creationId xmlns:a16="http://schemas.microsoft.com/office/drawing/2014/main" id="{DBBB6ACE-D3EF-48EA-A956-78F8232B47B8}"/>
              </a:ext>
            </a:extLst>
          </p:cNvPr>
          <p:cNvGrpSpPr>
            <a:grpSpLocks/>
          </p:cNvGrpSpPr>
          <p:nvPr/>
        </p:nvGrpSpPr>
        <p:grpSpPr bwMode="auto">
          <a:xfrm>
            <a:off x="4936595" y="3311519"/>
            <a:ext cx="1225043" cy="342799"/>
            <a:chOff x="467932" y="3914400"/>
            <a:chExt cx="2909888" cy="576263"/>
          </a:xfrm>
        </p:grpSpPr>
        <p:pic>
          <p:nvPicPr>
            <p:cNvPr id="35" name="Picture 9">
              <a:extLst>
                <a:ext uri="{FF2B5EF4-FFF2-40B4-BE49-F238E27FC236}">
                  <a16:creationId xmlns:a16="http://schemas.microsoft.com/office/drawing/2014/main" id="{AAC669F9-DF2F-4573-9660-696D5017FF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932"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a:extLst>
                <a:ext uri="{FF2B5EF4-FFF2-40B4-BE49-F238E27FC236}">
                  <a16:creationId xmlns:a16="http://schemas.microsoft.com/office/drawing/2014/main" id="{DEC0266F-6D99-402E-888A-EBBC061109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3807"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群組 106">
            <a:extLst>
              <a:ext uri="{FF2B5EF4-FFF2-40B4-BE49-F238E27FC236}">
                <a16:creationId xmlns:a16="http://schemas.microsoft.com/office/drawing/2014/main" id="{E6FA7DEC-56A0-4522-B77E-088626E7F8FB}"/>
              </a:ext>
            </a:extLst>
          </p:cNvPr>
          <p:cNvGrpSpPr>
            <a:grpSpLocks/>
          </p:cNvGrpSpPr>
          <p:nvPr/>
        </p:nvGrpSpPr>
        <p:grpSpPr bwMode="auto">
          <a:xfrm>
            <a:off x="6927928" y="3330569"/>
            <a:ext cx="1777791" cy="342799"/>
            <a:chOff x="467932" y="3914400"/>
            <a:chExt cx="2909888" cy="576263"/>
          </a:xfrm>
        </p:grpSpPr>
        <p:pic>
          <p:nvPicPr>
            <p:cNvPr id="38" name="Picture 9">
              <a:extLst>
                <a:ext uri="{FF2B5EF4-FFF2-40B4-BE49-F238E27FC236}">
                  <a16:creationId xmlns:a16="http://schemas.microsoft.com/office/drawing/2014/main" id="{C0B3D065-A804-4E69-B563-CE94BB5C9A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932"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9">
              <a:extLst>
                <a:ext uri="{FF2B5EF4-FFF2-40B4-BE49-F238E27FC236}">
                  <a16:creationId xmlns:a16="http://schemas.microsoft.com/office/drawing/2014/main" id="{F09F7F8D-B5C8-41A3-9775-DA41D638E4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3807" y="3914400"/>
              <a:ext cx="16240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 name="矩形 39">
            <a:extLst>
              <a:ext uri="{FF2B5EF4-FFF2-40B4-BE49-F238E27FC236}">
                <a16:creationId xmlns:a16="http://schemas.microsoft.com/office/drawing/2014/main" id="{FBFEEF88-764E-4F24-BDE8-D12046ECEDDC}"/>
              </a:ext>
            </a:extLst>
          </p:cNvPr>
          <p:cNvSpPr/>
          <p:nvPr/>
        </p:nvSpPr>
        <p:spPr>
          <a:xfrm>
            <a:off x="2235521" y="3248424"/>
            <a:ext cx="503663" cy="461665"/>
          </a:xfrm>
          <a:prstGeom prst="rect">
            <a:avLst/>
          </a:prstGeom>
        </p:spPr>
        <p:txBody>
          <a:bodyPr wrap="none">
            <a:spAutoFit/>
          </a:bodyPr>
          <a:lstStyle/>
          <a:p>
            <a:pPr algn="ctr"/>
            <a:r>
              <a:rPr lang="en-US" altLang="zh-TW" sz="2400" dirty="0"/>
              <a:t>x</a:t>
            </a:r>
            <a:r>
              <a:rPr lang="en-US" altLang="zh-TW" sz="2400" baseline="-25000" dirty="0"/>
              <a:t>1</a:t>
            </a:r>
            <a:r>
              <a:rPr lang="en-US" altLang="zh-TW" sz="2400" dirty="0"/>
              <a:t>:</a:t>
            </a:r>
            <a:endParaRPr lang="zh-TW" altLang="en-US" sz="2400" dirty="0"/>
          </a:p>
        </p:txBody>
      </p:sp>
      <p:sp>
        <p:nvSpPr>
          <p:cNvPr id="41" name="矩形 40">
            <a:extLst>
              <a:ext uri="{FF2B5EF4-FFF2-40B4-BE49-F238E27FC236}">
                <a16:creationId xmlns:a16="http://schemas.microsoft.com/office/drawing/2014/main" id="{D8409061-5358-4AC8-BDCD-F31FD9CC85A9}"/>
              </a:ext>
            </a:extLst>
          </p:cNvPr>
          <p:cNvSpPr/>
          <p:nvPr/>
        </p:nvSpPr>
        <p:spPr>
          <a:xfrm>
            <a:off x="4438696" y="3224376"/>
            <a:ext cx="503664" cy="461665"/>
          </a:xfrm>
          <a:prstGeom prst="rect">
            <a:avLst/>
          </a:prstGeom>
        </p:spPr>
        <p:txBody>
          <a:bodyPr wrap="none">
            <a:spAutoFit/>
          </a:bodyPr>
          <a:lstStyle/>
          <a:p>
            <a:pPr algn="ctr"/>
            <a:r>
              <a:rPr lang="en-US" altLang="zh-TW" sz="2400" dirty="0"/>
              <a:t>x</a:t>
            </a:r>
            <a:r>
              <a:rPr lang="en-US" altLang="zh-TW" sz="2400" baseline="-25000" dirty="0"/>
              <a:t>2</a:t>
            </a:r>
            <a:r>
              <a:rPr lang="en-US" altLang="zh-TW" sz="2400" dirty="0"/>
              <a:t>:</a:t>
            </a:r>
            <a:endParaRPr lang="zh-TW" altLang="en-US" sz="2400" dirty="0"/>
          </a:p>
        </p:txBody>
      </p:sp>
      <p:sp>
        <p:nvSpPr>
          <p:cNvPr id="42" name="矩形 41">
            <a:extLst>
              <a:ext uri="{FF2B5EF4-FFF2-40B4-BE49-F238E27FC236}">
                <a16:creationId xmlns:a16="http://schemas.microsoft.com/office/drawing/2014/main" id="{B9CA328C-2317-4E42-B66E-2AB7A0D697F7}"/>
              </a:ext>
            </a:extLst>
          </p:cNvPr>
          <p:cNvSpPr/>
          <p:nvPr/>
        </p:nvSpPr>
        <p:spPr>
          <a:xfrm>
            <a:off x="6376712" y="3242408"/>
            <a:ext cx="503664" cy="461665"/>
          </a:xfrm>
          <a:prstGeom prst="rect">
            <a:avLst/>
          </a:prstGeom>
        </p:spPr>
        <p:txBody>
          <a:bodyPr wrap="none">
            <a:spAutoFit/>
          </a:bodyPr>
          <a:lstStyle/>
          <a:p>
            <a:pPr algn="ctr"/>
            <a:r>
              <a:rPr lang="en-US" altLang="zh-TW" sz="2400" dirty="0"/>
              <a:t>x</a:t>
            </a:r>
            <a:r>
              <a:rPr lang="en-US" altLang="zh-TW" sz="2400" baseline="-25000" dirty="0"/>
              <a:t>3</a:t>
            </a:r>
            <a:r>
              <a:rPr lang="en-US" altLang="zh-TW" sz="2400" dirty="0"/>
              <a:t>:</a:t>
            </a:r>
            <a:endParaRPr lang="zh-TW" altLang="en-US" sz="2400" dirty="0"/>
          </a:p>
        </p:txBody>
      </p:sp>
      <p:sp>
        <p:nvSpPr>
          <p:cNvPr id="43" name="文字方塊 42">
            <a:extLst>
              <a:ext uri="{FF2B5EF4-FFF2-40B4-BE49-F238E27FC236}">
                <a16:creationId xmlns:a16="http://schemas.microsoft.com/office/drawing/2014/main" id="{F0955902-74AA-452D-8DAE-8817CF2835CE}"/>
              </a:ext>
            </a:extLst>
          </p:cNvPr>
          <p:cNvSpPr txBox="1"/>
          <p:nvPr/>
        </p:nvSpPr>
        <p:spPr>
          <a:xfrm>
            <a:off x="2962348" y="3741775"/>
            <a:ext cx="928988" cy="461665"/>
          </a:xfrm>
          <a:prstGeom prst="rect">
            <a:avLst/>
          </a:prstGeom>
          <a:noFill/>
        </p:spPr>
        <p:txBody>
          <a:bodyPr wrap="square" rtlCol="0">
            <a:spAutoFit/>
          </a:bodyPr>
          <a:lstStyle/>
          <a:p>
            <a:r>
              <a:rPr lang="en-US" altLang="zh-TW" sz="2400" dirty="0"/>
              <a:t>Hello</a:t>
            </a:r>
            <a:endParaRPr lang="zh-TW" altLang="en-US" sz="2400" dirty="0"/>
          </a:p>
        </p:txBody>
      </p:sp>
      <p:sp>
        <p:nvSpPr>
          <p:cNvPr id="44" name="文字方塊 43">
            <a:extLst>
              <a:ext uri="{FF2B5EF4-FFF2-40B4-BE49-F238E27FC236}">
                <a16:creationId xmlns:a16="http://schemas.microsoft.com/office/drawing/2014/main" id="{1A3B64B9-FF12-4572-AEA8-A145880844A3}"/>
              </a:ext>
            </a:extLst>
          </p:cNvPr>
          <p:cNvSpPr txBox="1"/>
          <p:nvPr/>
        </p:nvSpPr>
        <p:spPr>
          <a:xfrm>
            <a:off x="5056039" y="3777978"/>
            <a:ext cx="957864" cy="461665"/>
          </a:xfrm>
          <a:prstGeom prst="rect">
            <a:avLst/>
          </a:prstGeom>
          <a:noFill/>
        </p:spPr>
        <p:txBody>
          <a:bodyPr wrap="square" rtlCol="0">
            <a:spAutoFit/>
          </a:bodyPr>
          <a:lstStyle/>
          <a:p>
            <a:r>
              <a:rPr lang="en-US" altLang="zh-TW" sz="2400" dirty="0"/>
              <a:t>Good</a:t>
            </a:r>
            <a:endParaRPr lang="zh-TW" altLang="en-US" sz="2400" dirty="0"/>
          </a:p>
        </p:txBody>
      </p:sp>
      <p:sp>
        <p:nvSpPr>
          <p:cNvPr id="45" name="文字方塊 44">
            <a:extLst>
              <a:ext uri="{FF2B5EF4-FFF2-40B4-BE49-F238E27FC236}">
                <a16:creationId xmlns:a16="http://schemas.microsoft.com/office/drawing/2014/main" id="{E219F960-AC7D-417E-9869-F6747435A6F8}"/>
              </a:ext>
            </a:extLst>
          </p:cNvPr>
          <p:cNvSpPr txBox="1"/>
          <p:nvPr/>
        </p:nvSpPr>
        <p:spPr>
          <a:xfrm>
            <a:off x="7096434" y="3777977"/>
            <a:ext cx="1527500" cy="461665"/>
          </a:xfrm>
          <a:prstGeom prst="rect">
            <a:avLst/>
          </a:prstGeom>
          <a:noFill/>
        </p:spPr>
        <p:txBody>
          <a:bodyPr wrap="square" rtlCol="0">
            <a:spAutoFit/>
          </a:bodyPr>
          <a:lstStyle/>
          <a:p>
            <a:r>
              <a:rPr lang="en-US" altLang="zh-TW" sz="2400" dirty="0"/>
              <a:t>I am fine</a:t>
            </a:r>
            <a:endParaRPr lang="zh-TW" altLang="en-US" sz="2400" dirty="0"/>
          </a:p>
        </p:txBody>
      </p:sp>
      <p:sp>
        <p:nvSpPr>
          <p:cNvPr id="46" name="矩形 45">
            <a:extLst>
              <a:ext uri="{FF2B5EF4-FFF2-40B4-BE49-F238E27FC236}">
                <a16:creationId xmlns:a16="http://schemas.microsoft.com/office/drawing/2014/main" id="{71BA1161-F088-4CA5-8BE4-8CDAF06345E4}"/>
              </a:ext>
            </a:extLst>
          </p:cNvPr>
          <p:cNvSpPr/>
          <p:nvPr/>
        </p:nvSpPr>
        <p:spPr>
          <a:xfrm>
            <a:off x="2273432" y="3743458"/>
            <a:ext cx="446702" cy="461665"/>
          </a:xfrm>
          <a:prstGeom prst="rect">
            <a:avLst/>
          </a:prstGeom>
        </p:spPr>
        <p:txBody>
          <a:bodyPr wrap="square">
            <a:spAutoFit/>
          </a:bodyPr>
          <a:lstStyle/>
          <a:p>
            <a:pPr algn="ctr"/>
            <a:r>
              <a:rPr lang="en-US" altLang="zh-TW" sz="2400" dirty="0"/>
              <a:t>y</a:t>
            </a:r>
            <a:r>
              <a:rPr lang="en-US" altLang="zh-TW" sz="2400" baseline="-25000" dirty="0"/>
              <a:t>1</a:t>
            </a:r>
            <a:r>
              <a:rPr lang="en-US" altLang="zh-TW" sz="2400" dirty="0"/>
              <a:t>:</a:t>
            </a:r>
            <a:endParaRPr lang="zh-TW" altLang="en-US" sz="2400" dirty="0"/>
          </a:p>
        </p:txBody>
      </p:sp>
      <p:sp>
        <p:nvSpPr>
          <p:cNvPr id="47" name="矩形 46">
            <a:extLst>
              <a:ext uri="{FF2B5EF4-FFF2-40B4-BE49-F238E27FC236}">
                <a16:creationId xmlns:a16="http://schemas.microsoft.com/office/drawing/2014/main" id="{23D04B80-D8BA-4C45-86BD-FA9FB1FCF1DC}"/>
              </a:ext>
            </a:extLst>
          </p:cNvPr>
          <p:cNvSpPr/>
          <p:nvPr/>
        </p:nvSpPr>
        <p:spPr>
          <a:xfrm>
            <a:off x="4413484" y="3737441"/>
            <a:ext cx="560383" cy="461665"/>
          </a:xfrm>
          <a:prstGeom prst="rect">
            <a:avLst/>
          </a:prstGeom>
        </p:spPr>
        <p:txBody>
          <a:bodyPr wrap="square">
            <a:spAutoFit/>
          </a:bodyPr>
          <a:lstStyle/>
          <a:p>
            <a:pPr algn="ctr"/>
            <a:r>
              <a:rPr lang="en-US" altLang="zh-TW" sz="2400" dirty="0"/>
              <a:t>y</a:t>
            </a:r>
            <a:r>
              <a:rPr lang="en-US" altLang="zh-TW" sz="2400" baseline="-25000" dirty="0"/>
              <a:t>2</a:t>
            </a:r>
            <a:r>
              <a:rPr lang="en-US" altLang="zh-TW" sz="2400" dirty="0"/>
              <a:t>:</a:t>
            </a:r>
            <a:endParaRPr lang="zh-TW" altLang="en-US" sz="2400" dirty="0"/>
          </a:p>
        </p:txBody>
      </p:sp>
      <p:sp>
        <p:nvSpPr>
          <p:cNvPr id="48" name="矩形 47">
            <a:extLst>
              <a:ext uri="{FF2B5EF4-FFF2-40B4-BE49-F238E27FC236}">
                <a16:creationId xmlns:a16="http://schemas.microsoft.com/office/drawing/2014/main" id="{0A257A2E-4CE3-4DA1-A6E6-8B33D171DA99}"/>
              </a:ext>
            </a:extLst>
          </p:cNvPr>
          <p:cNvSpPr/>
          <p:nvPr/>
        </p:nvSpPr>
        <p:spPr>
          <a:xfrm>
            <a:off x="6348352" y="3751402"/>
            <a:ext cx="560383" cy="461665"/>
          </a:xfrm>
          <a:prstGeom prst="rect">
            <a:avLst/>
          </a:prstGeom>
        </p:spPr>
        <p:txBody>
          <a:bodyPr wrap="square">
            <a:spAutoFit/>
          </a:bodyPr>
          <a:lstStyle/>
          <a:p>
            <a:pPr algn="ctr"/>
            <a:r>
              <a:rPr lang="en-US" altLang="zh-TW" sz="2400" dirty="0"/>
              <a:t>y</a:t>
            </a:r>
            <a:r>
              <a:rPr lang="en-US" altLang="zh-TW" sz="2400" baseline="-25000" dirty="0"/>
              <a:t>3</a:t>
            </a:r>
            <a:r>
              <a:rPr lang="en-US" altLang="zh-TW" sz="2400" dirty="0"/>
              <a:t>:</a:t>
            </a:r>
            <a:endParaRPr lang="zh-TW" altLang="en-US" sz="2400" dirty="0"/>
          </a:p>
        </p:txBody>
      </p:sp>
    </p:spTree>
    <p:extLst>
      <p:ext uri="{BB962C8B-B14F-4D97-AF65-F5344CB8AC3E}">
        <p14:creationId xmlns:p14="http://schemas.microsoft.com/office/powerpoint/2010/main" val="106049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p:bldP spid="12" grpId="0" animBg="1"/>
      <p:bldP spid="13" grpId="0"/>
      <p:bldP spid="14" grpId="0"/>
      <p:bldP spid="16" grpId="0"/>
      <p:bldP spid="17" grpId="0"/>
      <p:bldP spid="27" grpId="0"/>
      <p:bldP spid="28" grpId="0"/>
      <p:bldP spid="40" grpId="0"/>
      <p:bldP spid="41" grpId="0"/>
      <p:bldP spid="42" grpId="0"/>
      <p:bldP spid="43" grpId="0"/>
      <p:bldP spid="44" grpId="0"/>
      <p:bldP spid="45" grpId="0"/>
      <p:bldP spid="46" grpId="0"/>
      <p:bldP spid="47" grpId="0"/>
      <p:bldP spid="4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半监督学习</a:t>
            </a:r>
            <a:r>
              <a:rPr lang="en-US" altLang="zh-CN" dirty="0">
                <a:latin typeface="Times New Roman" panose="02020603050405020304" pitchFamily="18" charset="0"/>
                <a:cs typeface="Times New Roman" panose="02020603050405020304" pitchFamily="18" charset="0"/>
              </a:rPr>
              <a:t>(Semi-supervised Learning)</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78</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2233125" y="4330059"/>
            <a:ext cx="6018948" cy="130463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8" name="矩形 7"/>
          <p:cNvSpPr/>
          <p:nvPr/>
        </p:nvSpPr>
        <p:spPr>
          <a:xfrm>
            <a:off x="5242599" y="2263185"/>
            <a:ext cx="2051889" cy="169003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0" name="矩形 9"/>
          <p:cNvSpPr/>
          <p:nvPr/>
        </p:nvSpPr>
        <p:spPr>
          <a:xfrm>
            <a:off x="3112653" y="2263185"/>
            <a:ext cx="1379913" cy="169003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pic>
        <p:nvPicPr>
          <p:cNvPr id="11" name="圖片 13"/>
          <p:cNvPicPr>
            <a:picLocks noChangeAspect="1"/>
          </p:cNvPicPr>
          <p:nvPr/>
        </p:nvPicPr>
        <p:blipFill>
          <a:blip r:embed="rId3"/>
          <a:stretch>
            <a:fillRect/>
          </a:stretch>
        </p:blipFill>
        <p:spPr>
          <a:xfrm>
            <a:off x="3343949" y="2388875"/>
            <a:ext cx="884072" cy="1150918"/>
          </a:xfrm>
          <a:prstGeom prst="rect">
            <a:avLst/>
          </a:prstGeom>
        </p:spPr>
      </p:pic>
      <p:pic>
        <p:nvPicPr>
          <p:cNvPr id="12" name="Picture 2" descr="https://s-media-cache-ak0.pinimg.com/originals/0d/1e/96/0d1e961819031a6c8a05a62b7e8b331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6244" y="4607252"/>
            <a:ext cx="1377289" cy="77434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thenypost.files.wordpress.com/2014/01/dogs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70172" y="2428457"/>
            <a:ext cx="1608031" cy="107175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http://www.picturesnew.com/media/images/b1bb6faa9d.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39197" y="4607252"/>
            <a:ext cx="1321914" cy="880273"/>
          </a:xfrm>
          <a:prstGeom prst="rect">
            <a:avLst/>
          </a:prstGeom>
          <a:noFill/>
          <a:extLst>
            <a:ext uri="{909E8E84-426E-40DD-AFC4-6F175D3DCCD1}">
              <a14:hiddenFill xmlns:a14="http://schemas.microsoft.com/office/drawing/2010/main">
                <a:solidFill>
                  <a:srgbClr val="FFFFFF"/>
                </a:solidFill>
              </a14:hiddenFill>
            </a:ext>
          </a:extLst>
        </p:spPr>
      </p:pic>
      <p:sp>
        <p:nvSpPr>
          <p:cNvPr id="15" name="文字方塊 14"/>
          <p:cNvSpPr txBox="1"/>
          <p:nvPr/>
        </p:nvSpPr>
        <p:spPr>
          <a:xfrm>
            <a:off x="1152205" y="2713631"/>
            <a:ext cx="1396538" cy="830997"/>
          </a:xfrm>
          <a:prstGeom prst="rect">
            <a:avLst/>
          </a:prstGeom>
          <a:noFill/>
        </p:spPr>
        <p:txBody>
          <a:bodyPr wrap="square" rtlCol="0">
            <a:spAutoFit/>
          </a:bodyPr>
          <a:lstStyle/>
          <a:p>
            <a:pPr algn="ctr"/>
            <a:r>
              <a:rPr lang="en-US" altLang="zh-TW" sz="2400" dirty="0"/>
              <a:t>Labelled data</a:t>
            </a:r>
            <a:endParaRPr lang="zh-TW" altLang="en-US" sz="2400" dirty="0"/>
          </a:p>
        </p:txBody>
      </p:sp>
      <p:sp>
        <p:nvSpPr>
          <p:cNvPr id="16" name="文字方塊 19"/>
          <p:cNvSpPr txBox="1"/>
          <p:nvPr/>
        </p:nvSpPr>
        <p:spPr>
          <a:xfrm>
            <a:off x="525786" y="4566875"/>
            <a:ext cx="1701481" cy="830997"/>
          </a:xfrm>
          <a:prstGeom prst="rect">
            <a:avLst/>
          </a:prstGeom>
          <a:noFill/>
        </p:spPr>
        <p:txBody>
          <a:bodyPr wrap="square" rtlCol="0">
            <a:spAutoFit/>
          </a:bodyPr>
          <a:lstStyle/>
          <a:p>
            <a:pPr algn="ctr"/>
            <a:r>
              <a:rPr lang="en-US" altLang="zh-TW" sz="2400" dirty="0"/>
              <a:t>Unlabeled data</a:t>
            </a:r>
            <a:endParaRPr lang="zh-TW" altLang="en-US" sz="2400" dirty="0"/>
          </a:p>
        </p:txBody>
      </p:sp>
      <p:pic>
        <p:nvPicPr>
          <p:cNvPr id="17" name="Picture 10" descr="http://d21vu35cjx7sd4.cloudfront.net/dims3/MMAH/crop/0x0%2B0%2B0/resize/645x380/quality/90/?url=http%3A%2F%2Fs3.amazonaws.com%2Fassets.prod.vetstreet.com%2Fc2%2F2a9f709eb411e0a2380050568d634f%2Ffile%2FHarrier-5-645mk06241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45913" y="4526961"/>
            <a:ext cx="879247" cy="104085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https://encrypted-tbn1.gstatic.com/images?q=tbn:ANd9GcRcwlRKAlSIaCI4W5PRYVbuBQQXifF-56bFqAjh9DMe-_3Lh8_YKw"/>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21517" y="4526961"/>
            <a:ext cx="1336515" cy="897514"/>
          </a:xfrm>
          <a:prstGeom prst="rect">
            <a:avLst/>
          </a:prstGeom>
          <a:noFill/>
          <a:extLst>
            <a:ext uri="{909E8E84-426E-40DD-AFC4-6F175D3DCCD1}">
              <a14:hiddenFill xmlns:a14="http://schemas.microsoft.com/office/drawing/2010/main">
                <a:solidFill>
                  <a:srgbClr val="FFFFFF"/>
                </a:solidFill>
              </a14:hiddenFill>
            </a:ext>
          </a:extLst>
        </p:spPr>
      </p:pic>
      <p:sp>
        <p:nvSpPr>
          <p:cNvPr id="19" name="文字方塊 15"/>
          <p:cNvSpPr txBox="1"/>
          <p:nvPr/>
        </p:nvSpPr>
        <p:spPr>
          <a:xfrm>
            <a:off x="3403599" y="3672798"/>
            <a:ext cx="798022" cy="461665"/>
          </a:xfrm>
          <a:prstGeom prst="rect">
            <a:avLst/>
          </a:prstGeom>
          <a:noFill/>
        </p:spPr>
        <p:txBody>
          <a:bodyPr wrap="square" rtlCol="0">
            <a:spAutoFit/>
          </a:bodyPr>
          <a:lstStyle/>
          <a:p>
            <a:pPr algn="ctr"/>
            <a:r>
              <a:rPr lang="en-US" altLang="zh-TW" sz="2400" dirty="0"/>
              <a:t>cat</a:t>
            </a:r>
            <a:endParaRPr lang="zh-TW" altLang="en-US" sz="2400" dirty="0"/>
          </a:p>
        </p:txBody>
      </p:sp>
      <p:sp>
        <p:nvSpPr>
          <p:cNvPr id="20" name="文字方塊 23"/>
          <p:cNvSpPr txBox="1"/>
          <p:nvPr/>
        </p:nvSpPr>
        <p:spPr>
          <a:xfrm>
            <a:off x="5932556" y="3672494"/>
            <a:ext cx="798022" cy="461665"/>
          </a:xfrm>
          <a:prstGeom prst="rect">
            <a:avLst/>
          </a:prstGeom>
          <a:noFill/>
        </p:spPr>
        <p:txBody>
          <a:bodyPr wrap="square" rtlCol="0">
            <a:spAutoFit/>
          </a:bodyPr>
          <a:lstStyle/>
          <a:p>
            <a:pPr algn="ctr"/>
            <a:r>
              <a:rPr lang="en-US" altLang="zh-TW" sz="2400" dirty="0"/>
              <a:t>dog</a:t>
            </a:r>
            <a:endParaRPr lang="zh-TW" altLang="en-US" sz="2400" dirty="0"/>
          </a:p>
        </p:txBody>
      </p:sp>
      <p:sp>
        <p:nvSpPr>
          <p:cNvPr id="21" name="文字方塊 17"/>
          <p:cNvSpPr txBox="1"/>
          <p:nvPr/>
        </p:nvSpPr>
        <p:spPr>
          <a:xfrm>
            <a:off x="2567787" y="5846967"/>
            <a:ext cx="5386647" cy="461665"/>
          </a:xfrm>
          <a:prstGeom prst="rect">
            <a:avLst/>
          </a:prstGeom>
          <a:noFill/>
        </p:spPr>
        <p:txBody>
          <a:bodyPr wrap="square" rtlCol="0">
            <a:spAutoFit/>
          </a:bodyPr>
          <a:lstStyle/>
          <a:p>
            <a:pPr algn="ctr"/>
            <a:r>
              <a:rPr lang="en-US" altLang="zh-TW" sz="2400" dirty="0"/>
              <a:t>(Images of cats and dogs)</a:t>
            </a:r>
            <a:endParaRPr lang="zh-TW" altLang="en-US" sz="2400" dirty="0"/>
          </a:p>
        </p:txBody>
      </p:sp>
    </p:spTree>
    <p:extLst>
      <p:ext uri="{BB962C8B-B14F-4D97-AF65-F5344CB8AC3E}">
        <p14:creationId xmlns:p14="http://schemas.microsoft.com/office/powerpoint/2010/main" val="108935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5" grpId="0"/>
      <p:bldP spid="16" grpId="0"/>
      <p:bldP spid="19" grpId="0"/>
      <p:bldP spid="20" grpId="0"/>
      <p:bldP spid="21"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迁移学习</a:t>
            </a:r>
            <a:r>
              <a:rPr lang="en-US" altLang="zh-CN" dirty="0">
                <a:latin typeface="Times New Roman" panose="02020603050405020304" pitchFamily="18" charset="0"/>
                <a:cs typeface="Times New Roman" panose="02020603050405020304" pitchFamily="18" charset="0"/>
              </a:rPr>
              <a:t>(Transfer Learning)</a:t>
            </a:r>
          </a:p>
        </p:txBody>
      </p:sp>
      <p:sp>
        <p:nvSpPr>
          <p:cNvPr id="9" name="灯片编号占位符 8"/>
          <p:cNvSpPr>
            <a:spLocks noGrp="1"/>
          </p:cNvSpPr>
          <p:nvPr>
            <p:ph type="sldNum" sz="quarter" idx="12"/>
          </p:nvPr>
        </p:nvSpPr>
        <p:spPr>
          <a:xfrm>
            <a:off x="6457950" y="6111416"/>
            <a:ext cx="2057400" cy="365125"/>
          </a:xfrm>
        </p:spPr>
        <p:txBody>
          <a:bodyPr/>
          <a:lstStyle/>
          <a:p>
            <a:fld id="{B622AA65-96F9-424A-92A5-406D9AA4962E}" type="slidenum">
              <a:rPr lang="zh-CN" altLang="en-US" smtClean="0"/>
              <a:t>79</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738005" y="4070818"/>
            <a:ext cx="7777345" cy="161836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8" name="矩形 7"/>
          <p:cNvSpPr/>
          <p:nvPr/>
        </p:nvSpPr>
        <p:spPr>
          <a:xfrm>
            <a:off x="5003799" y="2171682"/>
            <a:ext cx="2051889" cy="169003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0" name="矩形 9"/>
          <p:cNvSpPr/>
          <p:nvPr/>
        </p:nvSpPr>
        <p:spPr>
          <a:xfrm>
            <a:off x="2873853" y="2171682"/>
            <a:ext cx="1379913" cy="169003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pic>
        <p:nvPicPr>
          <p:cNvPr id="11" name="圖片 6"/>
          <p:cNvPicPr>
            <a:picLocks noChangeAspect="1"/>
          </p:cNvPicPr>
          <p:nvPr/>
        </p:nvPicPr>
        <p:blipFill>
          <a:blip r:embed="rId3"/>
          <a:stretch>
            <a:fillRect/>
          </a:stretch>
        </p:blipFill>
        <p:spPr>
          <a:xfrm>
            <a:off x="3105149" y="2297372"/>
            <a:ext cx="884072" cy="1150918"/>
          </a:xfrm>
          <a:prstGeom prst="rect">
            <a:avLst/>
          </a:prstGeom>
        </p:spPr>
      </p:pic>
      <p:pic>
        <p:nvPicPr>
          <p:cNvPr id="12" name="Picture 6" descr="http://thenypost.files.wordpress.com/2014/01/dog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1372" y="2336954"/>
            <a:ext cx="1608031" cy="1071753"/>
          </a:xfrm>
          <a:prstGeom prst="rect">
            <a:avLst/>
          </a:prstGeom>
          <a:noFill/>
          <a:extLst>
            <a:ext uri="{909E8E84-426E-40DD-AFC4-6F175D3DCCD1}">
              <a14:hiddenFill xmlns:a14="http://schemas.microsoft.com/office/drawing/2010/main">
                <a:solidFill>
                  <a:srgbClr val="FFFFFF"/>
                </a:solidFill>
              </a14:hiddenFill>
            </a:ext>
          </a:extLst>
        </p:spPr>
      </p:pic>
      <p:sp>
        <p:nvSpPr>
          <p:cNvPr id="13" name="文字方塊 10"/>
          <p:cNvSpPr txBox="1"/>
          <p:nvPr/>
        </p:nvSpPr>
        <p:spPr>
          <a:xfrm>
            <a:off x="1102299" y="2619944"/>
            <a:ext cx="1396538" cy="830997"/>
          </a:xfrm>
          <a:prstGeom prst="rect">
            <a:avLst/>
          </a:prstGeom>
          <a:noFill/>
        </p:spPr>
        <p:txBody>
          <a:bodyPr wrap="square" rtlCol="0">
            <a:spAutoFit/>
          </a:bodyPr>
          <a:lstStyle/>
          <a:p>
            <a:pPr algn="ctr"/>
            <a:r>
              <a:rPr lang="en-US" altLang="zh-TW" sz="2400" dirty="0"/>
              <a:t>Labelled data</a:t>
            </a:r>
            <a:endParaRPr lang="zh-TW" altLang="en-US" sz="2400" dirty="0"/>
          </a:p>
        </p:txBody>
      </p:sp>
      <p:sp>
        <p:nvSpPr>
          <p:cNvPr id="14" name="文字方塊 14"/>
          <p:cNvSpPr txBox="1"/>
          <p:nvPr/>
        </p:nvSpPr>
        <p:spPr>
          <a:xfrm>
            <a:off x="3164799" y="3369018"/>
            <a:ext cx="798022" cy="461665"/>
          </a:xfrm>
          <a:prstGeom prst="rect">
            <a:avLst/>
          </a:prstGeom>
          <a:noFill/>
        </p:spPr>
        <p:txBody>
          <a:bodyPr wrap="square" rtlCol="0">
            <a:spAutoFit/>
          </a:bodyPr>
          <a:lstStyle/>
          <a:p>
            <a:pPr algn="ctr"/>
            <a:r>
              <a:rPr lang="en-US" altLang="zh-TW" sz="2400" dirty="0"/>
              <a:t>cat</a:t>
            </a:r>
            <a:endParaRPr lang="zh-TW" altLang="en-US" sz="2400" dirty="0"/>
          </a:p>
        </p:txBody>
      </p:sp>
      <p:sp>
        <p:nvSpPr>
          <p:cNvPr id="15" name="文字方塊 15"/>
          <p:cNvSpPr txBox="1"/>
          <p:nvPr/>
        </p:nvSpPr>
        <p:spPr>
          <a:xfrm>
            <a:off x="5693756" y="3368714"/>
            <a:ext cx="798022" cy="461665"/>
          </a:xfrm>
          <a:prstGeom prst="rect">
            <a:avLst/>
          </a:prstGeom>
          <a:noFill/>
        </p:spPr>
        <p:txBody>
          <a:bodyPr wrap="square" rtlCol="0">
            <a:spAutoFit/>
          </a:bodyPr>
          <a:lstStyle/>
          <a:p>
            <a:pPr algn="ctr"/>
            <a:r>
              <a:rPr lang="en-US" altLang="zh-TW" sz="2400" dirty="0"/>
              <a:t>dog</a:t>
            </a:r>
            <a:endParaRPr lang="zh-TW" altLang="en-US" sz="2400" dirty="0"/>
          </a:p>
        </p:txBody>
      </p:sp>
      <p:sp>
        <p:nvSpPr>
          <p:cNvPr id="16" name="文字方塊 16"/>
          <p:cNvSpPr txBox="1"/>
          <p:nvPr/>
        </p:nvSpPr>
        <p:spPr>
          <a:xfrm>
            <a:off x="1927935" y="5662464"/>
            <a:ext cx="5386647" cy="83099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altLang="zh-TW" sz="2400" dirty="0"/>
              <a:t>Data not related to the task considered (can be either labeled or unlabeled)</a:t>
            </a:r>
            <a:endParaRPr lang="zh-TW" altLang="en-US" sz="2400" dirty="0"/>
          </a:p>
        </p:txBody>
      </p:sp>
      <p:pic>
        <p:nvPicPr>
          <p:cNvPr id="17" name="Picture 4" descr="https://encrypted-tbn3.gstatic.com/images?q=tbn:ANd9GcTJsVxOxRJErtxwuBdCnIhRUOfPIyDsEGbxzLWkquVSl3H7ZFs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2976" y="4140539"/>
            <a:ext cx="1551927" cy="116244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http://tigerday.org/wp-content/uploads/2013/04/HD-Tiger-Wallpapers-Wallpapers-fev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73853" y="4150468"/>
            <a:ext cx="1581721" cy="1186291"/>
          </a:xfrm>
          <a:prstGeom prst="rect">
            <a:avLst/>
          </a:prstGeom>
          <a:noFill/>
          <a:extLst>
            <a:ext uri="{909E8E84-426E-40DD-AFC4-6F175D3DCCD1}">
              <a14:hiddenFill xmlns:a14="http://schemas.microsoft.com/office/drawing/2010/main">
                <a:solidFill>
                  <a:srgbClr val="FFFFFF"/>
                </a:solidFill>
              </a14:hiddenFill>
            </a:ext>
          </a:extLst>
        </p:spPr>
      </p:pic>
      <p:sp>
        <p:nvSpPr>
          <p:cNvPr id="19" name="文字方塊 24"/>
          <p:cNvSpPr txBox="1"/>
          <p:nvPr/>
        </p:nvSpPr>
        <p:spPr>
          <a:xfrm>
            <a:off x="999265" y="5227520"/>
            <a:ext cx="1613329" cy="461665"/>
          </a:xfrm>
          <a:prstGeom prst="rect">
            <a:avLst/>
          </a:prstGeom>
          <a:noFill/>
        </p:spPr>
        <p:txBody>
          <a:bodyPr wrap="square" rtlCol="0">
            <a:spAutoFit/>
          </a:bodyPr>
          <a:lstStyle/>
          <a:p>
            <a:pPr algn="ctr"/>
            <a:r>
              <a:rPr lang="en-US" altLang="zh-TW" sz="2400" dirty="0"/>
              <a:t>elephant</a:t>
            </a:r>
            <a:endParaRPr lang="zh-TW" altLang="en-US" sz="2400" dirty="0"/>
          </a:p>
        </p:txBody>
      </p:sp>
      <p:pic>
        <p:nvPicPr>
          <p:cNvPr id="20" name="圖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21259" y="4184240"/>
            <a:ext cx="1788411" cy="1152519"/>
          </a:xfrm>
          <a:prstGeom prst="rect">
            <a:avLst/>
          </a:prstGeom>
        </p:spPr>
      </p:pic>
      <p:pic>
        <p:nvPicPr>
          <p:cNvPr id="21" name="Picture 2" descr="http://vignette2.wikia.nocookie.net/toarumajutsunoindex/images/c/cc/Mikotoanime.jpg/revision/latest?cb=20141226141052&amp;path-prefix=f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75355" y="4150468"/>
            <a:ext cx="1733987" cy="1146489"/>
          </a:xfrm>
          <a:prstGeom prst="rect">
            <a:avLst/>
          </a:prstGeom>
          <a:noFill/>
          <a:extLst>
            <a:ext uri="{909E8E84-426E-40DD-AFC4-6F175D3DCCD1}">
              <a14:hiddenFill xmlns:a14="http://schemas.microsoft.com/office/drawing/2010/main">
                <a:solidFill>
                  <a:srgbClr val="FFFFFF"/>
                </a:solidFill>
              </a14:hiddenFill>
            </a:ext>
          </a:extLst>
        </p:spPr>
      </p:pic>
      <p:sp>
        <p:nvSpPr>
          <p:cNvPr id="22" name="文字方塊 26"/>
          <p:cNvSpPr txBox="1"/>
          <p:nvPr/>
        </p:nvSpPr>
        <p:spPr>
          <a:xfrm>
            <a:off x="4708800" y="5229104"/>
            <a:ext cx="1613329" cy="461665"/>
          </a:xfrm>
          <a:prstGeom prst="rect">
            <a:avLst/>
          </a:prstGeom>
          <a:noFill/>
        </p:spPr>
        <p:txBody>
          <a:bodyPr wrap="square" rtlCol="0">
            <a:spAutoFit/>
          </a:bodyPr>
          <a:lstStyle/>
          <a:p>
            <a:pPr algn="ctr"/>
            <a:r>
              <a:rPr lang="en-US" altLang="zh-TW" sz="2400" dirty="0" err="1"/>
              <a:t>Haruhi</a:t>
            </a:r>
            <a:endParaRPr lang="zh-TW" altLang="en-US" sz="2400" dirty="0"/>
          </a:p>
        </p:txBody>
      </p:sp>
    </p:spTree>
    <p:extLst>
      <p:ext uri="{BB962C8B-B14F-4D97-AF65-F5344CB8AC3E}">
        <p14:creationId xmlns:p14="http://schemas.microsoft.com/office/powerpoint/2010/main" val="109267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9" grpId="0"/>
      <p:bldP spid="2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强化学习</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80</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Picture 2" descr="http://www.usgo.org/news/wp-content/uploads/2016/01/2016.01.28_nature-co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0737" y="1844674"/>
            <a:ext cx="3508075" cy="4648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s-media-cache-ak0.pinimg.com/236x/88/21/ef/8821ef05424dc69e90ae575d439c09a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018" y="1844674"/>
            <a:ext cx="3550082" cy="4648200"/>
          </a:xfrm>
          <a:prstGeom prst="rect">
            <a:avLst/>
          </a:prstGeom>
          <a:noFill/>
          <a:extLst>
            <a:ext uri="{909E8E84-426E-40DD-AFC4-6F175D3DCCD1}">
              <a14:hiddenFill xmlns:a14="http://schemas.microsoft.com/office/drawing/2010/main">
                <a:solidFill>
                  <a:srgbClr val="FFFFFF"/>
                </a:solidFill>
              </a14:hiddenFill>
            </a:ext>
          </a:extLst>
        </p:spPr>
      </p:pic>
      <p:pic>
        <p:nvPicPr>
          <p:cNvPr id="10" name="圖片 4"/>
          <p:cNvPicPr>
            <a:picLocks noChangeAspect="1"/>
          </p:cNvPicPr>
          <p:nvPr/>
        </p:nvPicPr>
        <p:blipFill>
          <a:blip r:embed="rId5"/>
          <a:stretch>
            <a:fillRect/>
          </a:stretch>
        </p:blipFill>
        <p:spPr>
          <a:xfrm>
            <a:off x="7597595" y="4731597"/>
            <a:ext cx="1170847" cy="1670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1" name="群組 5"/>
          <p:cNvGrpSpPr/>
          <p:nvPr/>
        </p:nvGrpSpPr>
        <p:grpSpPr>
          <a:xfrm>
            <a:off x="1012186" y="5597360"/>
            <a:ext cx="6393171" cy="806547"/>
            <a:chOff x="2591171" y="152235"/>
            <a:chExt cx="6393171" cy="806547"/>
          </a:xfrm>
        </p:grpSpPr>
        <p:sp>
          <p:nvSpPr>
            <p:cNvPr id="12" name="矩形圖說文字 7"/>
            <p:cNvSpPr/>
            <p:nvPr/>
          </p:nvSpPr>
          <p:spPr>
            <a:xfrm>
              <a:off x="2591171" y="152235"/>
              <a:ext cx="6393171" cy="806547"/>
            </a:xfrm>
            <a:prstGeom prst="wedgeRectCallout">
              <a:avLst>
                <a:gd name="adj1" fmla="val 50839"/>
                <a:gd name="adj2" fmla="val -75662"/>
              </a:avLst>
            </a:prstGeom>
            <a:solidFill>
              <a:schemeClr val="bg1"/>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3" name="圖片 7"/>
            <p:cNvPicPr>
              <a:picLocks noChangeAspect="1"/>
            </p:cNvPicPr>
            <p:nvPr/>
          </p:nvPicPr>
          <p:blipFill>
            <a:blip r:embed="rId6"/>
            <a:stretch>
              <a:fillRect/>
            </a:stretch>
          </p:blipFill>
          <p:spPr>
            <a:xfrm>
              <a:off x="2823565" y="333077"/>
              <a:ext cx="6059179" cy="495300"/>
            </a:xfrm>
            <a:prstGeom prst="rect">
              <a:avLst/>
            </a:prstGeom>
          </p:spPr>
        </p:pic>
      </p:grpSp>
    </p:spTree>
    <p:extLst>
      <p:ext uri="{BB962C8B-B14F-4D97-AF65-F5344CB8AC3E}">
        <p14:creationId xmlns:p14="http://schemas.microsoft.com/office/powerpoint/2010/main" val="414921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监督学习 </a:t>
            </a:r>
            <a:r>
              <a:rPr lang="en-US" altLang="zh-CN" dirty="0">
                <a:latin typeface="Times New Roman" panose="02020603050405020304" pitchFamily="18" charset="0"/>
                <a:cs typeface="Times New Roman" panose="02020603050405020304" pitchFamily="18" charset="0"/>
              </a:rPr>
              <a:t>vs. </a:t>
            </a:r>
            <a:r>
              <a:rPr lang="zh-CN" altLang="en-US" dirty="0">
                <a:latin typeface="Times New Roman" panose="02020603050405020304" pitchFamily="18" charset="0"/>
                <a:cs typeface="Times New Roman" panose="02020603050405020304" pitchFamily="18" charset="0"/>
              </a:rPr>
              <a:t>强化学习</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81</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监督学习</a:t>
            </a:r>
            <a:r>
              <a:rPr lang="en-US" altLang="zh-TW" dirty="0"/>
              <a:t> </a:t>
            </a:r>
          </a:p>
          <a:p>
            <a:endParaRPr lang="en-US" altLang="zh-TW" dirty="0"/>
          </a:p>
          <a:p>
            <a:endParaRPr lang="en-US" altLang="zh-TW" dirty="0"/>
          </a:p>
          <a:p>
            <a:r>
              <a:rPr lang="zh-CN" altLang="en-US" dirty="0"/>
              <a:t>强化学习</a:t>
            </a:r>
            <a:endParaRPr lang="en-US" altLang="zh-TW" dirty="0"/>
          </a:p>
          <a:p>
            <a:endParaRPr lang="en-US" altLang="zh-TW" dirty="0"/>
          </a:p>
          <a:p>
            <a:endParaRPr lang="en-US" altLang="zh-TW" dirty="0"/>
          </a:p>
          <a:p>
            <a:endParaRPr lang="zh-TW" altLang="en-US" dirty="0"/>
          </a:p>
        </p:txBody>
      </p:sp>
      <p:pic>
        <p:nvPicPr>
          <p:cNvPr id="8" name="Picture 8" descr="User Symbol Blue Clip 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8125" y="3839904"/>
            <a:ext cx="497114" cy="763796"/>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群組 5"/>
          <p:cNvGrpSpPr/>
          <p:nvPr/>
        </p:nvGrpSpPr>
        <p:grpSpPr>
          <a:xfrm>
            <a:off x="2771149" y="5010118"/>
            <a:ext cx="1925977" cy="1470612"/>
            <a:chOff x="442232" y="4851448"/>
            <a:chExt cx="1925977" cy="1470612"/>
          </a:xfrm>
        </p:grpSpPr>
        <p:sp>
          <p:nvSpPr>
            <p:cNvPr id="11" name="圓角矩形圖說文字 6"/>
            <p:cNvSpPr/>
            <p:nvPr/>
          </p:nvSpPr>
          <p:spPr>
            <a:xfrm>
              <a:off x="442232" y="4851448"/>
              <a:ext cx="1415602" cy="511860"/>
            </a:xfrm>
            <a:prstGeom prst="wedgeRoundRectCallout">
              <a:avLst>
                <a:gd name="adj1" fmla="val 38320"/>
                <a:gd name="adj2" fmla="val 116377"/>
                <a:gd name="adj3" fmla="val 16667"/>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en-US" altLang="zh-TW" sz="2400" dirty="0">
                  <a:solidFill>
                    <a:schemeClr val="tx1"/>
                  </a:solidFill>
                </a:rPr>
                <a:t>Hello</a:t>
              </a:r>
              <a:r>
                <a:rPr lang="zh-TW" altLang="en-US" sz="2400" dirty="0">
                  <a:solidFill>
                    <a:schemeClr val="tx1"/>
                  </a:solidFill>
                </a:rPr>
                <a:t> </a:t>
              </a:r>
              <a:r>
                <a:rPr lang="en-US" altLang="zh-TW" sz="2400" dirty="0">
                  <a:solidFill>
                    <a:schemeClr val="tx1"/>
                  </a:solidFill>
                  <a:sym typeface="Wingdings" panose="05000000000000000000" pitchFamily="2" charset="2"/>
                </a:rPr>
                <a:t></a:t>
              </a:r>
              <a:endParaRPr lang="en-US" altLang="zh-TW" sz="2400" dirty="0">
                <a:solidFill>
                  <a:schemeClr val="tx1"/>
                </a:solidFill>
              </a:endParaRPr>
            </a:p>
          </p:txBody>
        </p:sp>
        <p:sp>
          <p:nvSpPr>
            <p:cNvPr id="12" name="矩形 11"/>
            <p:cNvSpPr/>
            <p:nvPr/>
          </p:nvSpPr>
          <p:spPr>
            <a:xfrm>
              <a:off x="1190283" y="5712940"/>
              <a:ext cx="1177926" cy="6091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400" dirty="0"/>
                <a:t>Agent</a:t>
              </a:r>
              <a:endParaRPr lang="zh-TW" altLang="en-US" sz="2400" dirty="0"/>
            </a:p>
          </p:txBody>
        </p:sp>
      </p:grpSp>
      <p:sp>
        <p:nvSpPr>
          <p:cNvPr id="13" name="圓角矩形圖說文字 8"/>
          <p:cNvSpPr/>
          <p:nvPr/>
        </p:nvSpPr>
        <p:spPr>
          <a:xfrm>
            <a:off x="5055228" y="4995373"/>
            <a:ext cx="1415602" cy="511860"/>
          </a:xfrm>
          <a:prstGeom prst="wedgeRoundRectCallout">
            <a:avLst>
              <a:gd name="adj1" fmla="val 35244"/>
              <a:gd name="adj2" fmla="val 113541"/>
              <a:gd name="adj3" fmla="val 16667"/>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a:t>
            </a:r>
            <a:endParaRPr lang="zh-TW" altLang="en-US" dirty="0">
              <a:solidFill>
                <a:schemeClr val="tx1"/>
              </a:solidFill>
            </a:endParaRPr>
          </a:p>
        </p:txBody>
      </p:sp>
      <p:sp>
        <p:nvSpPr>
          <p:cNvPr id="14" name="矩形 13"/>
          <p:cNvSpPr/>
          <p:nvPr/>
        </p:nvSpPr>
        <p:spPr>
          <a:xfrm>
            <a:off x="5689524" y="5830631"/>
            <a:ext cx="1177926" cy="6091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TW" sz="2400" dirty="0"/>
              <a:t>Agent</a:t>
            </a:r>
            <a:endParaRPr lang="zh-TW" altLang="en-US" sz="2400" dirty="0"/>
          </a:p>
        </p:txBody>
      </p:sp>
      <p:sp>
        <p:nvSpPr>
          <p:cNvPr id="15" name="圓角矩形圖說文字 10"/>
          <p:cNvSpPr/>
          <p:nvPr/>
        </p:nvSpPr>
        <p:spPr>
          <a:xfrm>
            <a:off x="1897757" y="4244240"/>
            <a:ext cx="1415602" cy="511860"/>
          </a:xfrm>
          <a:prstGeom prst="wedgeRoundRectCallout">
            <a:avLst>
              <a:gd name="adj1" fmla="val -74464"/>
              <a:gd name="adj2" fmla="val -11226"/>
              <a:gd name="adj3" fmla="val 16667"/>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a:t>
            </a:r>
            <a:endParaRPr lang="zh-TW" altLang="en-US" dirty="0">
              <a:solidFill>
                <a:schemeClr val="tx1"/>
              </a:solidFill>
            </a:endParaRPr>
          </a:p>
        </p:txBody>
      </p:sp>
      <p:pic>
        <p:nvPicPr>
          <p:cNvPr id="16" name="Picture 8" descr="User Symbol Blue Clip 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0735" y="3839904"/>
            <a:ext cx="497114" cy="763796"/>
          </a:xfrm>
          <a:prstGeom prst="rect">
            <a:avLst/>
          </a:prstGeom>
          <a:noFill/>
          <a:extLst>
            <a:ext uri="{909E8E84-426E-40DD-AFC4-6F175D3DCCD1}">
              <a14:hiddenFill xmlns:a14="http://schemas.microsoft.com/office/drawing/2010/main">
                <a:solidFill>
                  <a:srgbClr val="FFFFFF"/>
                </a:solidFill>
              </a14:hiddenFill>
            </a:ext>
          </a:extLst>
        </p:spPr>
      </p:pic>
      <p:sp>
        <p:nvSpPr>
          <p:cNvPr id="17" name="圓角矩形圖說文字 12"/>
          <p:cNvSpPr/>
          <p:nvPr/>
        </p:nvSpPr>
        <p:spPr>
          <a:xfrm>
            <a:off x="4450367" y="4244240"/>
            <a:ext cx="1415602" cy="511860"/>
          </a:xfrm>
          <a:prstGeom prst="wedgeRoundRectCallout">
            <a:avLst>
              <a:gd name="adj1" fmla="val -74464"/>
              <a:gd name="adj2" fmla="val -11226"/>
              <a:gd name="adj3" fmla="val 16667"/>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a:t>
            </a:r>
            <a:endParaRPr lang="zh-TW" altLang="en-US" dirty="0">
              <a:solidFill>
                <a:schemeClr val="tx1"/>
              </a:solidFill>
            </a:endParaRPr>
          </a:p>
        </p:txBody>
      </p:sp>
      <p:sp>
        <p:nvSpPr>
          <p:cNvPr id="18" name="文字方塊 13"/>
          <p:cNvSpPr txBox="1"/>
          <p:nvPr/>
        </p:nvSpPr>
        <p:spPr>
          <a:xfrm>
            <a:off x="5936927" y="4143075"/>
            <a:ext cx="1466821" cy="523220"/>
          </a:xfrm>
          <a:prstGeom prst="rect">
            <a:avLst/>
          </a:prstGeom>
          <a:noFill/>
        </p:spPr>
        <p:txBody>
          <a:bodyPr wrap="square" rtlCol="0">
            <a:spAutoFit/>
          </a:bodyPr>
          <a:lstStyle/>
          <a:p>
            <a:pPr algn="ctr"/>
            <a:r>
              <a:rPr lang="en-US" altLang="zh-TW" sz="2800" b="1" dirty="0"/>
              <a:t>……</a:t>
            </a:r>
            <a:endParaRPr lang="zh-TW" altLang="en-US" sz="2800" b="1" dirty="0"/>
          </a:p>
        </p:txBody>
      </p:sp>
      <p:pic>
        <p:nvPicPr>
          <p:cNvPr id="19" name="Picture 2" descr="http://img01.taopic.com/150411/240403-1504110K1337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1610" y="3813378"/>
            <a:ext cx="1606028" cy="1069615"/>
          </a:xfrm>
          <a:prstGeom prst="rect">
            <a:avLst/>
          </a:prstGeom>
          <a:noFill/>
          <a:extLst>
            <a:ext uri="{909E8E84-426E-40DD-AFC4-6F175D3DCCD1}">
              <a14:hiddenFill xmlns:a14="http://schemas.microsoft.com/office/drawing/2010/main">
                <a:solidFill>
                  <a:srgbClr val="FFFFFF"/>
                </a:solidFill>
              </a14:hiddenFill>
            </a:ext>
          </a:extLst>
        </p:spPr>
      </p:pic>
      <p:sp>
        <p:nvSpPr>
          <p:cNvPr id="20" name="文字方塊 15"/>
          <p:cNvSpPr txBox="1"/>
          <p:nvPr/>
        </p:nvSpPr>
        <p:spPr>
          <a:xfrm>
            <a:off x="7386966" y="4882993"/>
            <a:ext cx="1335315" cy="523220"/>
          </a:xfrm>
          <a:prstGeom prst="rect">
            <a:avLst/>
          </a:prstGeom>
          <a:noFill/>
        </p:spPr>
        <p:txBody>
          <a:bodyPr wrap="square" rtlCol="0">
            <a:spAutoFit/>
          </a:bodyPr>
          <a:lstStyle/>
          <a:p>
            <a:pPr algn="ctr"/>
            <a:r>
              <a:rPr lang="en-US" altLang="zh-TW" sz="2800" dirty="0">
                <a:solidFill>
                  <a:srgbClr val="FF0000"/>
                </a:solidFill>
              </a:rPr>
              <a:t>Bad</a:t>
            </a:r>
            <a:endParaRPr lang="zh-TW" altLang="en-US" sz="2800" dirty="0">
              <a:solidFill>
                <a:srgbClr val="FF0000"/>
              </a:solidFill>
            </a:endParaRPr>
          </a:p>
        </p:txBody>
      </p:sp>
      <p:grpSp>
        <p:nvGrpSpPr>
          <p:cNvPr id="21" name="群組 22"/>
          <p:cNvGrpSpPr/>
          <p:nvPr/>
        </p:nvGrpSpPr>
        <p:grpSpPr>
          <a:xfrm>
            <a:off x="3620498" y="1821718"/>
            <a:ext cx="2289179" cy="627522"/>
            <a:chOff x="3184414" y="1802708"/>
            <a:chExt cx="2289179" cy="627522"/>
          </a:xfrm>
        </p:grpSpPr>
        <p:pic>
          <p:nvPicPr>
            <p:cNvPr id="22" name="Picture 8" descr="User Symbol Blue Clip 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4414" y="1802708"/>
              <a:ext cx="408421" cy="627522"/>
            </a:xfrm>
            <a:prstGeom prst="rect">
              <a:avLst/>
            </a:prstGeom>
            <a:noFill/>
            <a:extLst>
              <a:ext uri="{909E8E84-426E-40DD-AFC4-6F175D3DCCD1}">
                <a14:hiddenFill xmlns:a14="http://schemas.microsoft.com/office/drawing/2010/main">
                  <a:solidFill>
                    <a:srgbClr val="FFFFFF"/>
                  </a:solidFill>
                </a14:hiddenFill>
              </a:ext>
            </a:extLst>
          </p:spPr>
        </p:pic>
        <p:sp>
          <p:nvSpPr>
            <p:cNvPr id="23" name="圓角矩形圖說文字 17"/>
            <p:cNvSpPr/>
            <p:nvPr/>
          </p:nvSpPr>
          <p:spPr>
            <a:xfrm>
              <a:off x="4057991" y="1884204"/>
              <a:ext cx="1415602" cy="511860"/>
            </a:xfrm>
            <a:prstGeom prst="wedgeRoundRectCallout">
              <a:avLst>
                <a:gd name="adj1" fmla="val -74464"/>
                <a:gd name="adj2" fmla="val -11226"/>
                <a:gd name="adj3" fmla="val 16667"/>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1"/>
                  </a:solidFill>
                </a:rPr>
                <a:t>“Hello”</a:t>
              </a:r>
              <a:endParaRPr lang="zh-TW" altLang="en-US" sz="2400" dirty="0">
                <a:solidFill>
                  <a:schemeClr val="tx1"/>
                </a:solidFill>
              </a:endParaRPr>
            </a:p>
          </p:txBody>
        </p:sp>
      </p:grpSp>
      <p:sp>
        <p:nvSpPr>
          <p:cNvPr id="24" name="文字方塊 18"/>
          <p:cNvSpPr txBox="1"/>
          <p:nvPr/>
        </p:nvSpPr>
        <p:spPr>
          <a:xfrm>
            <a:off x="6152943" y="1966374"/>
            <a:ext cx="2920711" cy="461665"/>
          </a:xfrm>
          <a:prstGeom prst="rect">
            <a:avLst/>
          </a:prstGeom>
          <a:noFill/>
        </p:spPr>
        <p:txBody>
          <a:bodyPr wrap="square" rtlCol="0">
            <a:spAutoFit/>
          </a:bodyPr>
          <a:lstStyle/>
          <a:p>
            <a:r>
              <a:rPr lang="en-US" altLang="zh-TW" sz="2400" dirty="0"/>
              <a:t>Say “Hi”</a:t>
            </a:r>
            <a:endParaRPr lang="zh-TW" altLang="en-US" sz="2400" dirty="0"/>
          </a:p>
        </p:txBody>
      </p:sp>
      <p:grpSp>
        <p:nvGrpSpPr>
          <p:cNvPr id="25" name="群組 23"/>
          <p:cNvGrpSpPr/>
          <p:nvPr/>
        </p:nvGrpSpPr>
        <p:grpSpPr>
          <a:xfrm>
            <a:off x="3612321" y="2621766"/>
            <a:ext cx="2289179" cy="627522"/>
            <a:chOff x="3222407" y="2565037"/>
            <a:chExt cx="2289179" cy="627522"/>
          </a:xfrm>
        </p:grpSpPr>
        <p:pic>
          <p:nvPicPr>
            <p:cNvPr id="26" name="Picture 8" descr="User Symbol Blue Clip 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22407" y="2565037"/>
              <a:ext cx="408421" cy="627522"/>
            </a:xfrm>
            <a:prstGeom prst="rect">
              <a:avLst/>
            </a:prstGeom>
            <a:noFill/>
            <a:extLst>
              <a:ext uri="{909E8E84-426E-40DD-AFC4-6F175D3DCCD1}">
                <a14:hiddenFill xmlns:a14="http://schemas.microsoft.com/office/drawing/2010/main">
                  <a:solidFill>
                    <a:srgbClr val="FFFFFF"/>
                  </a:solidFill>
                </a14:hiddenFill>
              </a:ext>
            </a:extLst>
          </p:spPr>
        </p:pic>
        <p:sp>
          <p:nvSpPr>
            <p:cNvPr id="27" name="圓角矩形圖說文字 20"/>
            <p:cNvSpPr/>
            <p:nvPr/>
          </p:nvSpPr>
          <p:spPr>
            <a:xfrm>
              <a:off x="4095984" y="2646533"/>
              <a:ext cx="1415602" cy="511860"/>
            </a:xfrm>
            <a:prstGeom prst="wedgeRoundRectCallout">
              <a:avLst>
                <a:gd name="adj1" fmla="val -74464"/>
                <a:gd name="adj2" fmla="val -11226"/>
                <a:gd name="adj3" fmla="val 16667"/>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1"/>
                  </a:solidFill>
                </a:rPr>
                <a:t>“Bye </a:t>
              </a:r>
              <a:r>
                <a:rPr lang="en-US" altLang="zh-TW" sz="2400" dirty="0" err="1">
                  <a:solidFill>
                    <a:schemeClr val="tx1"/>
                  </a:solidFill>
                </a:rPr>
                <a:t>bye</a:t>
              </a:r>
              <a:r>
                <a:rPr lang="en-US" altLang="zh-TW" sz="2400" dirty="0">
                  <a:solidFill>
                    <a:schemeClr val="tx1"/>
                  </a:solidFill>
                </a:rPr>
                <a:t>”</a:t>
              </a:r>
              <a:endParaRPr lang="zh-TW" altLang="en-US" sz="2400" dirty="0">
                <a:solidFill>
                  <a:schemeClr val="tx1"/>
                </a:solidFill>
              </a:endParaRPr>
            </a:p>
          </p:txBody>
        </p:sp>
      </p:grpSp>
      <p:sp>
        <p:nvSpPr>
          <p:cNvPr id="28" name="文字方塊 21"/>
          <p:cNvSpPr txBox="1"/>
          <p:nvPr/>
        </p:nvSpPr>
        <p:spPr>
          <a:xfrm>
            <a:off x="6155697" y="2740130"/>
            <a:ext cx="2920711" cy="461665"/>
          </a:xfrm>
          <a:prstGeom prst="rect">
            <a:avLst/>
          </a:prstGeom>
          <a:noFill/>
        </p:spPr>
        <p:txBody>
          <a:bodyPr wrap="square" rtlCol="0">
            <a:spAutoFit/>
          </a:bodyPr>
          <a:lstStyle/>
          <a:p>
            <a:r>
              <a:rPr lang="en-US" altLang="zh-TW" sz="2400" dirty="0"/>
              <a:t>Say “Good bye”</a:t>
            </a:r>
            <a:endParaRPr lang="zh-TW" altLang="en-US" sz="2400" dirty="0"/>
          </a:p>
        </p:txBody>
      </p:sp>
      <p:sp>
        <p:nvSpPr>
          <p:cNvPr id="29" name="文字方塊 3"/>
          <p:cNvSpPr txBox="1"/>
          <p:nvPr/>
        </p:nvSpPr>
        <p:spPr>
          <a:xfrm>
            <a:off x="649982" y="2355711"/>
            <a:ext cx="2495550" cy="954107"/>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TW" sz="2800" dirty="0"/>
              <a:t>Learning from teacher</a:t>
            </a:r>
            <a:endParaRPr lang="zh-TW" altLang="en-US" sz="2800" dirty="0"/>
          </a:p>
        </p:txBody>
      </p:sp>
      <p:sp>
        <p:nvSpPr>
          <p:cNvPr id="30" name="文字方塊 24"/>
          <p:cNvSpPr txBox="1"/>
          <p:nvPr/>
        </p:nvSpPr>
        <p:spPr>
          <a:xfrm>
            <a:off x="237464" y="5507233"/>
            <a:ext cx="2495550" cy="95410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altLang="zh-TW" sz="2800" dirty="0"/>
              <a:t>Learning from critics</a:t>
            </a:r>
            <a:endParaRPr lang="zh-TW" altLang="en-US" sz="2800" dirty="0"/>
          </a:p>
        </p:txBody>
      </p:sp>
    </p:spTree>
    <p:extLst>
      <p:ext uri="{BB962C8B-B14F-4D97-AF65-F5344CB8AC3E}">
        <p14:creationId xmlns:p14="http://schemas.microsoft.com/office/powerpoint/2010/main" val="59737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P spid="18" grpId="0"/>
      <p:bldP spid="20" grpId="0"/>
      <p:bldP spid="24" grpId="0"/>
      <p:bldP spid="28" grpId="0"/>
      <p:bldP spid="29" grpId="0" animBg="1"/>
      <p:bldP spid="30"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监督学习 </a:t>
            </a:r>
            <a:r>
              <a:rPr lang="en-US" altLang="zh-CN" dirty="0">
                <a:latin typeface="Times New Roman" panose="02020603050405020304" pitchFamily="18" charset="0"/>
                <a:cs typeface="Times New Roman" panose="02020603050405020304" pitchFamily="18" charset="0"/>
              </a:rPr>
              <a:t>vs. </a:t>
            </a:r>
            <a:r>
              <a:rPr lang="zh-CN" altLang="en-US" dirty="0">
                <a:latin typeface="Times New Roman" panose="02020603050405020304" pitchFamily="18" charset="0"/>
                <a:cs typeface="Times New Roman" panose="02020603050405020304" pitchFamily="18" charset="0"/>
              </a:rPr>
              <a:t>强化学习</a:t>
            </a:r>
            <a:endParaRPr lang="en-US" altLang="zh-CN" dirty="0">
              <a:latin typeface="Times New Roman" panose="02020603050405020304" pitchFamily="18" charset="0"/>
              <a:cs typeface="Times New Roman" panose="02020603050405020304" pitchFamily="18" charset="0"/>
            </a:endParaRPr>
          </a:p>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82</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p:cNvSpPr txBox="1">
            <a:spLocks/>
          </p:cNvSpPr>
          <p:nvPr/>
        </p:nvSpPr>
        <p:spPr>
          <a:xfrm>
            <a:off x="645644" y="182295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监督学习</a:t>
            </a:r>
            <a:r>
              <a:rPr lang="en-US" altLang="zh-TW" dirty="0"/>
              <a:t>:</a:t>
            </a:r>
          </a:p>
          <a:p>
            <a:pPr lvl="1"/>
            <a:endParaRPr lang="en-US" altLang="zh-TW" sz="2800" dirty="0"/>
          </a:p>
          <a:p>
            <a:pPr lvl="1"/>
            <a:endParaRPr lang="en-US" altLang="zh-TW" sz="2800" dirty="0"/>
          </a:p>
          <a:p>
            <a:pPr lvl="1"/>
            <a:endParaRPr lang="en-US" altLang="zh-TW" sz="2800" dirty="0"/>
          </a:p>
          <a:p>
            <a:pPr lvl="1"/>
            <a:endParaRPr lang="en-US" altLang="zh-TW" sz="2800" dirty="0"/>
          </a:p>
          <a:p>
            <a:r>
              <a:rPr lang="zh-CN" altLang="en-US" dirty="0"/>
              <a:t>强化学习</a:t>
            </a:r>
            <a:endParaRPr lang="zh-TW" altLang="en-US" dirty="0"/>
          </a:p>
        </p:txBody>
      </p:sp>
      <p:pic>
        <p:nvPicPr>
          <p:cNvPr id="8" name="Picture 2" descr="http://y2.ifengimg.com/a/2016_11/2c7ef418c7290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7163" y="2601363"/>
            <a:ext cx="1630591" cy="12229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blog.sina.com.tw/myimages/222/22494/images/2008092717300010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91703" y="2638444"/>
            <a:ext cx="1785343" cy="1185863"/>
          </a:xfrm>
          <a:prstGeom prst="rect">
            <a:avLst/>
          </a:prstGeom>
          <a:noFill/>
          <a:extLst>
            <a:ext uri="{909E8E84-426E-40DD-AFC4-6F175D3DCCD1}">
              <a14:hiddenFill xmlns:a14="http://schemas.microsoft.com/office/drawing/2010/main">
                <a:solidFill>
                  <a:srgbClr val="FFFFFF"/>
                </a:solidFill>
              </a14:hiddenFill>
            </a:ext>
          </a:extLst>
        </p:spPr>
      </p:pic>
      <p:sp>
        <p:nvSpPr>
          <p:cNvPr id="11" name="文字方塊 3"/>
          <p:cNvSpPr txBox="1"/>
          <p:nvPr/>
        </p:nvSpPr>
        <p:spPr>
          <a:xfrm>
            <a:off x="3178312" y="2855415"/>
            <a:ext cx="1692287" cy="830997"/>
          </a:xfrm>
          <a:prstGeom prst="rect">
            <a:avLst/>
          </a:prstGeom>
          <a:noFill/>
        </p:spPr>
        <p:txBody>
          <a:bodyPr wrap="square" rtlCol="0">
            <a:spAutoFit/>
          </a:bodyPr>
          <a:lstStyle/>
          <a:p>
            <a:pPr algn="ctr"/>
            <a:r>
              <a:rPr lang="en-US" altLang="zh-TW" sz="2400" dirty="0"/>
              <a:t>Next move:</a:t>
            </a:r>
          </a:p>
          <a:p>
            <a:pPr algn="ctr"/>
            <a:r>
              <a:rPr lang="en-US" altLang="zh-TW" sz="2400" dirty="0"/>
              <a:t>“5-5”</a:t>
            </a:r>
            <a:endParaRPr lang="zh-TW" altLang="en-US" sz="2400" dirty="0"/>
          </a:p>
        </p:txBody>
      </p:sp>
      <p:sp>
        <p:nvSpPr>
          <p:cNvPr id="12" name="文字方塊 6"/>
          <p:cNvSpPr txBox="1"/>
          <p:nvPr/>
        </p:nvSpPr>
        <p:spPr>
          <a:xfrm>
            <a:off x="6973968" y="2855415"/>
            <a:ext cx="1598035" cy="830997"/>
          </a:xfrm>
          <a:prstGeom prst="rect">
            <a:avLst/>
          </a:prstGeom>
          <a:noFill/>
        </p:spPr>
        <p:txBody>
          <a:bodyPr wrap="square" rtlCol="0">
            <a:spAutoFit/>
          </a:bodyPr>
          <a:lstStyle/>
          <a:p>
            <a:pPr algn="ctr"/>
            <a:r>
              <a:rPr lang="en-US" altLang="zh-TW" sz="2400" dirty="0"/>
              <a:t>Next move:</a:t>
            </a:r>
          </a:p>
          <a:p>
            <a:pPr algn="ctr"/>
            <a:r>
              <a:rPr lang="en-US" altLang="zh-TW" sz="2400" dirty="0"/>
              <a:t>“3-3”</a:t>
            </a:r>
            <a:endParaRPr lang="zh-TW" altLang="en-US" sz="2400" dirty="0"/>
          </a:p>
        </p:txBody>
      </p:sp>
      <p:sp>
        <p:nvSpPr>
          <p:cNvPr id="13" name="文字方塊 7"/>
          <p:cNvSpPr txBox="1"/>
          <p:nvPr/>
        </p:nvSpPr>
        <p:spPr>
          <a:xfrm>
            <a:off x="1205041" y="4856766"/>
            <a:ext cx="1640114" cy="461665"/>
          </a:xfrm>
          <a:prstGeom prst="rect">
            <a:avLst/>
          </a:prstGeom>
          <a:noFill/>
        </p:spPr>
        <p:txBody>
          <a:bodyPr wrap="square" rtlCol="0">
            <a:spAutoFit/>
          </a:bodyPr>
          <a:lstStyle/>
          <a:p>
            <a:pPr algn="ctr"/>
            <a:r>
              <a:rPr lang="en-US" altLang="zh-TW" sz="2400" dirty="0"/>
              <a:t>First move</a:t>
            </a:r>
            <a:endParaRPr lang="zh-TW" altLang="en-US" sz="2400" dirty="0"/>
          </a:p>
        </p:txBody>
      </p:sp>
      <p:sp>
        <p:nvSpPr>
          <p:cNvPr id="14" name="文字方塊 8"/>
          <p:cNvSpPr txBox="1"/>
          <p:nvPr/>
        </p:nvSpPr>
        <p:spPr>
          <a:xfrm>
            <a:off x="3178312" y="4856766"/>
            <a:ext cx="3013983" cy="461665"/>
          </a:xfrm>
          <a:prstGeom prst="rect">
            <a:avLst/>
          </a:prstGeom>
          <a:noFill/>
        </p:spPr>
        <p:txBody>
          <a:bodyPr wrap="square" rtlCol="0">
            <a:spAutoFit/>
          </a:bodyPr>
          <a:lstStyle/>
          <a:p>
            <a:pPr algn="ctr"/>
            <a:r>
              <a:rPr lang="en-US" altLang="zh-TW" sz="2400" dirty="0"/>
              <a:t>…… many moves ……</a:t>
            </a:r>
            <a:endParaRPr lang="zh-TW" altLang="en-US" sz="2400" dirty="0"/>
          </a:p>
        </p:txBody>
      </p:sp>
      <p:sp>
        <p:nvSpPr>
          <p:cNvPr id="15" name="向右箭號 9"/>
          <p:cNvSpPr/>
          <p:nvPr/>
        </p:nvSpPr>
        <p:spPr>
          <a:xfrm>
            <a:off x="2830640" y="4878545"/>
            <a:ext cx="406400" cy="4472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向右箭號 10"/>
          <p:cNvSpPr/>
          <p:nvPr/>
        </p:nvSpPr>
        <p:spPr>
          <a:xfrm>
            <a:off x="6340602" y="4878544"/>
            <a:ext cx="406400" cy="4472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文字方塊 11"/>
          <p:cNvSpPr txBox="1"/>
          <p:nvPr/>
        </p:nvSpPr>
        <p:spPr>
          <a:xfrm>
            <a:off x="6899007" y="4886936"/>
            <a:ext cx="1334294" cy="461665"/>
          </a:xfrm>
          <a:prstGeom prst="rect">
            <a:avLst/>
          </a:prstGeom>
          <a:noFill/>
        </p:spPr>
        <p:txBody>
          <a:bodyPr wrap="square" rtlCol="0">
            <a:spAutoFit/>
          </a:bodyPr>
          <a:lstStyle/>
          <a:p>
            <a:r>
              <a:rPr lang="en-US" altLang="zh-TW" sz="2400" dirty="0"/>
              <a:t>Win!</a:t>
            </a:r>
            <a:endParaRPr lang="zh-TW" altLang="en-US" sz="2400" dirty="0"/>
          </a:p>
        </p:txBody>
      </p:sp>
      <p:sp>
        <p:nvSpPr>
          <p:cNvPr id="18" name="文字方塊 4"/>
          <p:cNvSpPr txBox="1"/>
          <p:nvPr/>
        </p:nvSpPr>
        <p:spPr>
          <a:xfrm>
            <a:off x="188004" y="5904176"/>
            <a:ext cx="8793392" cy="52322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TW" sz="2800" dirty="0"/>
              <a:t>Alpha Go is supervised learning + reinforcement learning.</a:t>
            </a:r>
            <a:endParaRPr lang="zh-TW" altLang="en-US" sz="2800" dirty="0"/>
          </a:p>
        </p:txBody>
      </p:sp>
    </p:spTree>
    <p:extLst>
      <p:ext uri="{BB962C8B-B14F-4D97-AF65-F5344CB8AC3E}">
        <p14:creationId xmlns:p14="http://schemas.microsoft.com/office/powerpoint/2010/main" val="423623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animBg="1"/>
      <p:bldP spid="16" grpId="0" animBg="1"/>
      <p:bldP spid="17" grpId="0"/>
      <p:bldP spid="1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771650"/>
            <a:ext cx="7886700" cy="4257521"/>
          </a:xfrm>
        </p:spPr>
        <p:txBody>
          <a:bodyPr/>
          <a:lstStyle/>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83</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7" name="內容版面配置區 3"/>
          <p:cNvGraphicFramePr>
            <a:graphicFrameLocks/>
          </p:cNvGraphicFramePr>
          <p:nvPr/>
        </p:nvGraphicFramePr>
        <p:xfrm>
          <a:off x="653143" y="1568527"/>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a:extLst>
              <a:ext uri="{FF2B5EF4-FFF2-40B4-BE49-F238E27FC236}">
                <a16:creationId xmlns:a16="http://schemas.microsoft.com/office/drawing/2014/main" id="{7C03FBF9-A584-49AE-84A0-092E909174D2}"/>
              </a:ext>
            </a:extLst>
          </p:cNvPr>
          <p:cNvSpPr/>
          <p:nvPr/>
        </p:nvSpPr>
        <p:spPr>
          <a:xfrm>
            <a:off x="653142" y="2178089"/>
            <a:ext cx="7886700" cy="71600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TW" sz="2800" dirty="0"/>
              <a:t>Step 0: What kind of function do you want to find?</a:t>
            </a:r>
            <a:endParaRPr lang="zh-TW" altLang="en-US" sz="2800" dirty="0"/>
          </a:p>
        </p:txBody>
      </p:sp>
      <p:sp>
        <p:nvSpPr>
          <p:cNvPr id="10" name="文字方塊 3">
            <a:extLst>
              <a:ext uri="{FF2B5EF4-FFF2-40B4-BE49-F238E27FC236}">
                <a16:creationId xmlns:a16="http://schemas.microsoft.com/office/drawing/2014/main" id="{464EFEE5-F3E6-4C8C-B17F-42B117CF392B}"/>
              </a:ext>
            </a:extLst>
          </p:cNvPr>
          <p:cNvSpPr txBox="1"/>
          <p:nvPr/>
        </p:nvSpPr>
        <p:spPr>
          <a:xfrm>
            <a:off x="5512904" y="1740753"/>
            <a:ext cx="3399742"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CN" altLang="en-US" sz="2800" dirty="0"/>
              <a:t>不同的机器学习任务</a:t>
            </a:r>
            <a:endParaRPr lang="en-US" altLang="zh-TW" sz="2800" dirty="0"/>
          </a:p>
        </p:txBody>
      </p:sp>
      <p:sp>
        <p:nvSpPr>
          <p:cNvPr id="12" name="矩形 11">
            <a:extLst>
              <a:ext uri="{FF2B5EF4-FFF2-40B4-BE49-F238E27FC236}">
                <a16:creationId xmlns:a16="http://schemas.microsoft.com/office/drawing/2014/main" id="{0EC8B9A5-E2B6-4A32-BEEE-BC1DE7789162}"/>
              </a:ext>
            </a:extLst>
          </p:cNvPr>
          <p:cNvSpPr/>
          <p:nvPr/>
        </p:nvSpPr>
        <p:spPr>
          <a:xfrm>
            <a:off x="6424612" y="3033843"/>
            <a:ext cx="2124075" cy="145953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724802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如何找出最好的函数</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84</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xmlns:a14="http://schemas.microsoft.com/office/drawing/2010/main">
        <mc:Choice Requires="a14">
          <p:sp>
            <p:nvSpPr>
              <p:cNvPr id="8" name="文字方塊 4"/>
              <p:cNvSpPr txBox="1"/>
              <p:nvPr/>
            </p:nvSpPr>
            <p:spPr>
              <a:xfrm>
                <a:off x="553701" y="3084845"/>
                <a:ext cx="4459518" cy="954107"/>
              </a:xfrm>
              <a:prstGeom prst="rect">
                <a:avLst/>
              </a:prstGeom>
              <a:noFill/>
            </p:spPr>
            <p:txBody>
              <a:bodyPr wrap="square" rtlCol="0">
                <a:spAutoFit/>
              </a:bodyPr>
              <a:lstStyle/>
              <a:p>
                <a:r>
                  <a:rPr lang="en-US" altLang="zh-TW" sz="2800" dirty="0"/>
                  <a:t>Network parameters </a:t>
                </a:r>
                <a14:m>
                  <m:oMath xmlns:m="http://schemas.openxmlformats.org/officeDocument/2006/math">
                    <m:r>
                      <a:rPr lang="zh-TW" altLang="en-US" sz="2800" i="1" smtClean="0">
                        <a:latin typeface="Cambria Math" panose="02040503050406030204" pitchFamily="18" charset="0"/>
                      </a:rPr>
                      <m:t>𝜃</m:t>
                    </m:r>
                    <m:r>
                      <a:rPr lang="en-US" altLang="zh-TW" sz="2800" b="0" i="1" smtClean="0">
                        <a:latin typeface="Cambria Math" panose="02040503050406030204" pitchFamily="18" charset="0"/>
                      </a:rPr>
                      <m:t>=</m:t>
                    </m:r>
                    <m:d>
                      <m:dPr>
                        <m:begChr m:val="{"/>
                        <m:endChr m:val="}"/>
                        <m:ctrlPr>
                          <a:rPr lang="en-US" altLang="zh-TW" sz="2800" b="0" i="1" smtClean="0">
                            <a:latin typeface="Cambria Math" panose="02040503050406030204" pitchFamily="18" charset="0"/>
                          </a:rPr>
                        </m:ctrlPr>
                      </m:dPr>
                      <m:e>
                        <m:sSub>
                          <m:sSubPr>
                            <m:ctrlPr>
                              <a:rPr lang="en-US" altLang="zh-TW" sz="2800" b="0" i="1" smtClean="0">
                                <a:latin typeface="Cambria Math" panose="02040503050406030204" pitchFamily="18" charset="0"/>
                              </a:rPr>
                            </m:ctrlPr>
                          </m:sSubPr>
                          <m:e>
                            <m:r>
                              <a:rPr lang="en-US" altLang="zh-TW" sz="2800" b="0" i="1" smtClean="0">
                                <a:latin typeface="Cambria Math" panose="02040503050406030204" pitchFamily="18" charset="0"/>
                              </a:rPr>
                              <m:t>𝑤</m:t>
                            </m:r>
                          </m:e>
                          <m:sub>
                            <m:r>
                              <a:rPr lang="en-US" altLang="zh-TW" sz="2800" b="0" i="1" smtClean="0">
                                <a:latin typeface="Cambria Math" panose="02040503050406030204" pitchFamily="18" charset="0"/>
                              </a:rPr>
                              <m:t>1</m:t>
                            </m:r>
                          </m:sub>
                        </m:sSub>
                        <m:r>
                          <a:rPr lang="en-US" altLang="zh-TW" sz="2800" b="0" i="1" smtClean="0">
                            <a:latin typeface="Cambria Math" panose="02040503050406030204" pitchFamily="18" charset="0"/>
                          </a:rPr>
                          <m:t>,</m:t>
                        </m:r>
                        <m:sSub>
                          <m:sSubPr>
                            <m:ctrlPr>
                              <a:rPr lang="en-US" altLang="zh-TW" sz="2800" i="1">
                                <a:latin typeface="Cambria Math" panose="02040503050406030204" pitchFamily="18" charset="0"/>
                              </a:rPr>
                            </m:ctrlPr>
                          </m:sSubPr>
                          <m:e>
                            <m:r>
                              <a:rPr lang="en-US" altLang="zh-TW" sz="2800" i="1">
                                <a:latin typeface="Cambria Math" panose="02040503050406030204" pitchFamily="18" charset="0"/>
                              </a:rPr>
                              <m:t>𝑤</m:t>
                            </m:r>
                          </m:e>
                          <m:sub>
                            <m:r>
                              <a:rPr lang="en-US" altLang="zh-TW" sz="2800" b="0" i="1" smtClean="0">
                                <a:latin typeface="Cambria Math" panose="02040503050406030204" pitchFamily="18" charset="0"/>
                              </a:rPr>
                              <m:t>2</m:t>
                            </m:r>
                          </m:sub>
                        </m:sSub>
                        <m:r>
                          <a:rPr lang="en-US" altLang="zh-TW" sz="2800" i="1">
                            <a:latin typeface="Cambria Math" panose="02040503050406030204" pitchFamily="18" charset="0"/>
                          </a:rPr>
                          <m:t>,</m:t>
                        </m:r>
                        <m:sSub>
                          <m:sSubPr>
                            <m:ctrlPr>
                              <a:rPr lang="en-US" altLang="zh-TW" sz="2800" i="1">
                                <a:latin typeface="Cambria Math" panose="02040503050406030204" pitchFamily="18" charset="0"/>
                              </a:rPr>
                            </m:ctrlPr>
                          </m:sSubPr>
                          <m:e>
                            <m:r>
                              <a:rPr lang="en-US" altLang="zh-TW" sz="2800" i="1">
                                <a:latin typeface="Cambria Math" panose="02040503050406030204" pitchFamily="18" charset="0"/>
                              </a:rPr>
                              <m:t>𝑤</m:t>
                            </m:r>
                          </m:e>
                          <m:sub>
                            <m:r>
                              <a:rPr lang="en-US" altLang="zh-TW" sz="2800" b="0" i="1" smtClean="0">
                                <a:latin typeface="Cambria Math" panose="02040503050406030204" pitchFamily="18" charset="0"/>
                              </a:rPr>
                              <m:t>3</m:t>
                            </m:r>
                          </m:sub>
                        </m:sSub>
                        <m:r>
                          <a:rPr lang="en-US" altLang="zh-TW" sz="2800" i="1">
                            <a:latin typeface="Cambria Math" panose="02040503050406030204" pitchFamily="18" charset="0"/>
                          </a:rPr>
                          <m:t>,</m:t>
                        </m:r>
                        <m:r>
                          <a:rPr lang="en-US" altLang="zh-TW" sz="2800" i="1" smtClean="0">
                            <a:latin typeface="Cambria Math" panose="02040503050406030204" pitchFamily="18" charset="0"/>
                            <a:ea typeface="Cambria Math" panose="02040503050406030204" pitchFamily="18" charset="0"/>
                          </a:rPr>
                          <m:t>⋯</m:t>
                        </m:r>
                        <m:r>
                          <a:rPr lang="en-US" altLang="zh-TW" sz="2800" b="0" i="1" smtClean="0">
                            <a:latin typeface="Cambria Math" panose="02040503050406030204" pitchFamily="18" charset="0"/>
                            <a:ea typeface="Cambria Math" panose="02040503050406030204" pitchFamily="18" charset="0"/>
                          </a:rPr>
                          <m:t>,</m:t>
                        </m:r>
                        <m:sSub>
                          <m:sSubPr>
                            <m:ctrlPr>
                              <a:rPr lang="en-US" altLang="zh-TW" sz="2800" i="1">
                                <a:latin typeface="Cambria Math" panose="02040503050406030204" pitchFamily="18" charset="0"/>
                              </a:rPr>
                            </m:ctrlPr>
                          </m:sSubPr>
                          <m:e>
                            <m:r>
                              <a:rPr lang="en-US" altLang="zh-TW" sz="2800" b="0" i="1" smtClean="0">
                                <a:latin typeface="Cambria Math" panose="02040503050406030204" pitchFamily="18" charset="0"/>
                              </a:rPr>
                              <m:t>𝑏</m:t>
                            </m:r>
                          </m:e>
                          <m:sub>
                            <m:r>
                              <a:rPr lang="en-US" altLang="zh-TW" sz="2800" i="1">
                                <a:latin typeface="Cambria Math" panose="02040503050406030204" pitchFamily="18" charset="0"/>
                              </a:rPr>
                              <m:t>1</m:t>
                            </m:r>
                          </m:sub>
                        </m:sSub>
                        <m:r>
                          <a:rPr lang="en-US" altLang="zh-TW" sz="2800" i="1">
                            <a:latin typeface="Cambria Math" panose="02040503050406030204" pitchFamily="18" charset="0"/>
                          </a:rPr>
                          <m:t>,</m:t>
                        </m:r>
                        <m:sSub>
                          <m:sSubPr>
                            <m:ctrlPr>
                              <a:rPr lang="en-US" altLang="zh-TW" sz="2800" i="1">
                                <a:latin typeface="Cambria Math" panose="02040503050406030204" pitchFamily="18" charset="0"/>
                              </a:rPr>
                            </m:ctrlPr>
                          </m:sSubPr>
                          <m:e>
                            <m:r>
                              <a:rPr lang="en-US" altLang="zh-TW" sz="2800" b="0" i="1" smtClean="0">
                                <a:latin typeface="Cambria Math" panose="02040503050406030204" pitchFamily="18" charset="0"/>
                              </a:rPr>
                              <m:t>𝑏</m:t>
                            </m:r>
                          </m:e>
                          <m:sub>
                            <m:r>
                              <a:rPr lang="en-US" altLang="zh-TW" sz="2800" b="0" i="1" smtClean="0">
                                <a:latin typeface="Cambria Math" panose="02040503050406030204" pitchFamily="18" charset="0"/>
                              </a:rPr>
                              <m:t>2</m:t>
                            </m:r>
                          </m:sub>
                        </m:sSub>
                        <m:r>
                          <a:rPr lang="en-US" altLang="zh-TW" sz="2800" i="1">
                            <a:latin typeface="Cambria Math" panose="02040503050406030204" pitchFamily="18" charset="0"/>
                          </a:rPr>
                          <m:t>,</m:t>
                        </m:r>
                        <m:sSub>
                          <m:sSubPr>
                            <m:ctrlPr>
                              <a:rPr lang="en-US" altLang="zh-TW" sz="2800" i="1">
                                <a:latin typeface="Cambria Math" panose="02040503050406030204" pitchFamily="18" charset="0"/>
                              </a:rPr>
                            </m:ctrlPr>
                          </m:sSubPr>
                          <m:e>
                            <m:r>
                              <a:rPr lang="en-US" altLang="zh-TW" sz="2800" b="0" i="1" smtClean="0">
                                <a:latin typeface="Cambria Math" panose="02040503050406030204" pitchFamily="18" charset="0"/>
                              </a:rPr>
                              <m:t>𝑏</m:t>
                            </m:r>
                          </m:e>
                          <m:sub>
                            <m:r>
                              <a:rPr lang="en-US" altLang="zh-TW" sz="2800" b="0" i="1" smtClean="0">
                                <a:latin typeface="Cambria Math" panose="02040503050406030204" pitchFamily="18" charset="0"/>
                              </a:rPr>
                              <m:t>3</m:t>
                            </m:r>
                          </m:sub>
                        </m:sSub>
                        <m:r>
                          <a:rPr lang="en-US" altLang="zh-TW" sz="2800" i="1">
                            <a:latin typeface="Cambria Math" panose="02040503050406030204" pitchFamily="18" charset="0"/>
                          </a:rPr>
                          <m:t>,</m:t>
                        </m:r>
                        <m:r>
                          <a:rPr lang="en-US" altLang="zh-TW" sz="2800" i="1">
                            <a:latin typeface="Cambria Math" panose="02040503050406030204" pitchFamily="18" charset="0"/>
                            <a:ea typeface="Cambria Math" panose="02040503050406030204" pitchFamily="18" charset="0"/>
                          </a:rPr>
                          <m:t>⋯</m:t>
                        </m:r>
                      </m:e>
                    </m:d>
                  </m:oMath>
                </a14:m>
                <a:endParaRPr lang="zh-TW" altLang="en-US" sz="2800" dirty="0"/>
              </a:p>
            </p:txBody>
          </p:sp>
        </mc:Choice>
        <mc:Fallback xmlns="">
          <p:sp>
            <p:nvSpPr>
              <p:cNvPr id="8" name="文字方塊 4"/>
              <p:cNvSpPr txBox="1">
                <a:spLocks noRot="1" noChangeAspect="1" noMove="1" noResize="1" noEditPoints="1" noAdjustHandles="1" noChangeArrowheads="1" noChangeShapeType="1" noTextEdit="1"/>
              </p:cNvSpPr>
              <p:nvPr/>
            </p:nvSpPr>
            <p:spPr>
              <a:xfrm>
                <a:off x="553701" y="3084845"/>
                <a:ext cx="4459518" cy="954107"/>
              </a:xfrm>
              <a:prstGeom prst="rect">
                <a:avLst/>
              </a:prstGeom>
              <a:blipFill>
                <a:blip r:embed="rId3"/>
                <a:stretch>
                  <a:fillRect l="-2873" t="-5732"/>
                </a:stretch>
              </a:blipFill>
            </p:spPr>
            <p:txBody>
              <a:bodyPr/>
              <a:lstStyle/>
              <a:p>
                <a:r>
                  <a:rPr lang="zh-CN" altLang="en-US">
                    <a:noFill/>
                  </a:rPr>
                  <a:t> </a:t>
                </a:r>
              </a:p>
            </p:txBody>
          </p:sp>
        </mc:Fallback>
      </mc:AlternateContent>
      <p:sp>
        <p:nvSpPr>
          <p:cNvPr id="10" name="文字方塊 5"/>
          <p:cNvSpPr txBox="1"/>
          <p:nvPr/>
        </p:nvSpPr>
        <p:spPr>
          <a:xfrm>
            <a:off x="560718" y="2277528"/>
            <a:ext cx="4502081" cy="523220"/>
          </a:xfrm>
          <a:prstGeom prst="rect">
            <a:avLst/>
          </a:prstGeom>
          <a:noFill/>
        </p:spPr>
        <p:txBody>
          <a:bodyPr wrap="square" rtlCol="0">
            <a:spAutoFit/>
          </a:bodyPr>
          <a:lstStyle/>
          <a:p>
            <a:r>
              <a:rPr lang="en-US" altLang="zh-TW" sz="2800" dirty="0"/>
              <a:t>Enumerate all possible values</a:t>
            </a:r>
            <a:endParaRPr lang="zh-TW" altLang="en-US" sz="2800" dirty="0"/>
          </a:p>
        </p:txBody>
      </p:sp>
      <p:grpSp>
        <p:nvGrpSpPr>
          <p:cNvPr id="11" name="群組 7"/>
          <p:cNvGrpSpPr/>
          <p:nvPr/>
        </p:nvGrpSpPr>
        <p:grpSpPr>
          <a:xfrm>
            <a:off x="5300512" y="2169048"/>
            <a:ext cx="1134648" cy="3130011"/>
            <a:chOff x="2332137" y="1770729"/>
            <a:chExt cx="1134648" cy="3130011"/>
          </a:xfrm>
        </p:grpSpPr>
        <p:sp>
          <p:nvSpPr>
            <p:cNvPr id="12" name="矩形 11"/>
            <p:cNvSpPr/>
            <p:nvPr/>
          </p:nvSpPr>
          <p:spPr>
            <a:xfrm>
              <a:off x="2504565" y="2224872"/>
              <a:ext cx="746342" cy="267586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13" name="文字方塊 9"/>
            <p:cNvSpPr txBox="1"/>
            <p:nvPr/>
          </p:nvSpPr>
          <p:spPr>
            <a:xfrm>
              <a:off x="2332137" y="1770729"/>
              <a:ext cx="1134648" cy="461665"/>
            </a:xfrm>
            <a:prstGeom prst="rect">
              <a:avLst/>
            </a:prstGeom>
            <a:noFill/>
          </p:spPr>
          <p:txBody>
            <a:bodyPr wrap="square" rtlCol="0">
              <a:spAutoFit/>
            </a:bodyPr>
            <a:lstStyle/>
            <a:p>
              <a:pPr algn="ctr"/>
              <a:r>
                <a:rPr lang="en-US" altLang="zh-TW" sz="2400" dirty="0"/>
                <a:t>Layer l</a:t>
              </a:r>
              <a:endParaRPr lang="zh-TW" altLang="en-US" sz="2400" dirty="0"/>
            </a:p>
          </p:txBody>
        </p:sp>
        <p:sp>
          <p:nvSpPr>
            <p:cNvPr id="14" name="橢圓 10"/>
            <p:cNvSpPr/>
            <p:nvPr/>
          </p:nvSpPr>
          <p:spPr>
            <a:xfrm>
              <a:off x="2601675" y="2235874"/>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5" name="橢圓 11"/>
            <p:cNvSpPr/>
            <p:nvPr/>
          </p:nvSpPr>
          <p:spPr>
            <a:xfrm>
              <a:off x="2604017" y="3014444"/>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6" name="橢圓 12"/>
            <p:cNvSpPr/>
            <p:nvPr/>
          </p:nvSpPr>
          <p:spPr>
            <a:xfrm>
              <a:off x="2592384" y="4242456"/>
              <a:ext cx="574158" cy="57415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7" name="文字方塊 13"/>
            <p:cNvSpPr txBox="1"/>
            <p:nvPr/>
          </p:nvSpPr>
          <p:spPr>
            <a:xfrm rot="5400000">
              <a:off x="2589637" y="3664749"/>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grpSp>
        <p:nvGrpSpPr>
          <p:cNvPr id="18" name="群組 14"/>
          <p:cNvGrpSpPr/>
          <p:nvPr/>
        </p:nvGrpSpPr>
        <p:grpSpPr>
          <a:xfrm>
            <a:off x="7364597" y="2140450"/>
            <a:ext cx="1368348" cy="3137533"/>
            <a:chOff x="4396222" y="1742131"/>
            <a:chExt cx="1368348" cy="3137533"/>
          </a:xfrm>
        </p:grpSpPr>
        <p:sp>
          <p:nvSpPr>
            <p:cNvPr id="19" name="矩形 18"/>
            <p:cNvSpPr/>
            <p:nvPr/>
          </p:nvSpPr>
          <p:spPr>
            <a:xfrm>
              <a:off x="4715522" y="2203796"/>
              <a:ext cx="746342" cy="267586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20" name="文字方塊 16"/>
            <p:cNvSpPr txBox="1"/>
            <p:nvPr/>
          </p:nvSpPr>
          <p:spPr>
            <a:xfrm>
              <a:off x="4396222" y="1742131"/>
              <a:ext cx="1368348" cy="461665"/>
            </a:xfrm>
            <a:prstGeom prst="rect">
              <a:avLst/>
            </a:prstGeom>
            <a:noFill/>
          </p:spPr>
          <p:txBody>
            <a:bodyPr wrap="square" rtlCol="0">
              <a:spAutoFit/>
            </a:bodyPr>
            <a:lstStyle/>
            <a:p>
              <a:pPr algn="ctr"/>
              <a:r>
                <a:rPr lang="en-US" altLang="zh-TW" sz="2400" dirty="0"/>
                <a:t>Layer l+1</a:t>
              </a:r>
              <a:endParaRPr lang="zh-TW" altLang="en-US" sz="2400" dirty="0"/>
            </a:p>
          </p:txBody>
        </p:sp>
        <p:sp>
          <p:nvSpPr>
            <p:cNvPr id="21" name="橢圓 17"/>
            <p:cNvSpPr/>
            <p:nvPr/>
          </p:nvSpPr>
          <p:spPr>
            <a:xfrm>
              <a:off x="4802608" y="2231145"/>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22" name="橢圓 18"/>
            <p:cNvSpPr/>
            <p:nvPr/>
          </p:nvSpPr>
          <p:spPr>
            <a:xfrm>
              <a:off x="4804950" y="3009715"/>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23" name="橢圓 19"/>
            <p:cNvSpPr/>
            <p:nvPr/>
          </p:nvSpPr>
          <p:spPr>
            <a:xfrm>
              <a:off x="4793317" y="4237727"/>
              <a:ext cx="574158" cy="57415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24" name="文字方塊 20"/>
            <p:cNvSpPr txBox="1"/>
            <p:nvPr/>
          </p:nvSpPr>
          <p:spPr>
            <a:xfrm rot="5400000">
              <a:off x="4790570" y="3660020"/>
              <a:ext cx="769257" cy="523220"/>
            </a:xfrm>
            <a:prstGeom prst="rect">
              <a:avLst/>
            </a:prstGeom>
            <a:noFill/>
          </p:spPr>
          <p:txBody>
            <a:bodyPr wrap="square" rtlCol="0">
              <a:spAutoFit/>
            </a:bodyPr>
            <a:lstStyle/>
            <a:p>
              <a:pPr algn="ctr"/>
              <a:r>
                <a:rPr lang="en-US" altLang="zh-TW" sz="2800" dirty="0"/>
                <a:t>……</a:t>
              </a:r>
              <a:endParaRPr lang="zh-TW" altLang="en-US" sz="2800" dirty="0"/>
            </a:p>
          </p:txBody>
        </p:sp>
      </p:grpSp>
      <p:cxnSp>
        <p:nvCxnSpPr>
          <p:cNvPr id="25" name="直線單箭頭接點 22"/>
          <p:cNvCxnSpPr>
            <a:stCxn id="14" idx="6"/>
            <a:endCxn id="21" idx="2"/>
          </p:cNvCxnSpPr>
          <p:nvPr/>
        </p:nvCxnSpPr>
        <p:spPr>
          <a:xfrm flipV="1">
            <a:off x="6144208" y="2916543"/>
            <a:ext cx="1626775" cy="472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3"/>
          <p:cNvCxnSpPr>
            <a:endCxn id="22" idx="2"/>
          </p:cNvCxnSpPr>
          <p:nvPr/>
        </p:nvCxnSpPr>
        <p:spPr>
          <a:xfrm flipV="1">
            <a:off x="6144208" y="3695113"/>
            <a:ext cx="1629117" cy="179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24"/>
          <p:cNvCxnSpPr/>
          <p:nvPr/>
        </p:nvCxnSpPr>
        <p:spPr>
          <a:xfrm>
            <a:off x="6134917" y="4934993"/>
            <a:ext cx="162677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單箭頭接點 25"/>
          <p:cNvCxnSpPr>
            <a:stCxn id="15" idx="6"/>
            <a:endCxn id="21" idx="2"/>
          </p:cNvCxnSpPr>
          <p:nvPr/>
        </p:nvCxnSpPr>
        <p:spPr>
          <a:xfrm flipV="1">
            <a:off x="6146550" y="2916543"/>
            <a:ext cx="1624433" cy="78329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單箭頭接點 26"/>
          <p:cNvCxnSpPr>
            <a:stCxn id="14" idx="6"/>
            <a:endCxn id="22" idx="2"/>
          </p:cNvCxnSpPr>
          <p:nvPr/>
        </p:nvCxnSpPr>
        <p:spPr>
          <a:xfrm>
            <a:off x="6144208" y="2921272"/>
            <a:ext cx="1629117" cy="77384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單箭頭接點 27"/>
          <p:cNvCxnSpPr>
            <a:stCxn id="14" idx="6"/>
            <a:endCxn id="23" idx="2"/>
          </p:cNvCxnSpPr>
          <p:nvPr/>
        </p:nvCxnSpPr>
        <p:spPr>
          <a:xfrm>
            <a:off x="6144208" y="2921272"/>
            <a:ext cx="1617484" cy="200185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單箭頭接點 28"/>
          <p:cNvCxnSpPr>
            <a:stCxn id="15" idx="6"/>
            <a:endCxn id="23" idx="2"/>
          </p:cNvCxnSpPr>
          <p:nvPr/>
        </p:nvCxnSpPr>
        <p:spPr>
          <a:xfrm>
            <a:off x="6146550" y="3699842"/>
            <a:ext cx="1615142" cy="122328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29"/>
          <p:cNvCxnSpPr>
            <a:stCxn id="16" idx="6"/>
            <a:endCxn id="21" idx="2"/>
          </p:cNvCxnSpPr>
          <p:nvPr/>
        </p:nvCxnSpPr>
        <p:spPr>
          <a:xfrm flipV="1">
            <a:off x="6134917" y="2916543"/>
            <a:ext cx="1636066" cy="20113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0"/>
          <p:cNvCxnSpPr>
            <a:stCxn id="16" idx="6"/>
            <a:endCxn id="22" idx="2"/>
          </p:cNvCxnSpPr>
          <p:nvPr/>
        </p:nvCxnSpPr>
        <p:spPr>
          <a:xfrm flipV="1">
            <a:off x="6134917" y="3695113"/>
            <a:ext cx="1638408" cy="123274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文字方塊 46"/>
          <p:cNvSpPr txBox="1"/>
          <p:nvPr/>
        </p:nvSpPr>
        <p:spPr>
          <a:xfrm>
            <a:off x="553701" y="4969184"/>
            <a:ext cx="4459518" cy="954107"/>
          </a:xfrm>
          <a:prstGeom prst="rect">
            <a:avLst/>
          </a:prstGeom>
          <a:noFill/>
        </p:spPr>
        <p:txBody>
          <a:bodyPr wrap="square" rtlCol="0">
            <a:spAutoFit/>
          </a:bodyPr>
          <a:lstStyle/>
          <a:p>
            <a:r>
              <a:rPr lang="en-US" altLang="zh-TW" sz="2800" dirty="0"/>
              <a:t>Today a network can have more than 100M parameters. </a:t>
            </a:r>
            <a:endParaRPr lang="zh-TW" altLang="en-US" sz="2800" dirty="0"/>
          </a:p>
        </p:txBody>
      </p:sp>
      <p:sp>
        <p:nvSpPr>
          <p:cNvPr id="35" name="文字方塊 48"/>
          <p:cNvSpPr txBox="1"/>
          <p:nvPr/>
        </p:nvSpPr>
        <p:spPr>
          <a:xfrm>
            <a:off x="5097035" y="5270481"/>
            <a:ext cx="1541601" cy="830997"/>
          </a:xfrm>
          <a:prstGeom prst="rect">
            <a:avLst/>
          </a:prstGeom>
          <a:noFill/>
        </p:spPr>
        <p:txBody>
          <a:bodyPr wrap="square" rtlCol="0">
            <a:spAutoFit/>
          </a:bodyPr>
          <a:lstStyle/>
          <a:p>
            <a:pPr algn="ctr"/>
            <a:r>
              <a:rPr lang="en-US" altLang="zh-TW" sz="2400" dirty="0"/>
              <a:t>1000</a:t>
            </a:r>
          </a:p>
          <a:p>
            <a:pPr algn="ctr"/>
            <a:r>
              <a:rPr lang="en-US" altLang="zh-TW" sz="2400" dirty="0"/>
              <a:t>neurons</a:t>
            </a:r>
            <a:endParaRPr lang="zh-TW" altLang="en-US" sz="2400" dirty="0"/>
          </a:p>
        </p:txBody>
      </p:sp>
      <p:sp>
        <p:nvSpPr>
          <p:cNvPr id="36" name="文字方塊 49"/>
          <p:cNvSpPr txBox="1"/>
          <p:nvPr/>
        </p:nvSpPr>
        <p:spPr>
          <a:xfrm>
            <a:off x="7316407" y="5312296"/>
            <a:ext cx="1541601" cy="830997"/>
          </a:xfrm>
          <a:prstGeom prst="rect">
            <a:avLst/>
          </a:prstGeom>
          <a:noFill/>
        </p:spPr>
        <p:txBody>
          <a:bodyPr wrap="square" rtlCol="0">
            <a:spAutoFit/>
          </a:bodyPr>
          <a:lstStyle/>
          <a:p>
            <a:pPr algn="ctr"/>
            <a:r>
              <a:rPr lang="en-US" altLang="zh-TW" sz="2400" dirty="0"/>
              <a:t>1000</a:t>
            </a:r>
          </a:p>
          <a:p>
            <a:pPr algn="ctr"/>
            <a:r>
              <a:rPr lang="en-US" altLang="zh-TW" sz="2400" dirty="0"/>
              <a:t>neurons</a:t>
            </a:r>
            <a:endParaRPr lang="zh-TW" altLang="en-US" sz="2400" dirty="0"/>
          </a:p>
        </p:txBody>
      </p:sp>
      <p:sp>
        <p:nvSpPr>
          <p:cNvPr id="37" name="文字方塊 50"/>
          <p:cNvSpPr txBox="1"/>
          <p:nvPr/>
        </p:nvSpPr>
        <p:spPr>
          <a:xfrm>
            <a:off x="6281812" y="3436365"/>
            <a:ext cx="1323692" cy="954107"/>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altLang="zh-TW" sz="2800" dirty="0"/>
              <a:t>10</a:t>
            </a:r>
            <a:r>
              <a:rPr lang="en-US" altLang="zh-TW" sz="2800" baseline="30000" dirty="0"/>
              <a:t>6</a:t>
            </a:r>
          </a:p>
          <a:p>
            <a:pPr algn="ctr"/>
            <a:r>
              <a:rPr lang="en-US" altLang="zh-TW" sz="2800" dirty="0"/>
              <a:t>weights</a:t>
            </a:r>
            <a:endParaRPr lang="zh-TW" altLang="en-US" sz="2800" dirty="0"/>
          </a:p>
        </p:txBody>
      </p:sp>
      <p:grpSp>
        <p:nvGrpSpPr>
          <p:cNvPr id="38" name="群組 2"/>
          <p:cNvGrpSpPr/>
          <p:nvPr/>
        </p:nvGrpSpPr>
        <p:grpSpPr>
          <a:xfrm>
            <a:off x="667325" y="3970912"/>
            <a:ext cx="4168310" cy="712695"/>
            <a:chOff x="588857" y="5086698"/>
            <a:chExt cx="4168310" cy="712695"/>
          </a:xfrm>
        </p:grpSpPr>
        <p:sp>
          <p:nvSpPr>
            <p:cNvPr id="39" name="文字方塊 47"/>
            <p:cNvSpPr txBox="1"/>
            <p:nvPr/>
          </p:nvSpPr>
          <p:spPr>
            <a:xfrm>
              <a:off x="765869" y="5276173"/>
              <a:ext cx="3783693" cy="523220"/>
            </a:xfrm>
            <a:prstGeom prst="rect">
              <a:avLst/>
            </a:prstGeom>
            <a:noFill/>
          </p:spPr>
          <p:txBody>
            <a:bodyPr wrap="square" rtlCol="0">
              <a:spAutoFit/>
            </a:bodyPr>
            <a:lstStyle/>
            <a:p>
              <a:pPr algn="ctr"/>
              <a:r>
                <a:rPr lang="en-US" altLang="zh-TW" sz="2800" dirty="0"/>
                <a:t>Millions of parameters</a:t>
              </a:r>
              <a:endParaRPr lang="zh-TW" altLang="en-US" sz="2800" dirty="0"/>
            </a:p>
          </p:txBody>
        </p:sp>
        <p:sp>
          <p:nvSpPr>
            <p:cNvPr id="40" name="左大括弧 21"/>
            <p:cNvSpPr/>
            <p:nvPr/>
          </p:nvSpPr>
          <p:spPr>
            <a:xfrm rot="16200000">
              <a:off x="2612787" y="3062768"/>
              <a:ext cx="120449" cy="4168310"/>
            </a:xfrm>
            <a:prstGeom prst="leftBrace">
              <a:avLst>
                <a:gd name="adj1" fmla="val 51771"/>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pic>
        <p:nvPicPr>
          <p:cNvPr id="41" name="Picture 2" descr="http://www.mobanwang.com/icon/UploadFiles_8971/200909/2009090322400831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43397" y="3039870"/>
            <a:ext cx="1862084" cy="1862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23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34" grpId="0"/>
      <p:bldP spid="35" grpId="0"/>
      <p:bldP spid="36" grpId="0"/>
      <p:bldP spid="3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1.3 </a:t>
            </a:r>
            <a:r>
              <a:rPr lang="zh-CN" altLang="en-US" sz="4000" b="1" dirty="0">
                <a:latin typeface="Times New Roman" panose="02020603050405020304" pitchFamily="18" charset="0"/>
                <a:cs typeface="Times New Roman" panose="02020603050405020304" pitchFamily="18" charset="0"/>
              </a:rPr>
              <a:t>机器学习主要流程</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梯度下降</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85</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8" name="图片 7">
            <a:extLst>
              <a:ext uri="{FF2B5EF4-FFF2-40B4-BE49-F238E27FC236}">
                <a16:creationId xmlns:a16="http://schemas.microsoft.com/office/drawing/2014/main" id="{4B4D71FA-33A4-7428-2598-73358A8D1592}"/>
              </a:ext>
            </a:extLst>
          </p:cNvPr>
          <p:cNvPicPr>
            <a:picLocks noChangeAspect="1"/>
          </p:cNvPicPr>
          <p:nvPr/>
        </p:nvPicPr>
        <p:blipFill>
          <a:blip r:embed="rId3"/>
          <a:stretch>
            <a:fillRect/>
          </a:stretch>
        </p:blipFill>
        <p:spPr>
          <a:xfrm>
            <a:off x="2060190" y="2383415"/>
            <a:ext cx="4900525" cy="2685312"/>
          </a:xfrm>
          <a:prstGeom prst="rect">
            <a:avLst/>
          </a:prstGeom>
        </p:spPr>
      </p:pic>
    </p:spTree>
    <p:extLst>
      <p:ext uri="{BB962C8B-B14F-4D97-AF65-F5344CB8AC3E}">
        <p14:creationId xmlns:p14="http://schemas.microsoft.com/office/powerpoint/2010/main" val="40447744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3"/>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3806" r="48519"/>
          <a:stretch/>
        </p:blipFill>
        <p:spPr>
          <a:xfrm>
            <a:off x="2206486" y="1006337"/>
            <a:ext cx="4586226" cy="4840605"/>
          </a:xfrm>
          <a:prstGeom prst="rect">
            <a:avLst/>
          </a:prstGeom>
        </p:spPr>
      </p:pic>
      <p:sp>
        <p:nvSpPr>
          <p:cNvPr id="2" name="标题 1"/>
          <p:cNvSpPr>
            <a:spLocks noGrp="1"/>
          </p:cNvSpPr>
          <p:nvPr>
            <p:ph type="title"/>
          </p:nvPr>
        </p:nvSpPr>
        <p:spPr>
          <a:xfrm>
            <a:off x="79513" y="0"/>
            <a:ext cx="9064487" cy="994172"/>
          </a:xfrm>
        </p:spPr>
        <p:txBody>
          <a:bodyPr>
            <a:noAutofit/>
          </a:bodyPr>
          <a:lstStyle/>
          <a:p>
            <a:pPr algn="ctr"/>
            <a:r>
              <a:rPr lang="zh-CN" altLang="en-US" sz="4000" dirty="0">
                <a:latin typeface="Times New Roman" panose="02020603050405020304" pitchFamily="18" charset="0"/>
                <a:cs typeface="Times New Roman" panose="02020603050405020304" pitchFamily="18" charset="0"/>
              </a:rPr>
              <a:t>第</a:t>
            </a:r>
            <a:r>
              <a:rPr lang="en-US" altLang="zh-CN" sz="4000" dirty="0">
                <a:latin typeface="Times New Roman" panose="02020603050405020304" pitchFamily="18" charset="0"/>
                <a:cs typeface="Times New Roman" panose="02020603050405020304" pitchFamily="18" charset="0"/>
              </a:rPr>
              <a:t>1</a:t>
            </a:r>
            <a:r>
              <a:rPr lang="zh-CN" altLang="en-US" sz="4000" dirty="0">
                <a:latin typeface="Times New Roman" panose="02020603050405020304" pitchFamily="18" charset="0"/>
                <a:cs typeface="Times New Roman" panose="02020603050405020304" pitchFamily="18" charset="0"/>
              </a:rPr>
              <a:t>章  绪论</a:t>
            </a:r>
          </a:p>
        </p:txBody>
      </p:sp>
      <p:sp>
        <p:nvSpPr>
          <p:cNvPr id="3" name="内容占位符 2"/>
          <p:cNvSpPr>
            <a:spLocks noGrp="1"/>
          </p:cNvSpPr>
          <p:nvPr>
            <p:ph idx="1"/>
          </p:nvPr>
        </p:nvSpPr>
        <p:spPr>
          <a:xfrm>
            <a:off x="628650" y="1232452"/>
            <a:ext cx="7886700" cy="4257521"/>
          </a:xfrm>
        </p:spPr>
        <p:txBody>
          <a:bodyPr/>
          <a:lstStyle/>
          <a:p>
            <a:r>
              <a:rPr lang="en-US" altLang="zh-CN" dirty="0">
                <a:latin typeface="Times New Roman" panose="02020603050405020304" pitchFamily="18" charset="0"/>
                <a:cs typeface="Times New Roman" panose="02020603050405020304" pitchFamily="18" charset="0"/>
              </a:rPr>
              <a:t>1.1 </a:t>
            </a:r>
            <a:r>
              <a:rPr lang="zh-CN" altLang="en-US" dirty="0">
                <a:latin typeface="Times New Roman" panose="02020603050405020304" pitchFamily="18" charset="0"/>
                <a:cs typeface="Times New Roman" panose="02020603050405020304" pitchFamily="18" charset="0"/>
              </a:rPr>
              <a:t>引言</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1.2 </a:t>
            </a:r>
            <a:r>
              <a:rPr lang="zh-CN" altLang="en-US" dirty="0">
                <a:latin typeface="Times New Roman" panose="02020603050405020304" pitchFamily="18" charset="0"/>
                <a:cs typeface="Times New Roman" panose="02020603050405020304" pitchFamily="18" charset="0"/>
              </a:rPr>
              <a:t>智能软件与机器学习</a:t>
            </a:r>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1.3 </a:t>
            </a:r>
            <a:r>
              <a:rPr lang="zh-CN" altLang="en-US" dirty="0">
                <a:latin typeface="Times New Roman" panose="02020603050405020304" pitchFamily="18" charset="0"/>
                <a:cs typeface="Times New Roman" panose="02020603050405020304" pitchFamily="18" charset="0"/>
              </a:rPr>
              <a:t>机器学习主要流程</a:t>
            </a:r>
            <a:endParaRPr lang="en-US" altLang="zh-CN" dirty="0">
              <a:latin typeface="Times New Roman" panose="02020603050405020304" pitchFamily="18" charset="0"/>
              <a:cs typeface="Times New Roman" panose="02020603050405020304" pitchFamily="18" charset="0"/>
            </a:endParaRPr>
          </a:p>
          <a:p>
            <a:r>
              <a:rPr lang="en-US" altLang="zh-CN" u="sng" dirty="0">
                <a:solidFill>
                  <a:schemeClr val="accent6">
                    <a:lumMod val="75000"/>
                  </a:schemeClr>
                </a:solidFill>
                <a:latin typeface="Times New Roman" panose="02020603050405020304" pitchFamily="18" charset="0"/>
                <a:cs typeface="Times New Roman" panose="02020603050405020304" pitchFamily="18" charset="0"/>
              </a:rPr>
              <a:t>1.4 </a:t>
            </a:r>
            <a:r>
              <a:rPr lang="zh-CN" altLang="en-US" u="sng" dirty="0">
                <a:solidFill>
                  <a:schemeClr val="accent6">
                    <a:lumMod val="75000"/>
                  </a:schemeClr>
                </a:solidFill>
                <a:latin typeface="Times New Roman" panose="02020603050405020304" pitchFamily="18" charset="0"/>
                <a:cs typeface="Times New Roman" panose="02020603050405020304" pitchFamily="18" charset="0"/>
              </a:rPr>
              <a:t>机器学习未来和挑战</a:t>
            </a:r>
            <a:endParaRPr lang="en-US" altLang="zh-CN" u="sng"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86</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35339838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机器能不能知道</a:t>
            </a:r>
            <a:r>
              <a:rPr lang="zh-TW" altLang="en-US" dirty="0">
                <a:latin typeface="微軟正黑體" panose="020B0604030504040204" pitchFamily="34" charset="-120"/>
                <a:ea typeface="微軟正黑體" panose="020B0604030504040204" pitchFamily="34" charset="-120"/>
              </a:rPr>
              <a:t>「</a:t>
            </a:r>
            <a:r>
              <a:rPr lang="zh-CN" altLang="en-US" dirty="0">
                <a:latin typeface="Times New Roman" panose="02020603050405020304" pitchFamily="18" charset="0"/>
                <a:cs typeface="Times New Roman" panose="02020603050405020304" pitchFamily="18" charset="0"/>
              </a:rPr>
              <a:t>我不知道</a:t>
            </a:r>
            <a:r>
              <a:rPr lang="zh-TW" altLang="en-US" dirty="0">
                <a:latin typeface="微軟正黑體" panose="020B0604030504040204" pitchFamily="34" charset="-120"/>
                <a:ea typeface="微軟正黑體" panose="020B0604030504040204" pitchFamily="34" charset="-120"/>
              </a:rPr>
              <a:t>」</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87</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矩形 7">
            <a:extLst>
              <a:ext uri="{FF2B5EF4-FFF2-40B4-BE49-F238E27FC236}">
                <a16:creationId xmlns:a16="http://schemas.microsoft.com/office/drawing/2014/main" id="{76386C48-DB2E-4C9F-B0FA-51C001924C13}"/>
              </a:ext>
            </a:extLst>
          </p:cNvPr>
          <p:cNvSpPr/>
          <p:nvPr/>
        </p:nvSpPr>
        <p:spPr>
          <a:xfrm>
            <a:off x="3361729" y="5969654"/>
            <a:ext cx="2979342" cy="523220"/>
          </a:xfrm>
          <a:prstGeom prst="rect">
            <a:avLst/>
          </a:prstGeom>
        </p:spPr>
        <p:txBody>
          <a:bodyPr wrap="none">
            <a:spAutoFit/>
          </a:bodyPr>
          <a:lstStyle/>
          <a:p>
            <a:r>
              <a:rPr lang="en-US" altLang="zh-TW" sz="2800" dirty="0"/>
              <a:t>A</a:t>
            </a:r>
            <a:r>
              <a:rPr lang="zh-TW" altLang="en-US" sz="2800" dirty="0"/>
              <a:t>nomaly </a:t>
            </a:r>
            <a:r>
              <a:rPr lang="en-US" altLang="zh-TW" sz="2800" dirty="0"/>
              <a:t>D</a:t>
            </a:r>
            <a:r>
              <a:rPr lang="zh-TW" altLang="en-US" sz="2800" dirty="0"/>
              <a:t>etection</a:t>
            </a:r>
          </a:p>
        </p:txBody>
      </p:sp>
      <p:pic>
        <p:nvPicPr>
          <p:cNvPr id="10" name="Picture 2" descr="http://www.is-scam.com/wp-content/uploads/2014/12/question-robot.png">
            <a:extLst>
              <a:ext uri="{FF2B5EF4-FFF2-40B4-BE49-F238E27FC236}">
                <a16:creationId xmlns:a16="http://schemas.microsoft.com/office/drawing/2014/main" id="{6A0CF729-F597-4BCC-B680-E17FD0D41C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101" y="1790848"/>
            <a:ext cx="1378699" cy="17791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www.is-scam.com/wp-content/uploads/2014/12/question-robot.png">
            <a:extLst>
              <a:ext uri="{FF2B5EF4-FFF2-40B4-BE49-F238E27FC236}">
                <a16:creationId xmlns:a16="http://schemas.microsoft.com/office/drawing/2014/main" id="{EA79A648-B2D6-45B0-A432-12240C2781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9150" y="4178408"/>
            <a:ext cx="1378699" cy="1779112"/>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a:extLst>
              <a:ext uri="{FF2B5EF4-FFF2-40B4-BE49-F238E27FC236}">
                <a16:creationId xmlns:a16="http://schemas.microsoft.com/office/drawing/2014/main" id="{5E3216AF-6A4A-4F71-98A5-E5509FB8E2A5}"/>
              </a:ext>
            </a:extLst>
          </p:cNvPr>
          <p:cNvSpPr/>
          <p:nvPr/>
        </p:nvSpPr>
        <p:spPr>
          <a:xfrm>
            <a:off x="4179186" y="3587720"/>
            <a:ext cx="1032527" cy="523220"/>
          </a:xfrm>
          <a:prstGeom prst="rect">
            <a:avLst/>
          </a:prstGeom>
        </p:spPr>
        <p:txBody>
          <a:bodyPr wrap="none">
            <a:spAutoFit/>
          </a:bodyPr>
          <a:lstStyle/>
          <a:p>
            <a:r>
              <a:rPr lang="en-US" altLang="zh-TW" sz="2800" dirty="0"/>
              <a:t>Today</a:t>
            </a:r>
            <a:endParaRPr lang="zh-TW" altLang="en-US" sz="2800" dirty="0"/>
          </a:p>
        </p:txBody>
      </p:sp>
      <p:pic>
        <p:nvPicPr>
          <p:cNvPr id="13" name="Picture 2" descr="ãç¶²çç BigGANãçåçæå°çµæ">
            <a:extLst>
              <a:ext uri="{FF2B5EF4-FFF2-40B4-BE49-F238E27FC236}">
                <a16:creationId xmlns:a16="http://schemas.microsoft.com/office/drawing/2014/main" id="{553BA42B-E511-4364-B98B-6AF59C0BB7A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7473" y="2094607"/>
            <a:ext cx="1487648" cy="147535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ãç¶²çç BigGANãçåçæå°çµæ">
            <a:extLst>
              <a:ext uri="{FF2B5EF4-FFF2-40B4-BE49-F238E27FC236}">
                <a16:creationId xmlns:a16="http://schemas.microsoft.com/office/drawing/2014/main" id="{823700FF-7BA1-470C-8A23-9F6F7C446F8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7473" y="4263056"/>
            <a:ext cx="1487648" cy="1475353"/>
          </a:xfrm>
          <a:prstGeom prst="rect">
            <a:avLst/>
          </a:prstGeom>
          <a:noFill/>
          <a:extLst>
            <a:ext uri="{909E8E84-426E-40DD-AFC4-6F175D3DCCD1}">
              <a14:hiddenFill xmlns:a14="http://schemas.microsoft.com/office/drawing/2010/main">
                <a:solidFill>
                  <a:srgbClr val="FFFFFF"/>
                </a:solidFill>
              </a14:hiddenFill>
            </a:ext>
          </a:extLst>
        </p:spPr>
      </p:pic>
      <p:sp>
        <p:nvSpPr>
          <p:cNvPr id="15" name="箭號: 向右 8">
            <a:extLst>
              <a:ext uri="{FF2B5EF4-FFF2-40B4-BE49-F238E27FC236}">
                <a16:creationId xmlns:a16="http://schemas.microsoft.com/office/drawing/2014/main" id="{3946F511-2AA8-4AE6-A0C4-CDCE75E094A6}"/>
              </a:ext>
            </a:extLst>
          </p:cNvPr>
          <p:cNvSpPr/>
          <p:nvPr/>
        </p:nvSpPr>
        <p:spPr>
          <a:xfrm>
            <a:off x="3129443" y="2593578"/>
            <a:ext cx="787400" cy="68194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6" name="箭號: 向右 13">
            <a:extLst>
              <a:ext uri="{FF2B5EF4-FFF2-40B4-BE49-F238E27FC236}">
                <a16:creationId xmlns:a16="http://schemas.microsoft.com/office/drawing/2014/main" id="{E68D87D8-433F-4550-A7B0-7CDCAFD13001}"/>
              </a:ext>
            </a:extLst>
          </p:cNvPr>
          <p:cNvSpPr/>
          <p:nvPr/>
        </p:nvSpPr>
        <p:spPr>
          <a:xfrm>
            <a:off x="3129443" y="4816078"/>
            <a:ext cx="787400" cy="68194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7" name="語音泡泡: 圓角矩形 12">
            <a:extLst>
              <a:ext uri="{FF2B5EF4-FFF2-40B4-BE49-F238E27FC236}">
                <a16:creationId xmlns:a16="http://schemas.microsoft.com/office/drawing/2014/main" id="{0D6BE02B-F812-490A-B145-61268B69E37F}"/>
              </a:ext>
            </a:extLst>
          </p:cNvPr>
          <p:cNvSpPr/>
          <p:nvPr/>
        </p:nvSpPr>
        <p:spPr>
          <a:xfrm>
            <a:off x="5981700" y="2425700"/>
            <a:ext cx="2533650" cy="1325563"/>
          </a:xfrm>
          <a:prstGeom prst="wedgeRoundRectCallout">
            <a:avLst>
              <a:gd name="adj1" fmla="val -82487"/>
              <a:gd name="adj2" fmla="val -4863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微軟正黑體" panose="020B0604030504040204" pitchFamily="34" charset="-120"/>
                <a:ea typeface="微軟正黑體" panose="020B0604030504040204" pitchFamily="34" charset="-120"/>
              </a:rPr>
              <a:t>这是网球</a:t>
            </a:r>
            <a:endParaRPr lang="zh-TW" altLang="en-US" sz="2800" dirty="0">
              <a:latin typeface="微軟正黑體" panose="020B0604030504040204" pitchFamily="34" charset="-120"/>
              <a:ea typeface="微軟正黑體" panose="020B0604030504040204" pitchFamily="34" charset="-120"/>
            </a:endParaRPr>
          </a:p>
        </p:txBody>
      </p:sp>
      <p:sp>
        <p:nvSpPr>
          <p:cNvPr id="18" name="語音泡泡: 圓角矩形 17">
            <a:extLst>
              <a:ext uri="{FF2B5EF4-FFF2-40B4-BE49-F238E27FC236}">
                <a16:creationId xmlns:a16="http://schemas.microsoft.com/office/drawing/2014/main" id="{38188640-037A-4D4D-968E-C219C325F604}"/>
              </a:ext>
            </a:extLst>
          </p:cNvPr>
          <p:cNvSpPr/>
          <p:nvPr/>
        </p:nvSpPr>
        <p:spPr>
          <a:xfrm>
            <a:off x="5981700" y="4661554"/>
            <a:ext cx="2533650" cy="1325563"/>
          </a:xfrm>
          <a:prstGeom prst="wedgeRoundRectCallout">
            <a:avLst>
              <a:gd name="adj1" fmla="val -82487"/>
              <a:gd name="adj2" fmla="val -4863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微軟正黑體" panose="020B0604030504040204" pitchFamily="34" charset="-120"/>
                <a:ea typeface="微軟正黑體" panose="020B0604030504040204" pitchFamily="34" charset="-120"/>
              </a:rPr>
              <a:t>我不知道这是什么</a:t>
            </a:r>
            <a:endParaRPr lang="zh-TW"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2240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5" grpId="0" animBg="1"/>
      <p:bldP spid="16" grpId="0" animBg="1"/>
      <p:bldP spid="17" grpId="0" animBg="1"/>
      <p:bldP spid="1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说出为什么</a:t>
            </a:r>
            <a:r>
              <a:rPr lang="zh-TW" altLang="en-US"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我知道</a:t>
            </a:r>
            <a:r>
              <a:rPr lang="zh-TW"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可解释的</a:t>
            </a:r>
            <a:r>
              <a:rPr lang="en-US" altLang="zh-CN" dirty="0">
                <a:latin typeface="Times New Roman" panose="02020603050405020304" pitchFamily="18" charset="0"/>
                <a:cs typeface="Times New Roman" panose="02020603050405020304" pitchFamily="18" charset="0"/>
              </a:rPr>
              <a:t>AI (XAI)</a:t>
            </a:r>
          </a:p>
          <a:p>
            <a:r>
              <a:rPr lang="zh-CN" altLang="en-US" dirty="0">
                <a:latin typeface="Times New Roman" panose="02020603050405020304" pitchFamily="18" charset="0"/>
                <a:cs typeface="Times New Roman" panose="02020603050405020304" pitchFamily="18" charset="0"/>
              </a:rPr>
              <a:t>神马汉斯</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88</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Picture 2" descr="ãç¥é¦¬æ¼¢æ¯ãçåçæå°çµæ">
            <a:extLst>
              <a:ext uri="{FF2B5EF4-FFF2-40B4-BE49-F238E27FC236}">
                <a16:creationId xmlns:a16="http://schemas.microsoft.com/office/drawing/2014/main" id="{28A8B97B-19E4-4FF7-951B-8F4E693BCF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720" y="2098830"/>
            <a:ext cx="5655129" cy="3795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0991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说出为什么</a:t>
            </a:r>
            <a:r>
              <a:rPr lang="zh-TW" altLang="en-US"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我知道</a:t>
            </a:r>
            <a:r>
              <a:rPr lang="zh-TW"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 XAI</a:t>
            </a:r>
          </a:p>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89</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Picture 2" descr="「puma」的圖片搜尋結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2024745"/>
            <a:ext cx="4997554" cy="35036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2" descr="http://www.is-scam.com/wp-content/uploads/2014/12/question-robo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3801" y="2888921"/>
            <a:ext cx="1521574" cy="1963482"/>
          </a:xfrm>
          <a:prstGeom prst="rect">
            <a:avLst/>
          </a:prstGeom>
          <a:noFill/>
          <a:extLst>
            <a:ext uri="{909E8E84-426E-40DD-AFC4-6F175D3DCCD1}">
              <a14:hiddenFill xmlns:a14="http://schemas.microsoft.com/office/drawing/2010/main">
                <a:solidFill>
                  <a:srgbClr val="FFFFFF"/>
                </a:solidFill>
              </a14:hiddenFill>
            </a:ext>
          </a:extLst>
        </p:spPr>
      </p:pic>
      <p:sp>
        <p:nvSpPr>
          <p:cNvPr id="10" name="語音泡泡: 圓角矩形 4"/>
          <p:cNvSpPr/>
          <p:nvPr/>
        </p:nvSpPr>
        <p:spPr>
          <a:xfrm>
            <a:off x="4980214" y="2606530"/>
            <a:ext cx="2213587" cy="1028700"/>
          </a:xfrm>
          <a:prstGeom prst="wedgeRoundRectCallout">
            <a:avLst>
              <a:gd name="adj1" fmla="val 69898"/>
              <a:gd name="adj2" fmla="val 275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t>球鞋</a:t>
            </a:r>
          </a:p>
        </p:txBody>
      </p:sp>
      <p:sp>
        <p:nvSpPr>
          <p:cNvPr id="11" name="語音泡泡: 圓角矩形 8"/>
          <p:cNvSpPr/>
          <p:nvPr/>
        </p:nvSpPr>
        <p:spPr>
          <a:xfrm>
            <a:off x="4980214" y="3867246"/>
            <a:ext cx="2213587" cy="1028700"/>
          </a:xfrm>
          <a:prstGeom prst="wedgeRoundRectCallout">
            <a:avLst>
              <a:gd name="adj1" fmla="val 70472"/>
              <a:gd name="adj2" fmla="val -637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美洲狮</a:t>
            </a:r>
            <a:endParaRPr lang="zh-TW" altLang="en-US" sz="2800" dirty="0"/>
          </a:p>
        </p:txBody>
      </p:sp>
      <p:sp>
        <p:nvSpPr>
          <p:cNvPr id="12" name="矩形 11"/>
          <p:cNvSpPr/>
          <p:nvPr/>
        </p:nvSpPr>
        <p:spPr>
          <a:xfrm>
            <a:off x="2301240" y="3519348"/>
            <a:ext cx="266700" cy="2438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a:extLst>
              <a:ext uri="{FF2B5EF4-FFF2-40B4-BE49-F238E27FC236}">
                <a16:creationId xmlns:a16="http://schemas.microsoft.com/office/drawing/2014/main" id="{17FF72D3-5210-45E0-A745-AB87A5ED61D2}"/>
              </a:ext>
            </a:extLst>
          </p:cNvPr>
          <p:cNvSpPr/>
          <p:nvPr/>
        </p:nvSpPr>
        <p:spPr>
          <a:xfrm>
            <a:off x="6079717" y="1501525"/>
            <a:ext cx="2635658" cy="52322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US" altLang="zh-TW" sz="2800" dirty="0">
                <a:latin typeface="微軟正黑體" panose="020B0604030504040204" pitchFamily="34" charset="-120"/>
                <a:ea typeface="微軟正黑體" panose="020B0604030504040204" pitchFamily="34" charset="-120"/>
              </a:rPr>
              <a:t>Explainable AI</a:t>
            </a:r>
            <a:endParaRPr lang="zh-TW" altLang="en-US" sz="2800" dirty="0"/>
          </a:p>
        </p:txBody>
      </p:sp>
    </p:spTree>
    <p:extLst>
      <p:ext uri="{BB962C8B-B14F-4D97-AF65-F5344CB8AC3E}">
        <p14:creationId xmlns:p14="http://schemas.microsoft.com/office/powerpoint/2010/main" val="251549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说出为什么</a:t>
            </a:r>
            <a:r>
              <a:rPr lang="zh-TW" altLang="en-US"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我知道</a:t>
            </a:r>
            <a:r>
              <a:rPr lang="zh-TW"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 XAI</a:t>
            </a:r>
          </a:p>
          <a:p>
            <a:r>
              <a:rPr lang="zh-CN" altLang="en-US" dirty="0">
                <a:latin typeface="Times New Roman" panose="02020603050405020304" pitchFamily="18" charset="0"/>
                <a:cs typeface="Times New Roman" panose="02020603050405020304" pitchFamily="18" charset="0"/>
              </a:rPr>
              <a:t>识别 马</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90</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7">
            <a:extLst>
              <a:ext uri="{FF2B5EF4-FFF2-40B4-BE49-F238E27FC236}">
                <a16:creationId xmlns:a16="http://schemas.microsoft.com/office/drawing/2014/main" id="{1B4CA181-AAF0-4F4E-AE97-7791A791BFA2}"/>
              </a:ext>
            </a:extLst>
          </p:cNvPr>
          <p:cNvPicPr>
            <a:picLocks noChangeAspect="1"/>
          </p:cNvPicPr>
          <p:nvPr/>
        </p:nvPicPr>
        <p:blipFill>
          <a:blip r:embed="rId3"/>
          <a:stretch>
            <a:fillRect/>
          </a:stretch>
        </p:blipFill>
        <p:spPr>
          <a:xfrm>
            <a:off x="6075509" y="2578944"/>
            <a:ext cx="3001513" cy="2452541"/>
          </a:xfrm>
          <a:prstGeom prst="rect">
            <a:avLst/>
          </a:prstGeom>
        </p:spPr>
      </p:pic>
      <p:pic>
        <p:nvPicPr>
          <p:cNvPr id="8" name="圖片 3">
            <a:extLst>
              <a:ext uri="{FF2B5EF4-FFF2-40B4-BE49-F238E27FC236}">
                <a16:creationId xmlns:a16="http://schemas.microsoft.com/office/drawing/2014/main" id="{36E5E947-303A-45E2-B8A1-E5E069A56714}"/>
              </a:ext>
            </a:extLst>
          </p:cNvPr>
          <p:cNvPicPr>
            <a:picLocks noChangeAspect="1"/>
          </p:cNvPicPr>
          <p:nvPr/>
        </p:nvPicPr>
        <p:blipFill>
          <a:blip r:embed="rId4"/>
          <a:stretch>
            <a:fillRect/>
          </a:stretch>
        </p:blipFill>
        <p:spPr>
          <a:xfrm>
            <a:off x="103768" y="2524796"/>
            <a:ext cx="3017731" cy="2558511"/>
          </a:xfrm>
          <a:prstGeom prst="rect">
            <a:avLst/>
          </a:prstGeom>
        </p:spPr>
      </p:pic>
      <p:pic>
        <p:nvPicPr>
          <p:cNvPr id="10" name="圖片 6">
            <a:extLst>
              <a:ext uri="{FF2B5EF4-FFF2-40B4-BE49-F238E27FC236}">
                <a16:creationId xmlns:a16="http://schemas.microsoft.com/office/drawing/2014/main" id="{0E3582F8-D38B-48C2-BDE3-94DDEE3D8BCC}"/>
              </a:ext>
            </a:extLst>
          </p:cNvPr>
          <p:cNvPicPr>
            <a:picLocks noChangeAspect="1"/>
          </p:cNvPicPr>
          <p:nvPr/>
        </p:nvPicPr>
        <p:blipFill>
          <a:blip r:embed="rId5"/>
          <a:stretch>
            <a:fillRect/>
          </a:stretch>
        </p:blipFill>
        <p:spPr>
          <a:xfrm>
            <a:off x="3139735" y="2578944"/>
            <a:ext cx="2999495" cy="2504363"/>
          </a:xfrm>
          <a:prstGeom prst="rect">
            <a:avLst/>
          </a:prstGeom>
        </p:spPr>
      </p:pic>
      <p:pic>
        <p:nvPicPr>
          <p:cNvPr id="11" name="圖片 8">
            <a:extLst>
              <a:ext uri="{FF2B5EF4-FFF2-40B4-BE49-F238E27FC236}">
                <a16:creationId xmlns:a16="http://schemas.microsoft.com/office/drawing/2014/main" id="{7843A2ED-6734-4B12-8F92-88BD925990FC}"/>
              </a:ext>
            </a:extLst>
          </p:cNvPr>
          <p:cNvPicPr>
            <a:picLocks noChangeAspect="1"/>
          </p:cNvPicPr>
          <p:nvPr/>
        </p:nvPicPr>
        <p:blipFill>
          <a:blip r:embed="rId6"/>
          <a:stretch>
            <a:fillRect/>
          </a:stretch>
        </p:blipFill>
        <p:spPr>
          <a:xfrm>
            <a:off x="2757841" y="5200176"/>
            <a:ext cx="3745045" cy="1295456"/>
          </a:xfrm>
          <a:prstGeom prst="rect">
            <a:avLst/>
          </a:prstGeom>
        </p:spPr>
      </p:pic>
      <p:sp>
        <p:nvSpPr>
          <p:cNvPr id="13" name="矩形 12">
            <a:extLst>
              <a:ext uri="{FF2B5EF4-FFF2-40B4-BE49-F238E27FC236}">
                <a16:creationId xmlns:a16="http://schemas.microsoft.com/office/drawing/2014/main" id="{836D8536-0B90-481B-BB6B-516AF3F4BE92}"/>
              </a:ext>
            </a:extLst>
          </p:cNvPr>
          <p:cNvSpPr/>
          <p:nvPr/>
        </p:nvSpPr>
        <p:spPr>
          <a:xfrm>
            <a:off x="122004" y="4631065"/>
            <a:ext cx="1248782" cy="4058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箭號: 彎曲 12">
            <a:extLst>
              <a:ext uri="{FF2B5EF4-FFF2-40B4-BE49-F238E27FC236}">
                <a16:creationId xmlns:a16="http://schemas.microsoft.com/office/drawing/2014/main" id="{A23A1752-F521-4964-97C7-684348ED7C73}"/>
              </a:ext>
            </a:extLst>
          </p:cNvPr>
          <p:cNvSpPr/>
          <p:nvPr/>
        </p:nvSpPr>
        <p:spPr>
          <a:xfrm rot="10800000" flipH="1">
            <a:off x="628649" y="5114892"/>
            <a:ext cx="2070828" cy="951396"/>
          </a:xfrm>
          <a:prstGeom prst="ben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solidFill>
                <a:schemeClr val="tx1"/>
              </a:solidFill>
            </a:endParaRPr>
          </a:p>
        </p:txBody>
      </p:sp>
    </p:spTree>
    <p:extLst>
      <p:ext uri="{BB962C8B-B14F-4D97-AF65-F5344CB8AC3E}">
        <p14:creationId xmlns:p14="http://schemas.microsoft.com/office/powerpoint/2010/main" val="311940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机器的错觉</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对抗攻击</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a:xfrm>
            <a:off x="6457950" y="6242048"/>
            <a:ext cx="2057400" cy="365125"/>
          </a:xfrm>
        </p:spPr>
        <p:txBody>
          <a:bodyPr/>
          <a:lstStyle/>
          <a:p>
            <a:fld id="{B622AA65-96F9-424A-92A5-406D9AA4962E}" type="slidenum">
              <a:rPr lang="zh-CN" altLang="en-US" smtClean="0"/>
              <a:t>91</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a:extLst>
              <a:ext uri="{FF2B5EF4-FFF2-40B4-BE49-F238E27FC236}">
                <a16:creationId xmlns:a16="http://schemas.microsoft.com/office/drawing/2014/main" id="{C178349A-ED3B-4281-A26F-47EC1CCBB149}"/>
              </a:ext>
            </a:extLst>
          </p:cNvPr>
          <p:cNvSpPr txBox="1">
            <a:spLocks/>
          </p:cNvSpPr>
          <p:nvPr/>
        </p:nvSpPr>
        <p:spPr>
          <a:xfrm>
            <a:off x="628650" y="1711321"/>
            <a:ext cx="7886700" cy="4854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latin typeface="微軟正黑體" panose="020B0604030504040204" pitchFamily="34" charset="-120"/>
                <a:ea typeface="微軟正黑體" panose="020B0604030504040204" pitchFamily="34" charset="-120"/>
              </a:rPr>
              <a:t>人</a:t>
            </a:r>
            <a:r>
              <a:rPr lang="zh-CN" altLang="en-US" dirty="0">
                <a:latin typeface="微軟正黑體" panose="020B0604030504040204" pitchFamily="34" charset="-120"/>
                <a:ea typeface="微軟正黑體" panose="020B0604030504040204" pitchFamily="34" charset="-120"/>
              </a:rPr>
              <a:t>眼错觉</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r>
              <a:rPr lang="zh-CN" altLang="en-US" dirty="0">
                <a:latin typeface="微軟正黑體" panose="020B0604030504040204" pitchFamily="34" charset="-120"/>
                <a:ea typeface="微軟正黑體" panose="020B0604030504040204" pitchFamily="34" charset="-120"/>
              </a:rPr>
              <a:t>机器错觉</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如何</a:t>
            </a:r>
            <a:r>
              <a:rPr lang="zh-CN" altLang="en-US" dirty="0">
                <a:latin typeface="微軟正黑體" panose="020B0604030504040204" pitchFamily="34" charset="-120"/>
                <a:ea typeface="微軟正黑體" panose="020B0604030504040204" pitchFamily="34" charset="-120"/>
              </a:rPr>
              <a:t>防御对抗攻击</a:t>
            </a:r>
            <a:r>
              <a:rPr lang="zh-TW" altLang="en-US" dirty="0">
                <a:latin typeface="微軟正黑體" panose="020B0604030504040204" pitchFamily="34" charset="-120"/>
                <a:ea typeface="微軟正黑體" panose="020B0604030504040204" pitchFamily="34" charset="-120"/>
              </a:rPr>
              <a:t>？</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p:txBody>
      </p:sp>
      <p:sp>
        <p:nvSpPr>
          <p:cNvPr id="8" name="矩形 7">
            <a:extLst>
              <a:ext uri="{FF2B5EF4-FFF2-40B4-BE49-F238E27FC236}">
                <a16:creationId xmlns:a16="http://schemas.microsoft.com/office/drawing/2014/main" id="{FF1BFB99-1333-4EEF-9451-64A5BC377D2D}"/>
              </a:ext>
            </a:extLst>
          </p:cNvPr>
          <p:cNvSpPr/>
          <p:nvPr/>
        </p:nvSpPr>
        <p:spPr>
          <a:xfrm>
            <a:off x="3048000" y="1576386"/>
            <a:ext cx="2562225" cy="18954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721083F9-0BAF-46A2-BB93-4292275258E8}"/>
              </a:ext>
            </a:extLst>
          </p:cNvPr>
          <p:cNvSpPr/>
          <p:nvPr/>
        </p:nvSpPr>
        <p:spPr>
          <a:xfrm>
            <a:off x="5781675" y="1576386"/>
            <a:ext cx="2562225" cy="1895475"/>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5">
            <a:extLst>
              <a:ext uri="{FF2B5EF4-FFF2-40B4-BE49-F238E27FC236}">
                <a16:creationId xmlns:a16="http://schemas.microsoft.com/office/drawing/2014/main" id="{7873BE6B-B3C2-47DB-9B26-BC14ABBB5C05}"/>
              </a:ext>
            </a:extLst>
          </p:cNvPr>
          <p:cNvSpPr/>
          <p:nvPr/>
        </p:nvSpPr>
        <p:spPr>
          <a:xfrm>
            <a:off x="3957637" y="2152647"/>
            <a:ext cx="742950" cy="74295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6">
            <a:extLst>
              <a:ext uri="{FF2B5EF4-FFF2-40B4-BE49-F238E27FC236}">
                <a16:creationId xmlns:a16="http://schemas.microsoft.com/office/drawing/2014/main" id="{7CAFBCE5-931D-4B95-B718-E38C3788239A}"/>
              </a:ext>
            </a:extLst>
          </p:cNvPr>
          <p:cNvSpPr/>
          <p:nvPr/>
        </p:nvSpPr>
        <p:spPr>
          <a:xfrm>
            <a:off x="6691312" y="2152648"/>
            <a:ext cx="742950" cy="7429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3" name="Picture 2" descr="ãadversarial attackãçåçæå°çµæ">
            <a:extLst>
              <a:ext uri="{FF2B5EF4-FFF2-40B4-BE49-F238E27FC236}">
                <a16:creationId xmlns:a16="http://schemas.microsoft.com/office/drawing/2014/main" id="{C9503B76-DC62-416A-85A0-7BCB7293E2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8995" y="3741733"/>
            <a:ext cx="5004905" cy="1895475"/>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a:extLst>
              <a:ext uri="{FF2B5EF4-FFF2-40B4-BE49-F238E27FC236}">
                <a16:creationId xmlns:a16="http://schemas.microsoft.com/office/drawing/2014/main" id="{17852250-7EC9-4464-B9CA-EDA80E59EB55}"/>
              </a:ext>
            </a:extLst>
          </p:cNvPr>
          <p:cNvSpPr/>
          <p:nvPr/>
        </p:nvSpPr>
        <p:spPr>
          <a:xfrm>
            <a:off x="740845" y="4212416"/>
            <a:ext cx="2307155" cy="523220"/>
          </a:xfrm>
          <a:prstGeom prst="rect">
            <a:avLst/>
          </a:prstGeom>
        </p:spPr>
        <p:txBody>
          <a:bodyPr wrap="square">
            <a:spAutoFit/>
          </a:bodyPr>
          <a:lstStyle/>
          <a:p>
            <a:pPr marL="457200" indent="-457200" algn="ctr">
              <a:buFont typeface="Wingdings" panose="05000000000000000000" pitchFamily="2" charset="2"/>
              <a:buChar char="Ø"/>
            </a:pPr>
            <a:r>
              <a:rPr lang="zh-CN" altLang="en-US" sz="2800" dirty="0">
                <a:latin typeface="微軟正黑體" panose="020B0604030504040204" pitchFamily="34" charset="-120"/>
                <a:ea typeface="微軟正黑體" panose="020B0604030504040204" pitchFamily="34" charset="-120"/>
              </a:rPr>
              <a:t>对抗攻击</a:t>
            </a:r>
            <a:endParaRPr lang="zh-TW" altLang="en-US" sz="2800" dirty="0"/>
          </a:p>
        </p:txBody>
      </p:sp>
    </p:spTree>
    <p:extLst>
      <p:ext uri="{BB962C8B-B14F-4D97-AF65-F5344CB8AC3E}">
        <p14:creationId xmlns:p14="http://schemas.microsoft.com/office/powerpoint/2010/main" val="3299691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10" grpId="0" animBg="1"/>
      <p:bldP spid="1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终身学习（</a:t>
            </a:r>
            <a:r>
              <a:rPr lang="en-US" altLang="zh-CN" dirty="0">
                <a:latin typeface="Times New Roman" panose="02020603050405020304" pitchFamily="18" charset="0"/>
                <a:cs typeface="Times New Roman" panose="02020603050405020304" pitchFamily="18" charset="0"/>
              </a:rPr>
              <a:t>Life-long Learning</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92</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圖片 3">
            <a:extLst>
              <a:ext uri="{FF2B5EF4-FFF2-40B4-BE49-F238E27FC236}">
                <a16:creationId xmlns:a16="http://schemas.microsoft.com/office/drawing/2014/main" id="{ED82B4C5-41B7-4F87-AEB0-FE950489124E}"/>
              </a:ext>
            </a:extLst>
          </p:cNvPr>
          <p:cNvPicPr>
            <a:picLocks noChangeAspect="1"/>
          </p:cNvPicPr>
          <p:nvPr/>
        </p:nvPicPr>
        <p:blipFill>
          <a:blip r:embed="rId3"/>
          <a:stretch>
            <a:fillRect/>
          </a:stretch>
        </p:blipFill>
        <p:spPr>
          <a:xfrm>
            <a:off x="1564809" y="2220113"/>
            <a:ext cx="6014382" cy="2260802"/>
          </a:xfrm>
          <a:prstGeom prst="rect">
            <a:avLst/>
          </a:prstGeom>
        </p:spPr>
      </p:pic>
    </p:spTree>
    <p:extLst>
      <p:ext uri="{BB962C8B-B14F-4D97-AF65-F5344CB8AC3E}">
        <p14:creationId xmlns:p14="http://schemas.microsoft.com/office/powerpoint/2010/main" val="28097428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终身学习（</a:t>
            </a:r>
            <a:r>
              <a:rPr lang="en-US" altLang="zh-CN" dirty="0">
                <a:latin typeface="Times New Roman" panose="02020603050405020304" pitchFamily="18" charset="0"/>
                <a:cs typeface="Times New Roman" panose="02020603050405020304" pitchFamily="18" charset="0"/>
              </a:rPr>
              <a:t>Life-long Learning</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93</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8434" name="Picture 2" descr="https://img-blog.csdnimg.cn/20190616211336168.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16"/>
          <a:stretch/>
        </p:blipFill>
        <p:spPr bwMode="auto">
          <a:xfrm>
            <a:off x="1329132" y="1509910"/>
            <a:ext cx="6530340" cy="4595612"/>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a:extLst>
              <a:ext uri="{FF2B5EF4-FFF2-40B4-BE49-F238E27FC236}">
                <a16:creationId xmlns:a16="http://schemas.microsoft.com/office/drawing/2014/main" id="{F814DF68-EA78-4A79-B834-69BF18A8A37C}"/>
              </a:ext>
            </a:extLst>
          </p:cNvPr>
          <p:cNvSpPr/>
          <p:nvPr/>
        </p:nvSpPr>
        <p:spPr>
          <a:xfrm>
            <a:off x="2694628" y="6078062"/>
            <a:ext cx="4027153" cy="523220"/>
          </a:xfrm>
          <a:prstGeom prst="rect">
            <a:avLst/>
          </a:prstGeom>
        </p:spPr>
        <p:txBody>
          <a:bodyPr wrap="square">
            <a:spAutoFit/>
          </a:bodyPr>
          <a:lstStyle/>
          <a:p>
            <a:pPr algn="ctr"/>
            <a:r>
              <a:rPr lang="zh-CN" altLang="en-US" sz="2800" b="1" i="1" u="sng" dirty="0"/>
              <a:t>灾难性遗忘</a:t>
            </a:r>
            <a:endParaRPr lang="zh-TW" altLang="en-US" sz="2800" b="1" i="1" u="sng" dirty="0"/>
          </a:p>
        </p:txBody>
      </p:sp>
    </p:spTree>
    <p:extLst>
      <p:ext uri="{BB962C8B-B14F-4D97-AF65-F5344CB8AC3E}">
        <p14:creationId xmlns:p14="http://schemas.microsoft.com/office/powerpoint/2010/main" val="418377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终身学习（</a:t>
            </a:r>
            <a:r>
              <a:rPr lang="en-US" altLang="zh-CN" dirty="0">
                <a:latin typeface="Times New Roman" panose="02020603050405020304" pitchFamily="18" charset="0"/>
                <a:cs typeface="Times New Roman" panose="02020603050405020304" pitchFamily="18" charset="0"/>
              </a:rPr>
              <a:t>Life-long Learning</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94</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a:extLst>
              <a:ext uri="{FF2B5EF4-FFF2-40B4-BE49-F238E27FC236}">
                <a16:creationId xmlns:a16="http://schemas.microsoft.com/office/drawing/2014/main" id="{9012E3ED-AA54-4C01-A216-4804367C7A46}"/>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微軟正黑體" panose="020B0604030504040204" pitchFamily="34" charset="-120"/>
                <a:ea typeface="微軟正黑體" panose="020B0604030504040204" pitchFamily="34" charset="-120"/>
              </a:rPr>
              <a:t>一般只让一个模型学习一个任务</a:t>
            </a:r>
            <a:endParaRPr lang="en-US" altLang="zh-TW" dirty="0">
              <a:latin typeface="微軟正黑體" panose="020B0604030504040204" pitchFamily="34" charset="-120"/>
              <a:ea typeface="微軟正黑體" panose="020B0604030504040204" pitchFamily="34" charset="-120"/>
            </a:endParaRPr>
          </a:p>
          <a:p>
            <a:r>
              <a:rPr lang="zh-CN" altLang="en-US" dirty="0">
                <a:latin typeface="微軟正黑體" panose="020B0604030504040204" pitchFamily="34" charset="-120"/>
                <a:ea typeface="微軟正黑體" panose="020B0604030504040204" pitchFamily="34" charset="-120"/>
              </a:rPr>
              <a:t>问题：</a:t>
            </a:r>
            <a:r>
              <a:rPr lang="en-US" altLang="zh-TW" dirty="0">
                <a:latin typeface="微軟正黑體" panose="020B0604030504040204" pitchFamily="34" charset="-120"/>
                <a:ea typeface="微軟正黑體" panose="020B0604030504040204" pitchFamily="34" charset="-120"/>
              </a:rPr>
              <a:t>(1) </a:t>
            </a:r>
            <a:r>
              <a:rPr lang="zh-CN" altLang="en-US" dirty="0">
                <a:latin typeface="微軟正黑體" panose="020B0604030504040204" pitchFamily="34" charset="-120"/>
                <a:ea typeface="微軟正黑體" panose="020B0604030504040204" pitchFamily="34" charset="-120"/>
              </a:rPr>
              <a:t>模型数量无限增长；</a:t>
            </a:r>
            <a:r>
              <a:rPr lang="en-US" altLang="zh-CN" dirty="0">
                <a:latin typeface="微軟正黑體" panose="020B0604030504040204" pitchFamily="34" charset="-120"/>
                <a:ea typeface="微軟正黑體" panose="020B0604030504040204" pitchFamily="34" charset="-120"/>
              </a:rPr>
              <a:t>(2) </a:t>
            </a:r>
            <a:r>
              <a:rPr lang="zh-CN" altLang="en-US" dirty="0">
                <a:latin typeface="微軟正黑體" panose="020B0604030504040204" pitchFamily="34" charset="-120"/>
                <a:ea typeface="微軟正黑體" panose="020B0604030504040204" pitchFamily="34" charset="-120"/>
              </a:rPr>
              <a:t>之前学到的技能对之后的学习没有帮助</a:t>
            </a:r>
            <a:endParaRPr lang="zh-TW" altLang="en-US" dirty="0">
              <a:latin typeface="微軟正黑體" panose="020B0604030504040204" pitchFamily="34" charset="-120"/>
              <a:ea typeface="微軟正黑體" panose="020B0604030504040204" pitchFamily="34" charset="-120"/>
            </a:endParaRPr>
          </a:p>
          <a:p>
            <a:endParaRPr lang="zh-TW" altLang="en-US" dirty="0"/>
          </a:p>
        </p:txBody>
      </p:sp>
      <p:pic>
        <p:nvPicPr>
          <p:cNvPr id="8" name="Picture 2" descr="http://www.is-scam.com/wp-content/uploads/2014/12/question-robot.png">
            <a:extLst>
              <a:ext uri="{FF2B5EF4-FFF2-40B4-BE49-F238E27FC236}">
                <a16:creationId xmlns:a16="http://schemas.microsoft.com/office/drawing/2014/main" id="{0BA12602-2EBE-4575-9C80-E671DAA309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7516" y="4013200"/>
            <a:ext cx="1200899" cy="15496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is-scam.com/wp-content/uploads/2014/12/question-robot.png">
            <a:extLst>
              <a:ext uri="{FF2B5EF4-FFF2-40B4-BE49-F238E27FC236}">
                <a16:creationId xmlns:a16="http://schemas.microsoft.com/office/drawing/2014/main" id="{AD7275F0-E691-4FAF-AB70-563305AFA1D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2436" y="4013200"/>
            <a:ext cx="1200899" cy="1549674"/>
          </a:xfrm>
          <a:prstGeom prst="rect">
            <a:avLst/>
          </a:prstGeom>
          <a:noFill/>
          <a:extLst>
            <a:ext uri="{909E8E84-426E-40DD-AFC4-6F175D3DCCD1}">
              <a14:hiddenFill xmlns:a14="http://schemas.microsoft.com/office/drawing/2010/main">
                <a:solidFill>
                  <a:srgbClr val="FFFFFF"/>
                </a:solidFill>
              </a14:hiddenFill>
            </a:ext>
          </a:extLst>
        </p:spPr>
      </p:pic>
      <p:sp>
        <p:nvSpPr>
          <p:cNvPr id="11" name="箭號: 向右 6">
            <a:extLst>
              <a:ext uri="{FF2B5EF4-FFF2-40B4-BE49-F238E27FC236}">
                <a16:creationId xmlns:a16="http://schemas.microsoft.com/office/drawing/2014/main" id="{D2848C68-98C4-43FC-9A86-6121A4D314B5}"/>
              </a:ext>
            </a:extLst>
          </p:cNvPr>
          <p:cNvSpPr/>
          <p:nvPr/>
        </p:nvSpPr>
        <p:spPr>
          <a:xfrm>
            <a:off x="3076144" y="4585494"/>
            <a:ext cx="1632061" cy="57070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F814DF68-EA78-4A79-B834-69BF18A8A37C}"/>
              </a:ext>
            </a:extLst>
          </p:cNvPr>
          <p:cNvSpPr/>
          <p:nvPr/>
        </p:nvSpPr>
        <p:spPr>
          <a:xfrm>
            <a:off x="2694628" y="6078062"/>
            <a:ext cx="4027153" cy="523220"/>
          </a:xfrm>
          <a:prstGeom prst="rect">
            <a:avLst/>
          </a:prstGeom>
        </p:spPr>
        <p:txBody>
          <a:bodyPr wrap="square">
            <a:spAutoFit/>
          </a:bodyPr>
          <a:lstStyle/>
          <a:p>
            <a:pPr algn="ctr"/>
            <a:r>
              <a:rPr lang="zh-CN" altLang="en-US" sz="2800" b="1" i="1" u="sng" dirty="0"/>
              <a:t>灾难性遗忘</a:t>
            </a:r>
            <a:endParaRPr lang="zh-TW" altLang="en-US" sz="2800" b="1" i="1" u="sng" dirty="0"/>
          </a:p>
        </p:txBody>
      </p:sp>
      <p:sp>
        <p:nvSpPr>
          <p:cNvPr id="13" name="矩形 12">
            <a:extLst>
              <a:ext uri="{FF2B5EF4-FFF2-40B4-BE49-F238E27FC236}">
                <a16:creationId xmlns:a16="http://schemas.microsoft.com/office/drawing/2014/main" id="{A1B8359D-172D-45E6-B7CD-40363DBC584D}"/>
              </a:ext>
            </a:extLst>
          </p:cNvPr>
          <p:cNvSpPr/>
          <p:nvPr/>
        </p:nvSpPr>
        <p:spPr>
          <a:xfrm>
            <a:off x="470985" y="5232984"/>
            <a:ext cx="1731175" cy="57428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軟正黑體" panose="020B0604030504040204" pitchFamily="34" charset="-120"/>
                <a:ea typeface="微軟正黑體" panose="020B0604030504040204" pitchFamily="34" charset="-120"/>
              </a:rPr>
              <a:t>学习围棋</a:t>
            </a:r>
            <a:endParaRPr lang="zh-TW" altLang="en-US" sz="2800" dirty="0">
              <a:latin typeface="微軟正黑體" panose="020B0604030504040204" pitchFamily="34" charset="-120"/>
              <a:ea typeface="微軟正黑體" panose="020B0604030504040204" pitchFamily="34" charset="-120"/>
            </a:endParaRPr>
          </a:p>
        </p:txBody>
      </p:sp>
      <p:sp>
        <p:nvSpPr>
          <p:cNvPr id="14" name="語音泡泡: 圓角矩形 9">
            <a:extLst>
              <a:ext uri="{FF2B5EF4-FFF2-40B4-BE49-F238E27FC236}">
                <a16:creationId xmlns:a16="http://schemas.microsoft.com/office/drawing/2014/main" id="{EE274473-75D6-4D3A-A015-1419186E639C}"/>
              </a:ext>
            </a:extLst>
          </p:cNvPr>
          <p:cNvSpPr/>
          <p:nvPr/>
        </p:nvSpPr>
        <p:spPr>
          <a:xfrm>
            <a:off x="2357710" y="3319315"/>
            <a:ext cx="2616047" cy="799141"/>
          </a:xfrm>
          <a:prstGeom prst="wedgeRoundRectCallout">
            <a:avLst>
              <a:gd name="adj1" fmla="val -38413"/>
              <a:gd name="adj2" fmla="val 94322"/>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800" dirty="0">
                <a:latin typeface="微軟正黑體" panose="020B0604030504040204" pitchFamily="34" charset="-120"/>
                <a:ea typeface="微軟正黑體" panose="020B0604030504040204" pitchFamily="34" charset="-120"/>
              </a:rPr>
              <a:t>我学会围棋了</a:t>
            </a:r>
            <a:endParaRPr lang="zh-TW" altLang="en-US" sz="2800" dirty="0">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ED46DAFC-2396-451A-84DE-11A756DFFC42}"/>
              </a:ext>
            </a:extLst>
          </p:cNvPr>
          <p:cNvSpPr/>
          <p:nvPr/>
        </p:nvSpPr>
        <p:spPr>
          <a:xfrm>
            <a:off x="3665734" y="5234772"/>
            <a:ext cx="1731175" cy="57070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800" dirty="0">
                <a:latin typeface="微軟正黑體" panose="020B0604030504040204" pitchFamily="34" charset="-120"/>
                <a:ea typeface="微軟正黑體" panose="020B0604030504040204" pitchFamily="34" charset="-120"/>
              </a:rPr>
              <a:t>学习象棋</a:t>
            </a:r>
            <a:endParaRPr lang="zh-TW" altLang="en-US" sz="2800" dirty="0">
              <a:latin typeface="微軟正黑體" panose="020B0604030504040204" pitchFamily="34" charset="-120"/>
              <a:ea typeface="微軟正黑體" panose="020B0604030504040204" pitchFamily="34" charset="-120"/>
            </a:endParaRPr>
          </a:p>
        </p:txBody>
      </p:sp>
      <p:sp>
        <p:nvSpPr>
          <p:cNvPr id="16" name="語音泡泡: 圓角矩形 12">
            <a:extLst>
              <a:ext uri="{FF2B5EF4-FFF2-40B4-BE49-F238E27FC236}">
                <a16:creationId xmlns:a16="http://schemas.microsoft.com/office/drawing/2014/main" id="{A00D5793-FC1E-4917-B9FE-50AB022F5C9C}"/>
              </a:ext>
            </a:extLst>
          </p:cNvPr>
          <p:cNvSpPr/>
          <p:nvPr/>
        </p:nvSpPr>
        <p:spPr>
          <a:xfrm>
            <a:off x="6484418" y="4709228"/>
            <a:ext cx="2108048" cy="948994"/>
          </a:xfrm>
          <a:prstGeom prst="wedgeRoundRectCallout">
            <a:avLst>
              <a:gd name="adj1" fmla="val -80801"/>
              <a:gd name="adj2" fmla="val -37079"/>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800" dirty="0">
                <a:latin typeface="微軟正黑體" panose="020B0604030504040204" pitchFamily="34" charset="-120"/>
                <a:ea typeface="微軟正黑體" panose="020B0604030504040204" pitchFamily="34" charset="-120"/>
              </a:rPr>
              <a:t>我不</a:t>
            </a:r>
            <a:r>
              <a:rPr lang="zh-CN" altLang="en-US" sz="2800" dirty="0">
                <a:latin typeface="微軟正黑體" panose="020B0604030504040204" pitchFamily="34" charset="-120"/>
                <a:ea typeface="微軟正黑體" panose="020B0604030504040204" pitchFamily="34" charset="-120"/>
              </a:rPr>
              <a:t>会下围棋了</a:t>
            </a:r>
            <a:endParaRPr lang="zh-TW" altLang="en-US" sz="2800" dirty="0">
              <a:latin typeface="微軟正黑體" panose="020B0604030504040204" pitchFamily="34" charset="-120"/>
              <a:ea typeface="微軟正黑體" panose="020B0604030504040204" pitchFamily="34" charset="-120"/>
            </a:endParaRPr>
          </a:p>
        </p:txBody>
      </p:sp>
      <p:sp>
        <p:nvSpPr>
          <p:cNvPr id="17" name="語音泡泡: 圓角矩形 13">
            <a:extLst>
              <a:ext uri="{FF2B5EF4-FFF2-40B4-BE49-F238E27FC236}">
                <a16:creationId xmlns:a16="http://schemas.microsoft.com/office/drawing/2014/main" id="{52A89D14-9A02-4AEA-A4D7-37B9DB412CDE}"/>
              </a:ext>
            </a:extLst>
          </p:cNvPr>
          <p:cNvSpPr/>
          <p:nvPr/>
        </p:nvSpPr>
        <p:spPr>
          <a:xfrm>
            <a:off x="5638629" y="3280883"/>
            <a:ext cx="2616047" cy="799141"/>
          </a:xfrm>
          <a:prstGeom prst="wedgeRoundRectCallout">
            <a:avLst>
              <a:gd name="adj1" fmla="val -38413"/>
              <a:gd name="adj2" fmla="val 9432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sz="2800" dirty="0">
                <a:latin typeface="微軟正黑體" panose="020B0604030504040204" pitchFamily="34" charset="-120"/>
                <a:ea typeface="微軟正黑體" panose="020B0604030504040204" pitchFamily="34" charset="-120"/>
              </a:rPr>
              <a:t>我</a:t>
            </a:r>
            <a:r>
              <a:rPr lang="zh-CN" altLang="en-US" sz="2800" dirty="0">
                <a:latin typeface="微軟正黑體" panose="020B0604030504040204" pitchFamily="34" charset="-120"/>
                <a:ea typeface="微軟正黑體" panose="020B0604030504040204" pitchFamily="34" charset="-120"/>
              </a:rPr>
              <a:t>学会象棋</a:t>
            </a:r>
            <a:r>
              <a:rPr lang="zh-TW" altLang="en-US" sz="2800" dirty="0">
                <a:latin typeface="微軟正黑體" panose="020B0604030504040204" pitchFamily="34" charset="-120"/>
                <a:ea typeface="微軟正黑體" panose="020B0604030504040204" pitchFamily="34" charset="-120"/>
              </a:rPr>
              <a:t>了</a:t>
            </a:r>
          </a:p>
        </p:txBody>
      </p:sp>
    </p:spTree>
    <p:extLst>
      <p:ext uri="{BB962C8B-B14F-4D97-AF65-F5344CB8AC3E}">
        <p14:creationId xmlns:p14="http://schemas.microsoft.com/office/powerpoint/2010/main" val="386088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animBg="1"/>
      <p:bldP spid="15" grpId="0" animBg="1"/>
      <p:bldP spid="16" grpId="0" animBg="1"/>
      <p:bldP spid="1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元学习</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学会学习</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95</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a:extLst>
              <a:ext uri="{FF2B5EF4-FFF2-40B4-BE49-F238E27FC236}">
                <a16:creationId xmlns:a16="http://schemas.microsoft.com/office/drawing/2014/main" id="{BB6D79A9-D550-48EC-A3E8-0563552B3798}"/>
              </a:ext>
            </a:extLst>
          </p:cNvPr>
          <p:cNvSpPr txBox="1">
            <a:spLocks/>
          </p:cNvSpPr>
          <p:nvPr/>
        </p:nvSpPr>
        <p:spPr>
          <a:xfrm>
            <a:off x="628650" y="1841984"/>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TW"/>
              <a:t>Now we design the learning algorithm</a:t>
            </a:r>
          </a:p>
          <a:p>
            <a:endParaRPr lang="en-US" altLang="zh-TW"/>
          </a:p>
          <a:p>
            <a:endParaRPr lang="en-US" altLang="zh-TW"/>
          </a:p>
          <a:p>
            <a:endParaRPr lang="en-US" altLang="zh-TW"/>
          </a:p>
          <a:p>
            <a:endParaRPr lang="en-US" altLang="zh-TW"/>
          </a:p>
          <a:p>
            <a:r>
              <a:rPr lang="en-US" altLang="zh-TW"/>
              <a:t>Can machine learn the learning algorithm? </a:t>
            </a:r>
            <a:endParaRPr lang="zh-TW" altLang="en-US" dirty="0"/>
          </a:p>
        </p:txBody>
      </p:sp>
      <p:sp>
        <p:nvSpPr>
          <p:cNvPr id="8" name="矩形 7">
            <a:extLst>
              <a:ext uri="{FF2B5EF4-FFF2-40B4-BE49-F238E27FC236}">
                <a16:creationId xmlns:a16="http://schemas.microsoft.com/office/drawing/2014/main" id="{15FE218E-5EFE-4364-A618-FA7F04F3DE07}"/>
              </a:ext>
            </a:extLst>
          </p:cNvPr>
          <p:cNvSpPr/>
          <p:nvPr/>
        </p:nvSpPr>
        <p:spPr>
          <a:xfrm>
            <a:off x="5736074" y="550853"/>
            <a:ext cx="2734723" cy="954107"/>
          </a:xfrm>
          <a:prstGeom prst="rect">
            <a:avLst/>
          </a:prstGeom>
        </p:spPr>
        <p:style>
          <a:lnRef idx="0">
            <a:schemeClr val="accent5"/>
          </a:lnRef>
          <a:fillRef idx="3">
            <a:schemeClr val="accent5"/>
          </a:fillRef>
          <a:effectRef idx="3">
            <a:schemeClr val="accent5"/>
          </a:effectRef>
          <a:fontRef idx="minor">
            <a:schemeClr val="lt1"/>
          </a:fontRef>
        </p:style>
        <p:txBody>
          <a:bodyPr wrap="none">
            <a:spAutoFit/>
          </a:bodyPr>
          <a:lstStyle/>
          <a:p>
            <a:r>
              <a:rPr lang="en-US" altLang="zh-TW" sz="2800" dirty="0"/>
              <a:t>Meta-learning</a:t>
            </a:r>
            <a:r>
              <a:rPr lang="zh-TW" altLang="en-US" sz="2800" dirty="0"/>
              <a:t> </a:t>
            </a:r>
            <a:r>
              <a:rPr lang="en-US" altLang="zh-TW" sz="2800" dirty="0"/>
              <a:t>/</a:t>
            </a:r>
          </a:p>
          <a:p>
            <a:r>
              <a:rPr lang="en-US" altLang="zh-TW" sz="2800" dirty="0"/>
              <a:t>Learning to learn </a:t>
            </a:r>
            <a:endParaRPr lang="zh-TW" altLang="en-US" sz="2800" dirty="0"/>
          </a:p>
        </p:txBody>
      </p:sp>
      <p:pic>
        <p:nvPicPr>
          <p:cNvPr id="10" name="圖片 4">
            <a:extLst>
              <a:ext uri="{FF2B5EF4-FFF2-40B4-BE49-F238E27FC236}">
                <a16:creationId xmlns:a16="http://schemas.microsoft.com/office/drawing/2014/main" id="{2C97A4EC-AD45-4AC4-AA25-6AD9C1D284B3}"/>
              </a:ext>
            </a:extLst>
          </p:cNvPr>
          <p:cNvPicPr>
            <a:picLocks noChangeAspect="1"/>
          </p:cNvPicPr>
          <p:nvPr/>
        </p:nvPicPr>
        <p:blipFill>
          <a:blip r:embed="rId3"/>
          <a:stretch>
            <a:fillRect/>
          </a:stretch>
        </p:blipFill>
        <p:spPr>
          <a:xfrm flipH="1">
            <a:off x="7602386" y="4782761"/>
            <a:ext cx="1112269" cy="1888457"/>
          </a:xfrm>
          <a:prstGeom prst="rect">
            <a:avLst/>
          </a:prstGeom>
        </p:spPr>
      </p:pic>
      <p:sp>
        <p:nvSpPr>
          <p:cNvPr id="11" name="文字方塊 5">
            <a:extLst>
              <a:ext uri="{FF2B5EF4-FFF2-40B4-BE49-F238E27FC236}">
                <a16:creationId xmlns:a16="http://schemas.microsoft.com/office/drawing/2014/main" id="{2CFB0763-D899-4CCD-84A2-BDFA220918EC}"/>
              </a:ext>
            </a:extLst>
          </p:cNvPr>
          <p:cNvSpPr txBox="1"/>
          <p:nvPr/>
        </p:nvSpPr>
        <p:spPr>
          <a:xfrm>
            <a:off x="3421476" y="2797121"/>
            <a:ext cx="1649116" cy="830997"/>
          </a:xfrm>
          <a:prstGeom prst="rect">
            <a:avLst/>
          </a:prstGeom>
          <a:solidFill>
            <a:schemeClr val="accent2">
              <a:lumMod val="20000"/>
              <a:lumOff val="80000"/>
            </a:schemeClr>
          </a:solidFill>
          <a:ln w="38100">
            <a:solidFill>
              <a:srgbClr val="FF0000"/>
            </a:solidFill>
          </a:ln>
        </p:spPr>
        <p:txBody>
          <a:bodyPr wrap="square" rtlCol="0">
            <a:spAutoFit/>
          </a:bodyPr>
          <a:lstStyle/>
          <a:p>
            <a:pPr algn="ctr"/>
            <a:r>
              <a:rPr lang="en-US" altLang="zh-TW" sz="2400" dirty="0"/>
              <a:t>program for learning</a:t>
            </a:r>
            <a:endParaRPr lang="zh-TW" altLang="en-US" sz="2400" dirty="0"/>
          </a:p>
        </p:txBody>
      </p:sp>
      <p:sp>
        <p:nvSpPr>
          <p:cNvPr id="12" name="語音泡泡: 圓角矩形 7">
            <a:extLst>
              <a:ext uri="{FF2B5EF4-FFF2-40B4-BE49-F238E27FC236}">
                <a16:creationId xmlns:a16="http://schemas.microsoft.com/office/drawing/2014/main" id="{9F5D51E3-50DB-49EC-95EC-56E109494E99}"/>
              </a:ext>
            </a:extLst>
          </p:cNvPr>
          <p:cNvSpPr/>
          <p:nvPr/>
        </p:nvSpPr>
        <p:spPr>
          <a:xfrm>
            <a:off x="7165425" y="4352917"/>
            <a:ext cx="1819174" cy="594714"/>
          </a:xfrm>
          <a:prstGeom prst="wedgeRoundRectCallout">
            <a:avLst>
              <a:gd name="adj1" fmla="val -6019"/>
              <a:gd name="adj2" fmla="val 8354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2800" dirty="0"/>
              <a:t>I can learn!</a:t>
            </a:r>
            <a:endParaRPr lang="zh-TW" altLang="en-US" sz="2800" dirty="0"/>
          </a:p>
        </p:txBody>
      </p:sp>
      <p:pic>
        <p:nvPicPr>
          <p:cNvPr id="13" name="Picture 2" descr="ä¸ºä»ä¹ç¨åºåæ¯ä¸ä¸ªä¼å¤§çèä¸ï¼">
            <a:extLst>
              <a:ext uri="{FF2B5EF4-FFF2-40B4-BE49-F238E27FC236}">
                <a16:creationId xmlns:a16="http://schemas.microsoft.com/office/drawing/2014/main" id="{68E8A1E3-8DB9-4545-A985-25325E34339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166" y="2698095"/>
            <a:ext cx="1649116" cy="1029048"/>
          </a:xfrm>
          <a:prstGeom prst="rect">
            <a:avLst/>
          </a:prstGeom>
          <a:noFill/>
          <a:extLst>
            <a:ext uri="{909E8E84-426E-40DD-AFC4-6F175D3DCCD1}">
              <a14:hiddenFill xmlns:a14="http://schemas.microsoft.com/office/drawing/2010/main">
                <a:solidFill>
                  <a:srgbClr val="FFFFFF"/>
                </a:solidFill>
              </a14:hiddenFill>
            </a:ext>
          </a:extLst>
        </p:spPr>
      </p:pic>
      <p:sp>
        <p:nvSpPr>
          <p:cNvPr id="14" name="文字方塊 10">
            <a:extLst>
              <a:ext uri="{FF2B5EF4-FFF2-40B4-BE49-F238E27FC236}">
                <a16:creationId xmlns:a16="http://schemas.microsoft.com/office/drawing/2014/main" id="{90A34F81-ABA9-4AAC-B986-5799FD7646C3}"/>
              </a:ext>
            </a:extLst>
          </p:cNvPr>
          <p:cNvSpPr txBox="1"/>
          <p:nvPr/>
        </p:nvSpPr>
        <p:spPr>
          <a:xfrm>
            <a:off x="2736361" y="5105849"/>
            <a:ext cx="2618549" cy="1200329"/>
          </a:xfrm>
          <a:prstGeom prst="rect">
            <a:avLst/>
          </a:prstGeom>
          <a:solidFill>
            <a:schemeClr val="accent2">
              <a:lumMod val="20000"/>
              <a:lumOff val="80000"/>
            </a:schemeClr>
          </a:solidFill>
          <a:ln w="38100">
            <a:solidFill>
              <a:srgbClr val="FF0000"/>
            </a:solidFill>
          </a:ln>
        </p:spPr>
        <p:txBody>
          <a:bodyPr wrap="square" rtlCol="0">
            <a:spAutoFit/>
          </a:bodyPr>
          <a:lstStyle/>
          <a:p>
            <a:pPr algn="ctr"/>
            <a:r>
              <a:rPr lang="en-US" altLang="zh-TW" sz="2400" dirty="0"/>
              <a:t>program designing program </a:t>
            </a:r>
          </a:p>
          <a:p>
            <a:pPr algn="ctr"/>
            <a:r>
              <a:rPr lang="en-US" altLang="zh-TW" sz="2400" dirty="0"/>
              <a:t>for learning </a:t>
            </a:r>
            <a:endParaRPr lang="zh-TW" altLang="en-US" sz="2400" dirty="0"/>
          </a:p>
        </p:txBody>
      </p:sp>
      <p:sp>
        <p:nvSpPr>
          <p:cNvPr id="15" name="文字方塊 11">
            <a:extLst>
              <a:ext uri="{FF2B5EF4-FFF2-40B4-BE49-F238E27FC236}">
                <a16:creationId xmlns:a16="http://schemas.microsoft.com/office/drawing/2014/main" id="{CB9D315E-F6BE-4876-B8FD-7BED863E9E16}"/>
              </a:ext>
            </a:extLst>
          </p:cNvPr>
          <p:cNvSpPr txBox="1"/>
          <p:nvPr/>
        </p:nvSpPr>
        <p:spPr>
          <a:xfrm>
            <a:off x="5753965" y="5290514"/>
            <a:ext cx="1649116" cy="830997"/>
          </a:xfrm>
          <a:prstGeom prst="rect">
            <a:avLst/>
          </a:prstGeom>
          <a:solidFill>
            <a:schemeClr val="accent2">
              <a:lumMod val="20000"/>
              <a:lumOff val="80000"/>
            </a:schemeClr>
          </a:solidFill>
          <a:ln w="38100">
            <a:solidFill>
              <a:srgbClr val="FF0000"/>
            </a:solidFill>
          </a:ln>
        </p:spPr>
        <p:txBody>
          <a:bodyPr wrap="square" rtlCol="0">
            <a:spAutoFit/>
          </a:bodyPr>
          <a:lstStyle/>
          <a:p>
            <a:pPr algn="ctr"/>
            <a:r>
              <a:rPr lang="en-US" altLang="zh-TW" sz="2400" dirty="0"/>
              <a:t>program for learning</a:t>
            </a:r>
            <a:endParaRPr lang="zh-TW" altLang="en-US" sz="2400" dirty="0"/>
          </a:p>
        </p:txBody>
      </p:sp>
      <p:pic>
        <p:nvPicPr>
          <p:cNvPr id="16" name="圖片 12">
            <a:extLst>
              <a:ext uri="{FF2B5EF4-FFF2-40B4-BE49-F238E27FC236}">
                <a16:creationId xmlns:a16="http://schemas.microsoft.com/office/drawing/2014/main" id="{8EA4A961-B8E7-411F-B98A-8444376CDADD}"/>
              </a:ext>
            </a:extLst>
          </p:cNvPr>
          <p:cNvPicPr>
            <a:picLocks noChangeAspect="1"/>
          </p:cNvPicPr>
          <p:nvPr/>
        </p:nvPicPr>
        <p:blipFill>
          <a:blip r:embed="rId3"/>
          <a:stretch>
            <a:fillRect/>
          </a:stretch>
        </p:blipFill>
        <p:spPr>
          <a:xfrm flipH="1">
            <a:off x="5964411" y="2331973"/>
            <a:ext cx="1112269" cy="1888457"/>
          </a:xfrm>
          <a:prstGeom prst="rect">
            <a:avLst/>
          </a:prstGeom>
        </p:spPr>
      </p:pic>
      <p:sp>
        <p:nvSpPr>
          <p:cNvPr id="17" name="語音泡泡: 圓角矩形 13">
            <a:extLst>
              <a:ext uri="{FF2B5EF4-FFF2-40B4-BE49-F238E27FC236}">
                <a16:creationId xmlns:a16="http://schemas.microsoft.com/office/drawing/2014/main" id="{34A7E2E9-FECD-44F6-BCA9-0A78B886CAF2}"/>
              </a:ext>
            </a:extLst>
          </p:cNvPr>
          <p:cNvSpPr/>
          <p:nvPr/>
        </p:nvSpPr>
        <p:spPr>
          <a:xfrm>
            <a:off x="6978401" y="2034616"/>
            <a:ext cx="1819174" cy="594714"/>
          </a:xfrm>
          <a:prstGeom prst="wedgeRoundRectCallout">
            <a:avLst>
              <a:gd name="adj1" fmla="val -61574"/>
              <a:gd name="adj2" fmla="val 94869"/>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2800" dirty="0"/>
              <a:t>I can learn!</a:t>
            </a:r>
            <a:endParaRPr lang="zh-TW" altLang="en-US" sz="2800" dirty="0"/>
          </a:p>
        </p:txBody>
      </p:sp>
      <p:pic>
        <p:nvPicPr>
          <p:cNvPr id="18" name="Picture 2" descr="ä¸ºä»ä¹ç¨åºåæ¯ä¸ä¸ªä¼å¤§çèä¸ï¼">
            <a:extLst>
              <a:ext uri="{FF2B5EF4-FFF2-40B4-BE49-F238E27FC236}">
                <a16:creationId xmlns:a16="http://schemas.microsoft.com/office/drawing/2014/main" id="{61A0DD16-4C3C-44D8-9B44-A8EE14271CA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166" y="5191492"/>
            <a:ext cx="1649116" cy="1029048"/>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直線單箭頭接點 15">
            <a:extLst>
              <a:ext uri="{FF2B5EF4-FFF2-40B4-BE49-F238E27FC236}">
                <a16:creationId xmlns:a16="http://schemas.microsoft.com/office/drawing/2014/main" id="{F65E4FC0-D6D3-42E8-9325-6ACDD7E0334D}"/>
              </a:ext>
            </a:extLst>
          </p:cNvPr>
          <p:cNvCxnSpPr>
            <a:cxnSpLocks/>
          </p:cNvCxnSpPr>
          <p:nvPr/>
        </p:nvCxnSpPr>
        <p:spPr>
          <a:xfrm>
            <a:off x="2379282" y="5706012"/>
            <a:ext cx="43129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18">
            <a:extLst>
              <a:ext uri="{FF2B5EF4-FFF2-40B4-BE49-F238E27FC236}">
                <a16:creationId xmlns:a16="http://schemas.microsoft.com/office/drawing/2014/main" id="{9644423A-6D81-467A-950C-71175505284C}"/>
              </a:ext>
            </a:extLst>
          </p:cNvPr>
          <p:cNvCxnSpPr>
            <a:cxnSpLocks/>
          </p:cNvCxnSpPr>
          <p:nvPr/>
        </p:nvCxnSpPr>
        <p:spPr>
          <a:xfrm>
            <a:off x="5354910" y="5726989"/>
            <a:ext cx="43129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19">
            <a:extLst>
              <a:ext uri="{FF2B5EF4-FFF2-40B4-BE49-F238E27FC236}">
                <a16:creationId xmlns:a16="http://schemas.microsoft.com/office/drawing/2014/main" id="{A4E4DD67-B40D-43A0-B050-57D52A124CE0}"/>
              </a:ext>
            </a:extLst>
          </p:cNvPr>
          <p:cNvCxnSpPr>
            <a:cxnSpLocks/>
          </p:cNvCxnSpPr>
          <p:nvPr/>
        </p:nvCxnSpPr>
        <p:spPr>
          <a:xfrm>
            <a:off x="7403081" y="5706012"/>
            <a:ext cx="43129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0">
            <a:extLst>
              <a:ext uri="{FF2B5EF4-FFF2-40B4-BE49-F238E27FC236}">
                <a16:creationId xmlns:a16="http://schemas.microsoft.com/office/drawing/2014/main" id="{17911F85-E267-42E0-B333-264190FFDDAD}"/>
              </a:ext>
            </a:extLst>
          </p:cNvPr>
          <p:cNvCxnSpPr>
            <a:cxnSpLocks/>
          </p:cNvCxnSpPr>
          <p:nvPr/>
        </p:nvCxnSpPr>
        <p:spPr>
          <a:xfrm>
            <a:off x="2379281" y="3212619"/>
            <a:ext cx="104219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單箭頭接點 22">
            <a:extLst>
              <a:ext uri="{FF2B5EF4-FFF2-40B4-BE49-F238E27FC236}">
                <a16:creationId xmlns:a16="http://schemas.microsoft.com/office/drawing/2014/main" id="{C8ADDB8A-4D9E-4A72-8290-94358598E3AD}"/>
              </a:ext>
            </a:extLst>
          </p:cNvPr>
          <p:cNvCxnSpPr>
            <a:cxnSpLocks/>
          </p:cNvCxnSpPr>
          <p:nvPr/>
        </p:nvCxnSpPr>
        <p:spPr>
          <a:xfrm>
            <a:off x="5070592" y="3214933"/>
            <a:ext cx="104219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50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12" grpId="0" animBg="1"/>
      <p:bldP spid="14" grpId="0" animBg="1"/>
      <p:bldP spid="1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一定要很多训练样本吗？（迁移学习）</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96</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a:extLst>
              <a:ext uri="{FF2B5EF4-FFF2-40B4-BE49-F238E27FC236}">
                <a16:creationId xmlns:a16="http://schemas.microsoft.com/office/drawing/2014/main" id="{1CED3CAE-BDA5-4EEA-88AD-8A86A0ED6CA6}"/>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TW"/>
              <a:t>Few-shot learning</a:t>
            </a:r>
          </a:p>
          <a:p>
            <a:endParaRPr lang="en-US" altLang="zh-TW"/>
          </a:p>
          <a:p>
            <a:endParaRPr lang="en-US" altLang="zh-TW"/>
          </a:p>
          <a:p>
            <a:endParaRPr lang="en-US" altLang="zh-TW"/>
          </a:p>
          <a:p>
            <a:endParaRPr lang="en-US" altLang="zh-TW"/>
          </a:p>
          <a:p>
            <a:r>
              <a:rPr lang="en-US" altLang="zh-TW"/>
              <a:t>Zero-shot learning</a:t>
            </a:r>
            <a:endParaRPr lang="zh-TW" altLang="en-US"/>
          </a:p>
          <a:p>
            <a:endParaRPr lang="zh-TW" altLang="en-US" dirty="0"/>
          </a:p>
        </p:txBody>
      </p:sp>
      <p:pic>
        <p:nvPicPr>
          <p:cNvPr id="8" name="Picture 2" descr="ãèæ³¥é¦¬ãçåçæå°çµæ">
            <a:extLst>
              <a:ext uri="{FF2B5EF4-FFF2-40B4-BE49-F238E27FC236}">
                <a16:creationId xmlns:a16="http://schemas.microsoft.com/office/drawing/2014/main" id="{123C4283-3372-4958-AFD6-91111EA837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835" y="2319602"/>
            <a:ext cx="1566957" cy="19441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ç¸éåç">
            <a:extLst>
              <a:ext uri="{FF2B5EF4-FFF2-40B4-BE49-F238E27FC236}">
                <a16:creationId xmlns:a16="http://schemas.microsoft.com/office/drawing/2014/main" id="{0ED7E805-3F1A-4300-866C-B2342F52B5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689738" y="3165869"/>
            <a:ext cx="1310153" cy="1310153"/>
          </a:xfrm>
          <a:prstGeom prst="rect">
            <a:avLst/>
          </a:prstGeom>
          <a:noFill/>
          <a:extLst>
            <a:ext uri="{909E8E84-426E-40DD-AFC4-6F175D3DCCD1}">
              <a14:hiddenFill xmlns:a14="http://schemas.microsoft.com/office/drawing/2010/main">
                <a:solidFill>
                  <a:srgbClr val="FFFFFF"/>
                </a:solidFill>
              </a14:hiddenFill>
            </a:ext>
          </a:extLst>
        </p:spPr>
      </p:pic>
      <p:sp>
        <p:nvSpPr>
          <p:cNvPr id="11" name="語音泡泡: 圓角矩形 3">
            <a:extLst>
              <a:ext uri="{FF2B5EF4-FFF2-40B4-BE49-F238E27FC236}">
                <a16:creationId xmlns:a16="http://schemas.microsoft.com/office/drawing/2014/main" id="{024BC2EE-661E-4389-A4D5-EAF5E6736687}"/>
              </a:ext>
            </a:extLst>
          </p:cNvPr>
          <p:cNvSpPr/>
          <p:nvPr/>
        </p:nvSpPr>
        <p:spPr>
          <a:xfrm>
            <a:off x="3341757" y="2464098"/>
            <a:ext cx="2460487" cy="848140"/>
          </a:xfrm>
          <a:prstGeom prst="wedgeRoundRectCallout">
            <a:avLst>
              <a:gd name="adj1" fmla="val -77864"/>
              <a:gd name="adj2" fmla="val 4791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軟正黑體" panose="020B0604030504040204" pitchFamily="34" charset="-120"/>
                <a:ea typeface="微軟正黑體" panose="020B0604030504040204" pitchFamily="34" charset="-120"/>
              </a:rPr>
              <a:t>这是</a:t>
            </a:r>
            <a:r>
              <a:rPr lang="zh-TW" altLang="en-US" sz="2400" dirty="0">
                <a:latin typeface="微軟正黑體" panose="020B0604030504040204" pitchFamily="34" charset="-120"/>
                <a:ea typeface="微軟正黑體" panose="020B0604030504040204" pitchFamily="34" charset="-120"/>
              </a:rPr>
              <a:t>「</a:t>
            </a:r>
            <a:r>
              <a:rPr lang="zh-CN" altLang="en-US" sz="2400" dirty="0">
                <a:latin typeface="微軟正黑體" panose="020B0604030504040204" pitchFamily="34" charset="-120"/>
                <a:ea typeface="微軟正黑體" panose="020B0604030504040204" pitchFamily="34" charset="-120"/>
              </a:rPr>
              <a:t>羊驼</a:t>
            </a:r>
            <a:r>
              <a:rPr lang="zh-TW" altLang="en-US" sz="2400" dirty="0">
                <a:latin typeface="微軟正黑體" panose="020B0604030504040204" pitchFamily="34" charset="-120"/>
                <a:ea typeface="微軟正黑體" panose="020B0604030504040204" pitchFamily="34" charset="-120"/>
              </a:rPr>
              <a:t>」</a:t>
            </a:r>
          </a:p>
        </p:txBody>
      </p:sp>
      <p:pic>
        <p:nvPicPr>
          <p:cNvPr id="12" name="Picture 6" descr="ç¸éåç">
            <a:extLst>
              <a:ext uri="{FF2B5EF4-FFF2-40B4-BE49-F238E27FC236}">
                <a16:creationId xmlns:a16="http://schemas.microsoft.com/office/drawing/2014/main" id="{C4D9DCB7-39F3-40CE-B093-7511243FCF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396944" y="4562553"/>
            <a:ext cx="238125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ç¸éåç">
            <a:extLst>
              <a:ext uri="{FF2B5EF4-FFF2-40B4-BE49-F238E27FC236}">
                <a16:creationId xmlns:a16="http://schemas.microsoft.com/office/drawing/2014/main" id="{630C1951-74FC-4DA4-B2DF-0319267583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91494" y="5352741"/>
            <a:ext cx="1310153" cy="1310153"/>
          </a:xfrm>
          <a:prstGeom prst="rect">
            <a:avLst/>
          </a:prstGeom>
          <a:noFill/>
          <a:extLst>
            <a:ext uri="{909E8E84-426E-40DD-AFC4-6F175D3DCCD1}">
              <a14:hiddenFill xmlns:a14="http://schemas.microsoft.com/office/drawing/2010/main">
                <a:solidFill>
                  <a:srgbClr val="FFFFFF"/>
                </a:solidFill>
              </a14:hiddenFill>
            </a:ext>
          </a:extLst>
        </p:spPr>
      </p:pic>
      <p:sp>
        <p:nvSpPr>
          <p:cNvPr id="14" name="語音泡泡: 圓角矩形 11">
            <a:extLst>
              <a:ext uri="{FF2B5EF4-FFF2-40B4-BE49-F238E27FC236}">
                <a16:creationId xmlns:a16="http://schemas.microsoft.com/office/drawing/2014/main" id="{F84C4DB0-D027-44F2-A75A-BF2EDFAAC932}"/>
              </a:ext>
            </a:extLst>
          </p:cNvPr>
          <p:cNvSpPr/>
          <p:nvPr/>
        </p:nvSpPr>
        <p:spPr>
          <a:xfrm>
            <a:off x="2389326" y="4853380"/>
            <a:ext cx="3390209" cy="940042"/>
          </a:xfrm>
          <a:prstGeom prst="wedgeRoundRectCallout">
            <a:avLst>
              <a:gd name="adj1" fmla="val -68084"/>
              <a:gd name="adj2" fmla="val 4911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dirty="0">
                <a:latin typeface="微軟正黑體" panose="020B0604030504040204" pitchFamily="34" charset="-120"/>
                <a:ea typeface="微軟正黑體" panose="020B0604030504040204" pitchFamily="34" charset="-120"/>
              </a:rPr>
              <a:t>「</a:t>
            </a:r>
            <a:r>
              <a:rPr lang="zh-CN" altLang="en-US" dirty="0">
                <a:latin typeface="微軟正黑體" panose="020B0604030504040204" pitchFamily="34" charset="-120"/>
                <a:ea typeface="微軟正黑體" panose="020B0604030504040204" pitchFamily="34" charset="-120"/>
              </a:rPr>
              <a:t>马来貘</a:t>
            </a:r>
            <a:r>
              <a:rPr lang="zh-TW" altLang="en-US" dirty="0">
                <a:latin typeface="微軟正黑體" panose="020B0604030504040204" pitchFamily="34" charset="-120"/>
                <a:ea typeface="微軟正黑體" panose="020B0604030504040204" pitchFamily="34" charset="-120"/>
              </a:rPr>
              <a:t>」</a:t>
            </a:r>
            <a:r>
              <a:rPr lang="zh-CN" altLang="en-US" dirty="0">
                <a:latin typeface="微軟正黑體" panose="020B0604030504040204" pitchFamily="34" charset="-120"/>
                <a:ea typeface="微軟正黑體" panose="020B0604030504040204" pitchFamily="34" charset="-120"/>
              </a:rPr>
              <a:t>全身除了中后段有如穿着肚兜、包着尿布的白色体毛外，其他部分皆呈黑色</a:t>
            </a:r>
            <a:endParaRPr lang="zh-TW" altLang="en-US" dirty="0">
              <a:latin typeface="微軟正黑體" panose="020B0604030504040204" pitchFamily="34" charset="-120"/>
              <a:ea typeface="微軟正黑體" panose="020B0604030504040204" pitchFamily="34" charset="-120"/>
            </a:endParaRPr>
          </a:p>
        </p:txBody>
      </p:sp>
      <p:pic>
        <p:nvPicPr>
          <p:cNvPr id="15" name="Picture 2" descr="http://www.is-scam.com/wp-content/uploads/2014/12/question-robot.png">
            <a:extLst>
              <a:ext uri="{FF2B5EF4-FFF2-40B4-BE49-F238E27FC236}">
                <a16:creationId xmlns:a16="http://schemas.microsoft.com/office/drawing/2014/main" id="{BE8C1C64-86A1-485C-83A4-0AE25AB0D70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44110" y="5038757"/>
            <a:ext cx="1200899" cy="1549674"/>
          </a:xfrm>
          <a:prstGeom prst="rect">
            <a:avLst/>
          </a:prstGeom>
          <a:noFill/>
          <a:extLst>
            <a:ext uri="{909E8E84-426E-40DD-AFC4-6F175D3DCCD1}">
              <a14:hiddenFill xmlns:a14="http://schemas.microsoft.com/office/drawing/2010/main">
                <a:solidFill>
                  <a:srgbClr val="FFFFFF"/>
                </a:solidFill>
              </a14:hiddenFill>
            </a:ext>
          </a:extLst>
        </p:spPr>
      </p:pic>
      <p:sp>
        <p:nvSpPr>
          <p:cNvPr id="16" name="語音泡泡: 圓角矩形 13">
            <a:extLst>
              <a:ext uri="{FF2B5EF4-FFF2-40B4-BE49-F238E27FC236}">
                <a16:creationId xmlns:a16="http://schemas.microsoft.com/office/drawing/2014/main" id="{BDD3AA8A-C649-4856-93A4-6321B56EB934}"/>
              </a:ext>
            </a:extLst>
          </p:cNvPr>
          <p:cNvSpPr/>
          <p:nvPr/>
        </p:nvSpPr>
        <p:spPr>
          <a:xfrm>
            <a:off x="2999891" y="5923348"/>
            <a:ext cx="3252778" cy="611842"/>
          </a:xfrm>
          <a:prstGeom prst="wedgeRoundRectCallout">
            <a:avLst>
              <a:gd name="adj1" fmla="val 60691"/>
              <a:gd name="adj2" fmla="val -9352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我知道</a:t>
            </a:r>
            <a:r>
              <a:rPr lang="zh-CN" altLang="en-US" sz="2400" dirty="0">
                <a:latin typeface="微軟正黑體" panose="020B0604030504040204" pitchFamily="34" charset="-120"/>
                <a:ea typeface="微軟正黑體" panose="020B0604030504040204" pitchFamily="34" charset="-120"/>
              </a:rPr>
              <a:t>这</a:t>
            </a:r>
            <a:r>
              <a:rPr lang="zh-TW" altLang="en-US" sz="2400" dirty="0">
                <a:latin typeface="微軟正黑體" panose="020B0604030504040204" pitchFamily="34" charset="-120"/>
                <a:ea typeface="微軟正黑體" panose="020B0604030504040204" pitchFamily="34" charset="-120"/>
              </a:rPr>
              <a:t>是「</a:t>
            </a:r>
            <a:r>
              <a:rPr lang="zh-CN" altLang="en-US" sz="2400" dirty="0">
                <a:latin typeface="微軟正黑體" panose="020B0604030504040204" pitchFamily="34" charset="-120"/>
                <a:ea typeface="微軟正黑體" panose="020B0604030504040204" pitchFamily="34" charset="-120"/>
              </a:rPr>
              <a:t>马来貘</a:t>
            </a:r>
            <a:r>
              <a:rPr lang="zh-TW" altLang="en-US" sz="2400" dirty="0">
                <a:latin typeface="微軟正黑體" panose="020B0604030504040204" pitchFamily="34" charset="-120"/>
                <a:ea typeface="微軟正黑體" panose="020B0604030504040204" pitchFamily="34" charset="-120"/>
              </a:rPr>
              <a:t>」</a:t>
            </a:r>
          </a:p>
        </p:txBody>
      </p:sp>
      <p:pic>
        <p:nvPicPr>
          <p:cNvPr id="17" name="Picture 8" descr="ãèæ³¥é¦¬ãçåçæå°çµæ">
            <a:extLst>
              <a:ext uri="{FF2B5EF4-FFF2-40B4-BE49-F238E27FC236}">
                <a16:creationId xmlns:a16="http://schemas.microsoft.com/office/drawing/2014/main" id="{F13DD23D-2068-4DC9-A01E-49EEC373593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44560" y="2138010"/>
            <a:ext cx="1905431" cy="20130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www.is-scam.com/wp-content/uploads/2014/12/question-robot.png">
            <a:extLst>
              <a:ext uri="{FF2B5EF4-FFF2-40B4-BE49-F238E27FC236}">
                <a16:creationId xmlns:a16="http://schemas.microsoft.com/office/drawing/2014/main" id="{AC2B7F04-82DE-4189-94D7-40107AAC36B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44110" y="2747315"/>
            <a:ext cx="1200899" cy="1549674"/>
          </a:xfrm>
          <a:prstGeom prst="rect">
            <a:avLst/>
          </a:prstGeom>
          <a:noFill/>
          <a:extLst>
            <a:ext uri="{909E8E84-426E-40DD-AFC4-6F175D3DCCD1}">
              <a14:hiddenFill xmlns:a14="http://schemas.microsoft.com/office/drawing/2010/main">
                <a:solidFill>
                  <a:srgbClr val="FFFFFF"/>
                </a:solidFill>
              </a14:hiddenFill>
            </a:ext>
          </a:extLst>
        </p:spPr>
      </p:pic>
      <p:sp>
        <p:nvSpPr>
          <p:cNvPr id="19" name="語音泡泡: 圓角矩形 15">
            <a:extLst>
              <a:ext uri="{FF2B5EF4-FFF2-40B4-BE49-F238E27FC236}">
                <a16:creationId xmlns:a16="http://schemas.microsoft.com/office/drawing/2014/main" id="{300F9604-B5D3-4F94-9384-AE8FE007477E}"/>
              </a:ext>
            </a:extLst>
          </p:cNvPr>
          <p:cNvSpPr/>
          <p:nvPr/>
        </p:nvSpPr>
        <p:spPr>
          <a:xfrm>
            <a:off x="3051013" y="3622086"/>
            <a:ext cx="3252778" cy="611842"/>
          </a:xfrm>
          <a:prstGeom prst="wedgeRoundRectCallout">
            <a:avLst>
              <a:gd name="adj1" fmla="val 62253"/>
              <a:gd name="adj2" fmla="val -10597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我知道</a:t>
            </a:r>
            <a:r>
              <a:rPr lang="zh-CN" altLang="en-US" sz="2400" dirty="0">
                <a:latin typeface="微軟正黑體" panose="020B0604030504040204" pitchFamily="34" charset="-120"/>
                <a:ea typeface="微軟正黑體" panose="020B0604030504040204" pitchFamily="34" charset="-120"/>
              </a:rPr>
              <a:t>这</a:t>
            </a:r>
            <a:r>
              <a:rPr lang="zh-TW" altLang="en-US" sz="2400" dirty="0">
                <a:latin typeface="微軟正黑體" panose="020B0604030504040204" pitchFamily="34" charset="-120"/>
                <a:ea typeface="微軟正黑體" panose="020B0604030504040204" pitchFamily="34" charset="-120"/>
              </a:rPr>
              <a:t>是「</a:t>
            </a:r>
            <a:r>
              <a:rPr lang="zh-CN" altLang="en-US" sz="2400" dirty="0">
                <a:latin typeface="微軟正黑體" panose="020B0604030504040204" pitchFamily="34" charset="-120"/>
                <a:ea typeface="微軟正黑體" panose="020B0604030504040204" pitchFamily="34" charset="-120"/>
              </a:rPr>
              <a:t>羊驼</a:t>
            </a:r>
            <a:r>
              <a:rPr lang="zh-TW" altLang="en-US" sz="24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27082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6" grpId="0" animBg="1"/>
      <p:bldP spid="19"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强化学习</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97</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a:extLst>
              <a:ext uri="{FF2B5EF4-FFF2-40B4-BE49-F238E27FC236}">
                <a16:creationId xmlns:a16="http://schemas.microsoft.com/office/drawing/2014/main" id="{07D88683-B259-418C-9980-87E8DCC69C16}"/>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奖励</a:t>
            </a:r>
            <a:endParaRPr lang="en-US" altLang="zh-TW" dirty="0"/>
          </a:p>
        </p:txBody>
      </p:sp>
      <p:pic>
        <p:nvPicPr>
          <p:cNvPr id="8" name="Picture 2" descr="å°å­©æä¸æå¿µæ¸ï¼ç®åçå­¸ç¿åå¥½ä¸å¥½ï¼å¾å­©å­çé¢ç¸ä¸æéº¼ç">
            <a:extLst>
              <a:ext uri="{FF2B5EF4-FFF2-40B4-BE49-F238E27FC236}">
                <a16:creationId xmlns:a16="http://schemas.microsoft.com/office/drawing/2014/main" id="{20518799-B88C-4FC6-8346-8D011358B9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210138" y="2539282"/>
            <a:ext cx="3005337" cy="2003558"/>
          </a:xfrm>
          <a:prstGeom prst="rect">
            <a:avLst/>
          </a:prstGeom>
          <a:noFill/>
          <a:extLst>
            <a:ext uri="{909E8E84-426E-40DD-AFC4-6F175D3DCCD1}">
              <a14:hiddenFill xmlns:a14="http://schemas.microsoft.com/office/drawing/2010/main">
                <a:solidFill>
                  <a:srgbClr val="FFFFFF"/>
                </a:solidFill>
              </a14:hiddenFill>
            </a:ext>
          </a:extLst>
        </p:spPr>
      </p:pic>
      <p:sp>
        <p:nvSpPr>
          <p:cNvPr id="10" name="文字方塊 4">
            <a:extLst>
              <a:ext uri="{FF2B5EF4-FFF2-40B4-BE49-F238E27FC236}">
                <a16:creationId xmlns:a16="http://schemas.microsoft.com/office/drawing/2014/main" id="{3A0ABCDE-2EDB-4819-B554-3211B1972C9E}"/>
              </a:ext>
            </a:extLst>
          </p:cNvPr>
          <p:cNvSpPr txBox="1"/>
          <p:nvPr/>
        </p:nvSpPr>
        <p:spPr>
          <a:xfrm>
            <a:off x="703031" y="4677776"/>
            <a:ext cx="4019550" cy="461665"/>
          </a:xfrm>
          <a:prstGeom prst="rect">
            <a:avLst/>
          </a:prstGeom>
          <a:noFill/>
        </p:spPr>
        <p:txBody>
          <a:bodyPr wrap="square" rtlCol="0">
            <a:spAutoFit/>
          </a:bodyPr>
          <a:lstStyle/>
          <a:p>
            <a:r>
              <a:rPr lang="zh-CN" altLang="en-US" sz="2400" dirty="0">
                <a:latin typeface="微軟正黑體" panose="020B0604030504040204" pitchFamily="34" charset="-120"/>
                <a:ea typeface="微軟正黑體" panose="020B0604030504040204" pitchFamily="34" charset="-120"/>
              </a:rPr>
              <a:t>是什么让你可以在这里听课？</a:t>
            </a:r>
            <a:endParaRPr lang="zh-TW" altLang="en-US" sz="2400" dirty="0">
              <a:latin typeface="微軟正黑體" panose="020B0604030504040204" pitchFamily="34" charset="-120"/>
              <a:ea typeface="微軟正黑體" panose="020B0604030504040204" pitchFamily="34" charset="-120"/>
            </a:endParaRPr>
          </a:p>
        </p:txBody>
      </p:sp>
      <p:pic>
        <p:nvPicPr>
          <p:cNvPr id="11" name="Picture 2" descr="https://img.gvm.com.tw/2017/0_dv3.jpg">
            <a:extLst>
              <a:ext uri="{FF2B5EF4-FFF2-40B4-BE49-F238E27FC236}">
                <a16:creationId xmlns:a16="http://schemas.microsoft.com/office/drawing/2014/main" id="{FECF2FD2-3645-4EFE-81F4-CB2C748D9D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1457" y="2451954"/>
            <a:ext cx="2979512" cy="2090886"/>
          </a:xfrm>
          <a:prstGeom prst="rect">
            <a:avLst/>
          </a:prstGeom>
          <a:noFill/>
          <a:extLst>
            <a:ext uri="{909E8E84-426E-40DD-AFC4-6F175D3DCCD1}">
              <a14:hiddenFill xmlns:a14="http://schemas.microsoft.com/office/drawing/2010/main">
                <a:solidFill>
                  <a:srgbClr val="FFFFFF"/>
                </a:solidFill>
              </a14:hiddenFill>
            </a:ext>
          </a:extLst>
        </p:spPr>
      </p:pic>
      <p:sp>
        <p:nvSpPr>
          <p:cNvPr id="12" name="文字方塊 6">
            <a:extLst>
              <a:ext uri="{FF2B5EF4-FFF2-40B4-BE49-F238E27FC236}">
                <a16:creationId xmlns:a16="http://schemas.microsoft.com/office/drawing/2014/main" id="{CF13DB4C-5BC9-4B5F-B225-7AB98BDFC402}"/>
              </a:ext>
            </a:extLst>
          </p:cNvPr>
          <p:cNvSpPr txBox="1"/>
          <p:nvPr/>
        </p:nvSpPr>
        <p:spPr>
          <a:xfrm>
            <a:off x="5154844" y="4677776"/>
            <a:ext cx="4019550"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未</a:t>
            </a:r>
            <a:r>
              <a:rPr lang="zh-CN" altLang="en-US" sz="2400" dirty="0">
                <a:latin typeface="微軟正黑體" panose="020B0604030504040204" pitchFamily="34" charset="-120"/>
                <a:ea typeface="微軟正黑體" panose="020B0604030504040204" pitchFamily="34" charset="-120"/>
              </a:rPr>
              <a:t>来</a:t>
            </a:r>
            <a:r>
              <a:rPr lang="zh-TW" altLang="en-US" sz="2400" dirty="0">
                <a:latin typeface="微軟正黑體" panose="020B0604030504040204" pitchFamily="34" charset="-120"/>
                <a:ea typeface="微軟正黑體" panose="020B0604030504040204" pitchFamily="34" charset="-120"/>
              </a:rPr>
              <a:t>可以</a:t>
            </a:r>
            <a:r>
              <a:rPr lang="zh-CN" altLang="en-US" sz="2400" dirty="0">
                <a:latin typeface="微軟正黑體" panose="020B0604030504040204" pitchFamily="34" charset="-120"/>
                <a:ea typeface="微軟正黑體" panose="020B0604030504040204" pitchFamily="34" charset="-120"/>
              </a:rPr>
              <a:t>赚大钱</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(Reward)</a:t>
            </a:r>
            <a:endParaRPr lang="zh-TW" altLang="en-US" sz="2400" dirty="0">
              <a:latin typeface="微軟正黑體" panose="020B0604030504040204" pitchFamily="34" charset="-120"/>
              <a:ea typeface="微軟正黑體" panose="020B0604030504040204" pitchFamily="34" charset="-120"/>
            </a:endParaRPr>
          </a:p>
        </p:txBody>
      </p:sp>
      <p:sp>
        <p:nvSpPr>
          <p:cNvPr id="13" name="箭號: 向右 5">
            <a:extLst>
              <a:ext uri="{FF2B5EF4-FFF2-40B4-BE49-F238E27FC236}">
                <a16:creationId xmlns:a16="http://schemas.microsoft.com/office/drawing/2014/main" id="{04FB963D-37DF-4D99-BE52-F6E24A334D83}"/>
              </a:ext>
            </a:extLst>
          </p:cNvPr>
          <p:cNvSpPr/>
          <p:nvPr/>
        </p:nvSpPr>
        <p:spPr>
          <a:xfrm>
            <a:off x="4400550" y="3238500"/>
            <a:ext cx="986526" cy="676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8">
            <a:extLst>
              <a:ext uri="{FF2B5EF4-FFF2-40B4-BE49-F238E27FC236}">
                <a16:creationId xmlns:a16="http://schemas.microsoft.com/office/drawing/2014/main" id="{D0A3EF65-7EB7-43B4-BB1D-1FA555E41F00}"/>
              </a:ext>
            </a:extLst>
          </p:cNvPr>
          <p:cNvSpPr txBox="1"/>
          <p:nvPr/>
        </p:nvSpPr>
        <p:spPr>
          <a:xfrm>
            <a:off x="1389740" y="5391149"/>
            <a:ext cx="2825735" cy="461665"/>
          </a:xfrm>
          <a:prstGeom prst="rect">
            <a:avLst/>
          </a:prstGeom>
          <a:noFill/>
        </p:spPr>
        <p:txBody>
          <a:bodyPr wrap="square" rtlCol="0">
            <a:spAutoFit/>
          </a:bodyPr>
          <a:lstStyle/>
          <a:p>
            <a:pPr marL="342900" indent="-342900">
              <a:buFont typeface="Arial" panose="020B0604020202020204" pitchFamily="34" charset="0"/>
              <a:buChar char="•"/>
            </a:pPr>
            <a:r>
              <a:rPr lang="zh-CN" altLang="en-US" sz="2400" dirty="0">
                <a:latin typeface="微軟正黑體" panose="020B0604030504040204" pitchFamily="34" charset="-120"/>
                <a:ea typeface="微軟正黑體" panose="020B0604030504040204" pitchFamily="34" charset="-120"/>
              </a:rPr>
              <a:t>好奇心、求知欲</a:t>
            </a:r>
            <a:r>
              <a:rPr lang="en-US" altLang="zh-TW" sz="2400" dirty="0">
                <a:latin typeface="微軟正黑體" panose="020B0604030504040204" pitchFamily="34" charset="-120"/>
                <a:ea typeface="微軟正黑體" panose="020B0604030504040204" pitchFamily="34" charset="-120"/>
              </a:rPr>
              <a:t> </a:t>
            </a:r>
            <a:endParaRPr lang="zh-TW" altLang="en-US" sz="2400" dirty="0">
              <a:latin typeface="微軟正黑體" panose="020B0604030504040204" pitchFamily="34" charset="-120"/>
              <a:ea typeface="微軟正黑體" panose="020B0604030504040204" pitchFamily="34" charset="-120"/>
            </a:endParaRPr>
          </a:p>
        </p:txBody>
      </p:sp>
      <p:sp>
        <p:nvSpPr>
          <p:cNvPr id="15" name="文字方塊 9">
            <a:extLst>
              <a:ext uri="{FF2B5EF4-FFF2-40B4-BE49-F238E27FC236}">
                <a16:creationId xmlns:a16="http://schemas.microsoft.com/office/drawing/2014/main" id="{77D6357E-0F19-46CA-8920-DAA1B2E20E6A}"/>
              </a:ext>
            </a:extLst>
          </p:cNvPr>
          <p:cNvSpPr txBox="1"/>
          <p:nvPr/>
        </p:nvSpPr>
        <p:spPr>
          <a:xfrm>
            <a:off x="1389740" y="5900998"/>
            <a:ext cx="2673797" cy="461665"/>
          </a:xfrm>
          <a:prstGeom prst="rect">
            <a:avLst/>
          </a:prstGeom>
          <a:noFill/>
        </p:spPr>
        <p:txBody>
          <a:bodyPr wrap="square" rtlCol="0">
            <a:spAutoFit/>
          </a:bodyPr>
          <a:lstStyle/>
          <a:p>
            <a:pPr marL="342900" indent="-342900">
              <a:buFont typeface="Arial" panose="020B0604020202020204" pitchFamily="34" charset="0"/>
              <a:buChar char="•"/>
            </a:pPr>
            <a:r>
              <a:rPr lang="zh-CN" altLang="en-US" sz="2400" dirty="0">
                <a:latin typeface="微軟正黑體" panose="020B0604030504040204" pitchFamily="34" charset="-120"/>
                <a:ea typeface="微軟正黑體" panose="020B0604030504040204" pitchFamily="34" charset="-120"/>
              </a:rPr>
              <a:t>阶段性目标</a:t>
            </a:r>
            <a:endParaRPr lang="zh-TW" altLang="en-US" sz="2400" dirty="0">
              <a:latin typeface="微軟正黑體" panose="020B0604030504040204" pitchFamily="34" charset="-120"/>
              <a:ea typeface="微軟正黑體" panose="020B0604030504040204" pitchFamily="34" charset="-120"/>
            </a:endParaRPr>
          </a:p>
        </p:txBody>
      </p:sp>
      <p:sp>
        <p:nvSpPr>
          <p:cNvPr id="16" name="右大括弧 7">
            <a:extLst>
              <a:ext uri="{FF2B5EF4-FFF2-40B4-BE49-F238E27FC236}">
                <a16:creationId xmlns:a16="http://schemas.microsoft.com/office/drawing/2014/main" id="{99739389-750B-46C1-A49B-5CFA4B2FAB35}"/>
              </a:ext>
            </a:extLst>
          </p:cNvPr>
          <p:cNvSpPr/>
          <p:nvPr/>
        </p:nvSpPr>
        <p:spPr>
          <a:xfrm>
            <a:off x="4400550" y="5396191"/>
            <a:ext cx="432263" cy="971514"/>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7" name="文字方塊 11">
            <a:extLst>
              <a:ext uri="{FF2B5EF4-FFF2-40B4-BE49-F238E27FC236}">
                <a16:creationId xmlns:a16="http://schemas.microsoft.com/office/drawing/2014/main" id="{53FD97B6-4C9B-4899-AD98-EE647D226526}"/>
              </a:ext>
            </a:extLst>
          </p:cNvPr>
          <p:cNvSpPr txBox="1"/>
          <p:nvPr/>
        </p:nvSpPr>
        <p:spPr>
          <a:xfrm>
            <a:off x="5017888" y="5670165"/>
            <a:ext cx="4019550" cy="461665"/>
          </a:xfrm>
          <a:prstGeom prst="rect">
            <a:avLst/>
          </a:prstGeom>
          <a:noFill/>
        </p:spPr>
        <p:txBody>
          <a:bodyPr wrap="square" rtlCol="0">
            <a:spAutoFit/>
          </a:bodyPr>
          <a:lstStyle/>
          <a:p>
            <a:r>
              <a:rPr lang="zh-CN" altLang="en-US" sz="2400" dirty="0">
                <a:latin typeface="微軟正黑體" panose="020B0604030504040204" pitchFamily="34" charset="-120"/>
                <a:ea typeface="微軟正黑體" panose="020B0604030504040204" pitchFamily="34" charset="-120"/>
              </a:rPr>
              <a:t>机器</a:t>
            </a:r>
            <a:r>
              <a:rPr lang="zh-TW" altLang="en-US" sz="2400" dirty="0">
                <a:latin typeface="微軟正黑體" panose="020B0604030504040204" pitchFamily="34" charset="-120"/>
                <a:ea typeface="微軟正黑體" panose="020B0604030504040204" pitchFamily="34" charset="-120"/>
              </a:rPr>
              <a:t>能不能也</a:t>
            </a:r>
            <a:r>
              <a:rPr lang="zh-CN" altLang="en-US" sz="2400" dirty="0">
                <a:latin typeface="微軟正黑體" panose="020B0604030504040204" pitchFamily="34" charset="-120"/>
                <a:ea typeface="微軟正黑體" panose="020B0604030504040204" pitchFamily="34" charset="-120"/>
              </a:rPr>
              <a:t>一样</a:t>
            </a:r>
            <a:r>
              <a:rPr lang="zh-TW" altLang="en-US" sz="24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89024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p:bldP spid="16" grpId="0" animBg="1"/>
      <p:bldP spid="1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神经网络压缩</a:t>
            </a:r>
            <a:r>
              <a:rPr lang="en-US" altLang="zh-CN" dirty="0">
                <a:latin typeface="Times New Roman" panose="02020603050405020304" pitchFamily="18" charset="0"/>
                <a:cs typeface="Times New Roman" panose="02020603050405020304" pitchFamily="18" charset="0"/>
              </a:rPr>
              <a:t>(Network Compression)</a:t>
            </a: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98</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a:extLst>
              <a:ext uri="{FF2B5EF4-FFF2-40B4-BE49-F238E27FC236}">
                <a16:creationId xmlns:a16="http://schemas.microsoft.com/office/drawing/2014/main" id="{6832460B-5DBC-4708-A9F7-774EE69D571D}"/>
              </a:ext>
            </a:extLst>
          </p:cNvPr>
          <p:cNvSpPr txBox="1">
            <a:spLocks/>
          </p:cNvSpPr>
          <p:nvPr/>
        </p:nvSpPr>
        <p:spPr>
          <a:xfrm>
            <a:off x="628650" y="1825624"/>
            <a:ext cx="7886700" cy="46672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微軟正黑體" panose="020B0604030504040204" pitchFamily="34" charset="-120"/>
                <a:ea typeface="微軟正黑體" panose="020B0604030504040204" pitchFamily="34" charset="-120"/>
              </a:rPr>
              <a:t>剪枝</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r>
              <a:rPr lang="zh-CN" altLang="en-US" dirty="0">
                <a:latin typeface="微軟正黑體" panose="020B0604030504040204" pitchFamily="34" charset="-120"/>
                <a:ea typeface="微軟正黑體" panose="020B0604030504040204" pitchFamily="34" charset="-120"/>
              </a:rPr>
              <a:t>权值量化</a:t>
            </a:r>
            <a:endParaRPr lang="en-US" altLang="zh-CN" dirty="0">
              <a:latin typeface="微軟正黑體" panose="020B0604030504040204" pitchFamily="34" charset="-120"/>
              <a:ea typeface="微軟正黑體" panose="020B0604030504040204" pitchFamily="34" charset="-120"/>
            </a:endParaRPr>
          </a:p>
          <a:p>
            <a:pPr lvl="1">
              <a:buFont typeface="Wingdings" panose="05000000000000000000" pitchFamily="2" charset="2"/>
              <a:buChar char="Ø"/>
            </a:pPr>
            <a:r>
              <a:rPr lang="zh-CN" altLang="en-US" dirty="0">
                <a:latin typeface="微軟正黑體" panose="020B0604030504040204" pitchFamily="34" charset="-120"/>
                <a:ea typeface="微軟正黑體" panose="020B0604030504040204" pitchFamily="34" charset="-120"/>
              </a:rPr>
              <a:t>例如，所有参数都编程</a:t>
            </a:r>
            <a:r>
              <a:rPr lang="en-US" altLang="zh-CN" dirty="0">
                <a:latin typeface="微軟正黑體" panose="020B0604030504040204" pitchFamily="34" charset="-120"/>
                <a:ea typeface="微軟正黑體" panose="020B0604030504040204" pitchFamily="34" charset="-120"/>
              </a:rPr>
              <a:t>+1</a:t>
            </a:r>
            <a:r>
              <a:rPr lang="zh-CN" altLang="en-US" dirty="0">
                <a:latin typeface="微軟正黑體" panose="020B0604030504040204" pitchFamily="34" charset="-120"/>
                <a:ea typeface="微軟正黑體" panose="020B0604030504040204" pitchFamily="34" charset="-120"/>
              </a:rPr>
              <a:t>和</a:t>
            </a:r>
            <a:r>
              <a:rPr lang="en-US" altLang="zh-CN" dirty="0">
                <a:latin typeface="微軟正黑體" panose="020B0604030504040204" pitchFamily="34" charset="-120"/>
                <a:ea typeface="微軟正黑體" panose="020B0604030504040204" pitchFamily="34" charset="-120"/>
              </a:rPr>
              <a:t>-1</a:t>
            </a:r>
            <a:endParaRPr lang="zh-TW" altLang="en-US" dirty="0">
              <a:latin typeface="微軟正黑體" panose="020B0604030504040204" pitchFamily="34" charset="-120"/>
              <a:ea typeface="微軟正黑體" panose="020B0604030504040204" pitchFamily="34" charset="-120"/>
            </a:endParaRPr>
          </a:p>
        </p:txBody>
      </p:sp>
      <p:sp>
        <p:nvSpPr>
          <p:cNvPr id="8" name="橢圓 3">
            <a:extLst>
              <a:ext uri="{FF2B5EF4-FFF2-40B4-BE49-F238E27FC236}">
                <a16:creationId xmlns:a16="http://schemas.microsoft.com/office/drawing/2014/main" id="{539770A3-3AEA-49AF-9B96-6284CDB0D001}"/>
              </a:ext>
            </a:extLst>
          </p:cNvPr>
          <p:cNvSpPr/>
          <p:nvPr/>
        </p:nvSpPr>
        <p:spPr>
          <a:xfrm>
            <a:off x="1905000" y="4530725"/>
            <a:ext cx="508000" cy="508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0" name="橢圓 4">
            <a:extLst>
              <a:ext uri="{FF2B5EF4-FFF2-40B4-BE49-F238E27FC236}">
                <a16:creationId xmlns:a16="http://schemas.microsoft.com/office/drawing/2014/main" id="{926E5680-0D3E-40F5-B753-11E14C64BA35}"/>
              </a:ext>
            </a:extLst>
          </p:cNvPr>
          <p:cNvSpPr/>
          <p:nvPr/>
        </p:nvSpPr>
        <p:spPr>
          <a:xfrm>
            <a:off x="2794000" y="4530725"/>
            <a:ext cx="508000" cy="508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1" name="橢圓 5">
            <a:extLst>
              <a:ext uri="{FF2B5EF4-FFF2-40B4-BE49-F238E27FC236}">
                <a16:creationId xmlns:a16="http://schemas.microsoft.com/office/drawing/2014/main" id="{2A34D895-FBD2-477D-952C-D4B1D2F23C53}"/>
              </a:ext>
            </a:extLst>
          </p:cNvPr>
          <p:cNvSpPr/>
          <p:nvPr/>
        </p:nvSpPr>
        <p:spPr>
          <a:xfrm>
            <a:off x="3683000" y="4530725"/>
            <a:ext cx="508000" cy="508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2" name="橢圓 6">
            <a:extLst>
              <a:ext uri="{FF2B5EF4-FFF2-40B4-BE49-F238E27FC236}">
                <a16:creationId xmlns:a16="http://schemas.microsoft.com/office/drawing/2014/main" id="{F0A2B2F1-C986-478D-8A7C-AFA3D6FD5275}"/>
              </a:ext>
            </a:extLst>
          </p:cNvPr>
          <p:cNvSpPr/>
          <p:nvPr/>
        </p:nvSpPr>
        <p:spPr>
          <a:xfrm>
            <a:off x="1016000" y="4530725"/>
            <a:ext cx="508000" cy="508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13" name="橢圓 7">
            <a:extLst>
              <a:ext uri="{FF2B5EF4-FFF2-40B4-BE49-F238E27FC236}">
                <a16:creationId xmlns:a16="http://schemas.microsoft.com/office/drawing/2014/main" id="{0E72875C-7905-4B55-9585-F837A0F8C943}"/>
              </a:ext>
            </a:extLst>
          </p:cNvPr>
          <p:cNvSpPr/>
          <p:nvPr/>
        </p:nvSpPr>
        <p:spPr>
          <a:xfrm>
            <a:off x="1905000" y="3565525"/>
            <a:ext cx="508000" cy="508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4" name="橢圓 8">
            <a:extLst>
              <a:ext uri="{FF2B5EF4-FFF2-40B4-BE49-F238E27FC236}">
                <a16:creationId xmlns:a16="http://schemas.microsoft.com/office/drawing/2014/main" id="{94147BAE-2C57-46EE-9385-B9E0C82E2A6C}"/>
              </a:ext>
            </a:extLst>
          </p:cNvPr>
          <p:cNvSpPr/>
          <p:nvPr/>
        </p:nvSpPr>
        <p:spPr>
          <a:xfrm>
            <a:off x="2794000" y="3565525"/>
            <a:ext cx="508000" cy="508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5" name="橢圓 9">
            <a:extLst>
              <a:ext uri="{FF2B5EF4-FFF2-40B4-BE49-F238E27FC236}">
                <a16:creationId xmlns:a16="http://schemas.microsoft.com/office/drawing/2014/main" id="{97307047-5799-4029-B097-D17EB2A45751}"/>
              </a:ext>
            </a:extLst>
          </p:cNvPr>
          <p:cNvSpPr/>
          <p:nvPr/>
        </p:nvSpPr>
        <p:spPr>
          <a:xfrm>
            <a:off x="3683000" y="3565525"/>
            <a:ext cx="508000" cy="508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6" name="橢圓 10">
            <a:extLst>
              <a:ext uri="{FF2B5EF4-FFF2-40B4-BE49-F238E27FC236}">
                <a16:creationId xmlns:a16="http://schemas.microsoft.com/office/drawing/2014/main" id="{6EA01D56-E4FB-475A-8613-C90DC9378AC5}"/>
              </a:ext>
            </a:extLst>
          </p:cNvPr>
          <p:cNvSpPr/>
          <p:nvPr/>
        </p:nvSpPr>
        <p:spPr>
          <a:xfrm>
            <a:off x="1016000" y="3565525"/>
            <a:ext cx="508000" cy="508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7" name="橢圓 11">
            <a:extLst>
              <a:ext uri="{FF2B5EF4-FFF2-40B4-BE49-F238E27FC236}">
                <a16:creationId xmlns:a16="http://schemas.microsoft.com/office/drawing/2014/main" id="{23689643-44DE-49EE-8560-FB21888EC085}"/>
              </a:ext>
            </a:extLst>
          </p:cNvPr>
          <p:cNvSpPr/>
          <p:nvPr/>
        </p:nvSpPr>
        <p:spPr>
          <a:xfrm>
            <a:off x="2286000" y="2600325"/>
            <a:ext cx="508000" cy="5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18" name="橢圓 12">
            <a:extLst>
              <a:ext uri="{FF2B5EF4-FFF2-40B4-BE49-F238E27FC236}">
                <a16:creationId xmlns:a16="http://schemas.microsoft.com/office/drawing/2014/main" id="{9D5D2498-5D31-4793-89BE-4BF8D06760EE}"/>
              </a:ext>
            </a:extLst>
          </p:cNvPr>
          <p:cNvSpPr/>
          <p:nvPr/>
        </p:nvSpPr>
        <p:spPr>
          <a:xfrm>
            <a:off x="3175000" y="2600325"/>
            <a:ext cx="508000" cy="5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19" name="橢圓 14">
            <a:extLst>
              <a:ext uri="{FF2B5EF4-FFF2-40B4-BE49-F238E27FC236}">
                <a16:creationId xmlns:a16="http://schemas.microsoft.com/office/drawing/2014/main" id="{4149EA64-E2B9-4B97-8D8B-557C8F879BDB}"/>
              </a:ext>
            </a:extLst>
          </p:cNvPr>
          <p:cNvSpPr/>
          <p:nvPr/>
        </p:nvSpPr>
        <p:spPr>
          <a:xfrm>
            <a:off x="1397000" y="2600325"/>
            <a:ext cx="508000" cy="5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20" name="箭號: 向右 15">
            <a:extLst>
              <a:ext uri="{FF2B5EF4-FFF2-40B4-BE49-F238E27FC236}">
                <a16:creationId xmlns:a16="http://schemas.microsoft.com/office/drawing/2014/main" id="{D76502CD-3095-40D1-BA69-92AC788706EF}"/>
              </a:ext>
            </a:extLst>
          </p:cNvPr>
          <p:cNvSpPr/>
          <p:nvPr/>
        </p:nvSpPr>
        <p:spPr>
          <a:xfrm>
            <a:off x="4436533" y="3490119"/>
            <a:ext cx="903817" cy="965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cxnSp>
        <p:nvCxnSpPr>
          <p:cNvPr id="21" name="直線單箭頭接點 17">
            <a:extLst>
              <a:ext uri="{FF2B5EF4-FFF2-40B4-BE49-F238E27FC236}">
                <a16:creationId xmlns:a16="http://schemas.microsoft.com/office/drawing/2014/main" id="{66D977AF-DA37-47A2-B6A5-80E8B17CFBD1}"/>
              </a:ext>
            </a:extLst>
          </p:cNvPr>
          <p:cNvCxnSpPr>
            <a:stCxn id="12" idx="0"/>
          </p:cNvCxnSpPr>
          <p:nvPr/>
        </p:nvCxnSpPr>
        <p:spPr>
          <a:xfrm flipH="1" flipV="1">
            <a:off x="1261533" y="4073525"/>
            <a:ext cx="8467"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18">
            <a:extLst>
              <a:ext uri="{FF2B5EF4-FFF2-40B4-BE49-F238E27FC236}">
                <a16:creationId xmlns:a16="http://schemas.microsoft.com/office/drawing/2014/main" id="{68EC019F-94F0-4D76-923A-75E495257277}"/>
              </a:ext>
            </a:extLst>
          </p:cNvPr>
          <p:cNvCxnSpPr/>
          <p:nvPr/>
        </p:nvCxnSpPr>
        <p:spPr>
          <a:xfrm flipH="1" flipV="1">
            <a:off x="2180166" y="4073525"/>
            <a:ext cx="8467"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單箭頭接點 19">
            <a:extLst>
              <a:ext uri="{FF2B5EF4-FFF2-40B4-BE49-F238E27FC236}">
                <a16:creationId xmlns:a16="http://schemas.microsoft.com/office/drawing/2014/main" id="{289C6719-5A44-4B81-A91F-A9043275C503}"/>
              </a:ext>
            </a:extLst>
          </p:cNvPr>
          <p:cNvCxnSpPr/>
          <p:nvPr/>
        </p:nvCxnSpPr>
        <p:spPr>
          <a:xfrm flipH="1" flipV="1">
            <a:off x="3060699" y="4073525"/>
            <a:ext cx="8467"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單箭頭接點 20">
            <a:extLst>
              <a:ext uri="{FF2B5EF4-FFF2-40B4-BE49-F238E27FC236}">
                <a16:creationId xmlns:a16="http://schemas.microsoft.com/office/drawing/2014/main" id="{DAC85FD1-DBED-4CDD-A02F-109854DDCB82}"/>
              </a:ext>
            </a:extLst>
          </p:cNvPr>
          <p:cNvCxnSpPr/>
          <p:nvPr/>
        </p:nvCxnSpPr>
        <p:spPr>
          <a:xfrm flipH="1" flipV="1">
            <a:off x="3949699" y="4073525"/>
            <a:ext cx="8467"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1">
            <a:extLst>
              <a:ext uri="{FF2B5EF4-FFF2-40B4-BE49-F238E27FC236}">
                <a16:creationId xmlns:a16="http://schemas.microsoft.com/office/drawing/2014/main" id="{F17BB767-F46C-4307-BBF8-E9A0906A0FBA}"/>
              </a:ext>
            </a:extLst>
          </p:cNvPr>
          <p:cNvCxnSpPr>
            <a:cxnSpLocks/>
          </p:cNvCxnSpPr>
          <p:nvPr/>
        </p:nvCxnSpPr>
        <p:spPr>
          <a:xfrm flipV="1">
            <a:off x="1250950" y="4073525"/>
            <a:ext cx="886884"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4">
            <a:extLst>
              <a:ext uri="{FF2B5EF4-FFF2-40B4-BE49-F238E27FC236}">
                <a16:creationId xmlns:a16="http://schemas.microsoft.com/office/drawing/2014/main" id="{AE1C6DDA-3CF4-4A9C-BF9E-CEA9AC81B4DD}"/>
              </a:ext>
            </a:extLst>
          </p:cNvPr>
          <p:cNvCxnSpPr>
            <a:cxnSpLocks/>
            <a:stCxn id="12" idx="0"/>
          </p:cNvCxnSpPr>
          <p:nvPr/>
        </p:nvCxnSpPr>
        <p:spPr>
          <a:xfrm flipV="1">
            <a:off x="1270000" y="4098925"/>
            <a:ext cx="1790699" cy="431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27">
            <a:extLst>
              <a:ext uri="{FF2B5EF4-FFF2-40B4-BE49-F238E27FC236}">
                <a16:creationId xmlns:a16="http://schemas.microsoft.com/office/drawing/2014/main" id="{AB70E741-905E-49C5-B723-8CFE35C6B1C0}"/>
              </a:ext>
            </a:extLst>
          </p:cNvPr>
          <p:cNvCxnSpPr>
            <a:cxnSpLocks/>
            <a:stCxn id="12" idx="0"/>
            <a:endCxn id="15" idx="4"/>
          </p:cNvCxnSpPr>
          <p:nvPr/>
        </p:nvCxnSpPr>
        <p:spPr>
          <a:xfrm flipV="1">
            <a:off x="1270000" y="4073525"/>
            <a:ext cx="2667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單箭頭接點 30">
            <a:extLst>
              <a:ext uri="{FF2B5EF4-FFF2-40B4-BE49-F238E27FC236}">
                <a16:creationId xmlns:a16="http://schemas.microsoft.com/office/drawing/2014/main" id="{7E2F937A-A590-42A6-A2DE-E25DA216290A}"/>
              </a:ext>
            </a:extLst>
          </p:cNvPr>
          <p:cNvCxnSpPr>
            <a:cxnSpLocks/>
            <a:stCxn id="8" idx="0"/>
            <a:endCxn id="16" idx="4"/>
          </p:cNvCxnSpPr>
          <p:nvPr/>
        </p:nvCxnSpPr>
        <p:spPr>
          <a:xfrm flipH="1" flipV="1">
            <a:off x="1270000" y="4073525"/>
            <a:ext cx="889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單箭頭接點 33">
            <a:extLst>
              <a:ext uri="{FF2B5EF4-FFF2-40B4-BE49-F238E27FC236}">
                <a16:creationId xmlns:a16="http://schemas.microsoft.com/office/drawing/2014/main" id="{B51FC3C4-20A1-4882-AF30-9A5E496E47C2}"/>
              </a:ext>
            </a:extLst>
          </p:cNvPr>
          <p:cNvCxnSpPr>
            <a:cxnSpLocks/>
          </p:cNvCxnSpPr>
          <p:nvPr/>
        </p:nvCxnSpPr>
        <p:spPr>
          <a:xfrm flipV="1">
            <a:off x="2194984" y="4098925"/>
            <a:ext cx="874182" cy="4191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單箭頭接點 36">
            <a:extLst>
              <a:ext uri="{FF2B5EF4-FFF2-40B4-BE49-F238E27FC236}">
                <a16:creationId xmlns:a16="http://schemas.microsoft.com/office/drawing/2014/main" id="{5DA5F6CF-7DFD-4A9C-B976-56C3B4E26AFC}"/>
              </a:ext>
            </a:extLst>
          </p:cNvPr>
          <p:cNvCxnSpPr>
            <a:cxnSpLocks/>
            <a:stCxn id="8" idx="0"/>
            <a:endCxn id="15" idx="4"/>
          </p:cNvCxnSpPr>
          <p:nvPr/>
        </p:nvCxnSpPr>
        <p:spPr>
          <a:xfrm flipV="1">
            <a:off x="2159000" y="4073525"/>
            <a:ext cx="1778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單箭頭接點 39">
            <a:extLst>
              <a:ext uri="{FF2B5EF4-FFF2-40B4-BE49-F238E27FC236}">
                <a16:creationId xmlns:a16="http://schemas.microsoft.com/office/drawing/2014/main" id="{F6BBF182-B8B8-481E-A765-2B50F8419BB1}"/>
              </a:ext>
            </a:extLst>
          </p:cNvPr>
          <p:cNvCxnSpPr>
            <a:cxnSpLocks/>
            <a:stCxn id="10" idx="0"/>
            <a:endCxn id="16" idx="4"/>
          </p:cNvCxnSpPr>
          <p:nvPr/>
        </p:nvCxnSpPr>
        <p:spPr>
          <a:xfrm flipH="1" flipV="1">
            <a:off x="1270000" y="4073525"/>
            <a:ext cx="1778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42">
            <a:extLst>
              <a:ext uri="{FF2B5EF4-FFF2-40B4-BE49-F238E27FC236}">
                <a16:creationId xmlns:a16="http://schemas.microsoft.com/office/drawing/2014/main" id="{155BC5F2-7FBF-46E7-B40D-CAD8FFD34382}"/>
              </a:ext>
            </a:extLst>
          </p:cNvPr>
          <p:cNvCxnSpPr>
            <a:cxnSpLocks/>
            <a:stCxn id="10" idx="0"/>
            <a:endCxn id="13" idx="4"/>
          </p:cNvCxnSpPr>
          <p:nvPr/>
        </p:nvCxnSpPr>
        <p:spPr>
          <a:xfrm flipH="1" flipV="1">
            <a:off x="2159000" y="4073525"/>
            <a:ext cx="889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45">
            <a:extLst>
              <a:ext uri="{FF2B5EF4-FFF2-40B4-BE49-F238E27FC236}">
                <a16:creationId xmlns:a16="http://schemas.microsoft.com/office/drawing/2014/main" id="{69AD0578-51FD-4DD0-A7B9-B13CA4D1651B}"/>
              </a:ext>
            </a:extLst>
          </p:cNvPr>
          <p:cNvCxnSpPr>
            <a:cxnSpLocks/>
            <a:stCxn id="10" idx="0"/>
            <a:endCxn id="15" idx="4"/>
          </p:cNvCxnSpPr>
          <p:nvPr/>
        </p:nvCxnSpPr>
        <p:spPr>
          <a:xfrm flipV="1">
            <a:off x="3048000" y="4073525"/>
            <a:ext cx="889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單箭頭接點 48">
            <a:extLst>
              <a:ext uri="{FF2B5EF4-FFF2-40B4-BE49-F238E27FC236}">
                <a16:creationId xmlns:a16="http://schemas.microsoft.com/office/drawing/2014/main" id="{CFEF4C50-609B-44E5-93C0-C423824ABF84}"/>
              </a:ext>
            </a:extLst>
          </p:cNvPr>
          <p:cNvCxnSpPr>
            <a:cxnSpLocks/>
            <a:stCxn id="11" idx="0"/>
          </p:cNvCxnSpPr>
          <p:nvPr/>
        </p:nvCxnSpPr>
        <p:spPr>
          <a:xfrm flipH="1" flipV="1">
            <a:off x="1305984" y="4086225"/>
            <a:ext cx="2631016" cy="4445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單箭頭接點 51">
            <a:extLst>
              <a:ext uri="{FF2B5EF4-FFF2-40B4-BE49-F238E27FC236}">
                <a16:creationId xmlns:a16="http://schemas.microsoft.com/office/drawing/2014/main" id="{15E43C1B-9033-45AA-A8EC-0DC37247C03C}"/>
              </a:ext>
            </a:extLst>
          </p:cNvPr>
          <p:cNvCxnSpPr>
            <a:cxnSpLocks/>
            <a:stCxn id="11" idx="0"/>
            <a:endCxn id="13" idx="4"/>
          </p:cNvCxnSpPr>
          <p:nvPr/>
        </p:nvCxnSpPr>
        <p:spPr>
          <a:xfrm flipH="1" flipV="1">
            <a:off x="2159000" y="4073525"/>
            <a:ext cx="1778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線單箭頭接點 54">
            <a:extLst>
              <a:ext uri="{FF2B5EF4-FFF2-40B4-BE49-F238E27FC236}">
                <a16:creationId xmlns:a16="http://schemas.microsoft.com/office/drawing/2014/main" id="{01F4A4BA-4203-425D-8CDD-E524ED7715FE}"/>
              </a:ext>
            </a:extLst>
          </p:cNvPr>
          <p:cNvCxnSpPr>
            <a:cxnSpLocks/>
            <a:stCxn id="11" idx="0"/>
            <a:endCxn id="14" idx="4"/>
          </p:cNvCxnSpPr>
          <p:nvPr/>
        </p:nvCxnSpPr>
        <p:spPr>
          <a:xfrm flipH="1" flipV="1">
            <a:off x="3048000" y="4073525"/>
            <a:ext cx="889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線單箭頭接點 57">
            <a:extLst>
              <a:ext uri="{FF2B5EF4-FFF2-40B4-BE49-F238E27FC236}">
                <a16:creationId xmlns:a16="http://schemas.microsoft.com/office/drawing/2014/main" id="{1C0A2B33-9DD1-4FE6-A723-691BED8FEAEB}"/>
              </a:ext>
            </a:extLst>
          </p:cNvPr>
          <p:cNvCxnSpPr>
            <a:cxnSpLocks/>
            <a:stCxn id="16" idx="0"/>
            <a:endCxn id="19" idx="4"/>
          </p:cNvCxnSpPr>
          <p:nvPr/>
        </p:nvCxnSpPr>
        <p:spPr>
          <a:xfrm flipV="1">
            <a:off x="1270000" y="3108325"/>
            <a:ext cx="381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單箭頭接點 60">
            <a:extLst>
              <a:ext uri="{FF2B5EF4-FFF2-40B4-BE49-F238E27FC236}">
                <a16:creationId xmlns:a16="http://schemas.microsoft.com/office/drawing/2014/main" id="{D52397C6-62B5-4CF8-8BFB-D2704EA2C3B1}"/>
              </a:ext>
            </a:extLst>
          </p:cNvPr>
          <p:cNvCxnSpPr>
            <a:cxnSpLocks/>
            <a:stCxn id="16" idx="0"/>
            <a:endCxn id="17" idx="4"/>
          </p:cNvCxnSpPr>
          <p:nvPr/>
        </p:nvCxnSpPr>
        <p:spPr>
          <a:xfrm flipV="1">
            <a:off x="1270000" y="3108325"/>
            <a:ext cx="1270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單箭頭接點 63">
            <a:extLst>
              <a:ext uri="{FF2B5EF4-FFF2-40B4-BE49-F238E27FC236}">
                <a16:creationId xmlns:a16="http://schemas.microsoft.com/office/drawing/2014/main" id="{A9C5E2EB-5BFE-4C7A-866C-67216464D360}"/>
              </a:ext>
            </a:extLst>
          </p:cNvPr>
          <p:cNvCxnSpPr>
            <a:cxnSpLocks/>
            <a:stCxn id="16" idx="0"/>
            <a:endCxn id="18" idx="4"/>
          </p:cNvCxnSpPr>
          <p:nvPr/>
        </p:nvCxnSpPr>
        <p:spPr>
          <a:xfrm flipV="1">
            <a:off x="1270000" y="3108325"/>
            <a:ext cx="2159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單箭頭接點 66">
            <a:extLst>
              <a:ext uri="{FF2B5EF4-FFF2-40B4-BE49-F238E27FC236}">
                <a16:creationId xmlns:a16="http://schemas.microsoft.com/office/drawing/2014/main" id="{6CA2EA46-807E-4645-9576-0EE71D43EABC}"/>
              </a:ext>
            </a:extLst>
          </p:cNvPr>
          <p:cNvCxnSpPr>
            <a:cxnSpLocks/>
            <a:stCxn id="13" idx="0"/>
            <a:endCxn id="19" idx="4"/>
          </p:cNvCxnSpPr>
          <p:nvPr/>
        </p:nvCxnSpPr>
        <p:spPr>
          <a:xfrm flipH="1" flipV="1">
            <a:off x="1651000" y="3108325"/>
            <a:ext cx="508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單箭頭接點 69">
            <a:extLst>
              <a:ext uri="{FF2B5EF4-FFF2-40B4-BE49-F238E27FC236}">
                <a16:creationId xmlns:a16="http://schemas.microsoft.com/office/drawing/2014/main" id="{0299A7A3-11B3-43B4-9EB7-68FEBF13064A}"/>
              </a:ext>
            </a:extLst>
          </p:cNvPr>
          <p:cNvCxnSpPr>
            <a:cxnSpLocks/>
            <a:stCxn id="13" idx="0"/>
            <a:endCxn id="17" idx="4"/>
          </p:cNvCxnSpPr>
          <p:nvPr/>
        </p:nvCxnSpPr>
        <p:spPr>
          <a:xfrm flipV="1">
            <a:off x="2159000" y="3108325"/>
            <a:ext cx="381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單箭頭接點 72">
            <a:extLst>
              <a:ext uri="{FF2B5EF4-FFF2-40B4-BE49-F238E27FC236}">
                <a16:creationId xmlns:a16="http://schemas.microsoft.com/office/drawing/2014/main" id="{B9082A39-ECCE-4D0D-AA88-FF3EA3173B72}"/>
              </a:ext>
            </a:extLst>
          </p:cNvPr>
          <p:cNvCxnSpPr>
            <a:cxnSpLocks/>
            <a:stCxn id="13" idx="0"/>
            <a:endCxn id="18" idx="4"/>
          </p:cNvCxnSpPr>
          <p:nvPr/>
        </p:nvCxnSpPr>
        <p:spPr>
          <a:xfrm flipV="1">
            <a:off x="2159000" y="3108325"/>
            <a:ext cx="1270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單箭頭接點 75">
            <a:extLst>
              <a:ext uri="{FF2B5EF4-FFF2-40B4-BE49-F238E27FC236}">
                <a16:creationId xmlns:a16="http://schemas.microsoft.com/office/drawing/2014/main" id="{4BA9EC81-BFEA-4FBC-8C6B-E5B440E7DA8C}"/>
              </a:ext>
            </a:extLst>
          </p:cNvPr>
          <p:cNvCxnSpPr>
            <a:cxnSpLocks/>
            <a:stCxn id="14" idx="0"/>
            <a:endCxn id="19" idx="4"/>
          </p:cNvCxnSpPr>
          <p:nvPr/>
        </p:nvCxnSpPr>
        <p:spPr>
          <a:xfrm flipH="1" flipV="1">
            <a:off x="1651000" y="3108325"/>
            <a:ext cx="1397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單箭頭接點 78">
            <a:extLst>
              <a:ext uri="{FF2B5EF4-FFF2-40B4-BE49-F238E27FC236}">
                <a16:creationId xmlns:a16="http://schemas.microsoft.com/office/drawing/2014/main" id="{847A8B5C-B681-42DF-A905-A3E1BF42CBA8}"/>
              </a:ext>
            </a:extLst>
          </p:cNvPr>
          <p:cNvCxnSpPr>
            <a:cxnSpLocks/>
            <a:stCxn id="14" idx="0"/>
            <a:endCxn id="17" idx="4"/>
          </p:cNvCxnSpPr>
          <p:nvPr/>
        </p:nvCxnSpPr>
        <p:spPr>
          <a:xfrm flipH="1" flipV="1">
            <a:off x="2540000" y="3108325"/>
            <a:ext cx="508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單箭頭接點 81">
            <a:extLst>
              <a:ext uri="{FF2B5EF4-FFF2-40B4-BE49-F238E27FC236}">
                <a16:creationId xmlns:a16="http://schemas.microsoft.com/office/drawing/2014/main" id="{F8AA0EC3-662B-41B8-8331-E05C984D8354}"/>
              </a:ext>
            </a:extLst>
          </p:cNvPr>
          <p:cNvCxnSpPr>
            <a:cxnSpLocks/>
            <a:stCxn id="14" idx="0"/>
            <a:endCxn id="18" idx="4"/>
          </p:cNvCxnSpPr>
          <p:nvPr/>
        </p:nvCxnSpPr>
        <p:spPr>
          <a:xfrm flipV="1">
            <a:off x="3048000" y="3108325"/>
            <a:ext cx="381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單箭頭接點 84">
            <a:extLst>
              <a:ext uri="{FF2B5EF4-FFF2-40B4-BE49-F238E27FC236}">
                <a16:creationId xmlns:a16="http://schemas.microsoft.com/office/drawing/2014/main" id="{33C7A0AC-786A-41A0-9D15-A3DE401E5E8D}"/>
              </a:ext>
            </a:extLst>
          </p:cNvPr>
          <p:cNvCxnSpPr>
            <a:cxnSpLocks/>
            <a:stCxn id="15" idx="0"/>
            <a:endCxn id="19" idx="4"/>
          </p:cNvCxnSpPr>
          <p:nvPr/>
        </p:nvCxnSpPr>
        <p:spPr>
          <a:xfrm flipH="1" flipV="1">
            <a:off x="1651000" y="3108325"/>
            <a:ext cx="2286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線單箭頭接點 87">
            <a:extLst>
              <a:ext uri="{FF2B5EF4-FFF2-40B4-BE49-F238E27FC236}">
                <a16:creationId xmlns:a16="http://schemas.microsoft.com/office/drawing/2014/main" id="{2B7DA066-FEAC-4D74-A327-1908C66E3143}"/>
              </a:ext>
            </a:extLst>
          </p:cNvPr>
          <p:cNvCxnSpPr>
            <a:cxnSpLocks/>
            <a:stCxn id="15" idx="0"/>
            <a:endCxn id="17" idx="4"/>
          </p:cNvCxnSpPr>
          <p:nvPr/>
        </p:nvCxnSpPr>
        <p:spPr>
          <a:xfrm flipH="1" flipV="1">
            <a:off x="2540000" y="3108325"/>
            <a:ext cx="1397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單箭頭接點 90">
            <a:extLst>
              <a:ext uri="{FF2B5EF4-FFF2-40B4-BE49-F238E27FC236}">
                <a16:creationId xmlns:a16="http://schemas.microsoft.com/office/drawing/2014/main" id="{24F5F608-0816-474A-8C0E-919EE531A61E}"/>
              </a:ext>
            </a:extLst>
          </p:cNvPr>
          <p:cNvCxnSpPr>
            <a:cxnSpLocks/>
            <a:stCxn id="15" idx="0"/>
            <a:endCxn id="18" idx="4"/>
          </p:cNvCxnSpPr>
          <p:nvPr/>
        </p:nvCxnSpPr>
        <p:spPr>
          <a:xfrm flipH="1" flipV="1">
            <a:off x="3429000" y="3108325"/>
            <a:ext cx="508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線單箭頭接點 93">
            <a:extLst>
              <a:ext uri="{FF2B5EF4-FFF2-40B4-BE49-F238E27FC236}">
                <a16:creationId xmlns:a16="http://schemas.microsoft.com/office/drawing/2014/main" id="{EFED8BA6-C6DF-4733-95A3-38C9697DD841}"/>
              </a:ext>
            </a:extLst>
          </p:cNvPr>
          <p:cNvCxnSpPr>
            <a:cxnSpLocks/>
          </p:cNvCxnSpPr>
          <p:nvPr/>
        </p:nvCxnSpPr>
        <p:spPr>
          <a:xfrm flipV="1">
            <a:off x="1270000" y="4992895"/>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線單箭頭接點 96">
            <a:extLst>
              <a:ext uri="{FF2B5EF4-FFF2-40B4-BE49-F238E27FC236}">
                <a16:creationId xmlns:a16="http://schemas.microsoft.com/office/drawing/2014/main" id="{25D32545-F554-462E-AA4F-4063EA37EE8C}"/>
              </a:ext>
            </a:extLst>
          </p:cNvPr>
          <p:cNvCxnSpPr>
            <a:cxnSpLocks/>
          </p:cNvCxnSpPr>
          <p:nvPr/>
        </p:nvCxnSpPr>
        <p:spPr>
          <a:xfrm flipV="1">
            <a:off x="2175934" y="5019144"/>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線單箭頭接點 97">
            <a:extLst>
              <a:ext uri="{FF2B5EF4-FFF2-40B4-BE49-F238E27FC236}">
                <a16:creationId xmlns:a16="http://schemas.microsoft.com/office/drawing/2014/main" id="{BD450A2B-C44A-454D-9CE9-C64754A42316}"/>
              </a:ext>
            </a:extLst>
          </p:cNvPr>
          <p:cNvCxnSpPr>
            <a:cxnSpLocks/>
          </p:cNvCxnSpPr>
          <p:nvPr/>
        </p:nvCxnSpPr>
        <p:spPr>
          <a:xfrm flipV="1">
            <a:off x="3060698" y="5008879"/>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98">
            <a:extLst>
              <a:ext uri="{FF2B5EF4-FFF2-40B4-BE49-F238E27FC236}">
                <a16:creationId xmlns:a16="http://schemas.microsoft.com/office/drawing/2014/main" id="{0E1EEE64-902A-4E89-8E74-8A35826431ED}"/>
              </a:ext>
            </a:extLst>
          </p:cNvPr>
          <p:cNvCxnSpPr>
            <a:cxnSpLocks/>
          </p:cNvCxnSpPr>
          <p:nvPr/>
        </p:nvCxnSpPr>
        <p:spPr>
          <a:xfrm flipV="1">
            <a:off x="3953932" y="5014484"/>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線單箭頭接點 99">
            <a:extLst>
              <a:ext uri="{FF2B5EF4-FFF2-40B4-BE49-F238E27FC236}">
                <a16:creationId xmlns:a16="http://schemas.microsoft.com/office/drawing/2014/main" id="{94B70683-A246-451D-BAF5-49E8BEC5F091}"/>
              </a:ext>
            </a:extLst>
          </p:cNvPr>
          <p:cNvCxnSpPr>
            <a:cxnSpLocks/>
          </p:cNvCxnSpPr>
          <p:nvPr/>
        </p:nvCxnSpPr>
        <p:spPr>
          <a:xfrm flipV="1">
            <a:off x="1651000" y="2349709"/>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單箭頭接點 100">
            <a:extLst>
              <a:ext uri="{FF2B5EF4-FFF2-40B4-BE49-F238E27FC236}">
                <a16:creationId xmlns:a16="http://schemas.microsoft.com/office/drawing/2014/main" id="{E5AB5780-379C-4107-B7BC-B2B50F5E1337}"/>
              </a:ext>
            </a:extLst>
          </p:cNvPr>
          <p:cNvCxnSpPr>
            <a:cxnSpLocks/>
          </p:cNvCxnSpPr>
          <p:nvPr/>
        </p:nvCxnSpPr>
        <p:spPr>
          <a:xfrm flipV="1">
            <a:off x="2548467" y="2347168"/>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線單箭頭接點 101">
            <a:extLst>
              <a:ext uri="{FF2B5EF4-FFF2-40B4-BE49-F238E27FC236}">
                <a16:creationId xmlns:a16="http://schemas.microsoft.com/office/drawing/2014/main" id="{25940143-CE0C-4214-84C7-6F4D06BA63F5}"/>
              </a:ext>
            </a:extLst>
          </p:cNvPr>
          <p:cNvCxnSpPr>
            <a:cxnSpLocks/>
          </p:cNvCxnSpPr>
          <p:nvPr/>
        </p:nvCxnSpPr>
        <p:spPr>
          <a:xfrm flipV="1">
            <a:off x="3429000" y="2349922"/>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橢圓 102">
            <a:extLst>
              <a:ext uri="{FF2B5EF4-FFF2-40B4-BE49-F238E27FC236}">
                <a16:creationId xmlns:a16="http://schemas.microsoft.com/office/drawing/2014/main" id="{795B0AEB-84D4-4420-9BE4-225982920523}"/>
              </a:ext>
            </a:extLst>
          </p:cNvPr>
          <p:cNvSpPr/>
          <p:nvPr/>
        </p:nvSpPr>
        <p:spPr>
          <a:xfrm>
            <a:off x="6408207" y="4657725"/>
            <a:ext cx="508000" cy="508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57" name="橢圓 103">
            <a:extLst>
              <a:ext uri="{FF2B5EF4-FFF2-40B4-BE49-F238E27FC236}">
                <a16:creationId xmlns:a16="http://schemas.microsoft.com/office/drawing/2014/main" id="{FA8D41D1-FDE3-4E64-AB2A-D848AF59955E}"/>
              </a:ext>
            </a:extLst>
          </p:cNvPr>
          <p:cNvSpPr/>
          <p:nvPr/>
        </p:nvSpPr>
        <p:spPr>
          <a:xfrm>
            <a:off x="7297207" y="4657725"/>
            <a:ext cx="508000" cy="508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58" name="橢圓 104">
            <a:extLst>
              <a:ext uri="{FF2B5EF4-FFF2-40B4-BE49-F238E27FC236}">
                <a16:creationId xmlns:a16="http://schemas.microsoft.com/office/drawing/2014/main" id="{282280C9-D371-440D-A596-C6A04D9B419E}"/>
              </a:ext>
            </a:extLst>
          </p:cNvPr>
          <p:cNvSpPr/>
          <p:nvPr/>
        </p:nvSpPr>
        <p:spPr>
          <a:xfrm>
            <a:off x="8186207" y="4657725"/>
            <a:ext cx="508000" cy="508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59" name="橢圓 105">
            <a:extLst>
              <a:ext uri="{FF2B5EF4-FFF2-40B4-BE49-F238E27FC236}">
                <a16:creationId xmlns:a16="http://schemas.microsoft.com/office/drawing/2014/main" id="{B09B92AA-74DF-4ABD-B6EF-212FF6449253}"/>
              </a:ext>
            </a:extLst>
          </p:cNvPr>
          <p:cNvSpPr/>
          <p:nvPr/>
        </p:nvSpPr>
        <p:spPr>
          <a:xfrm>
            <a:off x="5519207" y="4657725"/>
            <a:ext cx="508000" cy="508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sp>
        <p:nvSpPr>
          <p:cNvPr id="60" name="橢圓 107">
            <a:extLst>
              <a:ext uri="{FF2B5EF4-FFF2-40B4-BE49-F238E27FC236}">
                <a16:creationId xmlns:a16="http://schemas.microsoft.com/office/drawing/2014/main" id="{CC9E94D9-7718-4219-9C18-67782E37E8B9}"/>
              </a:ext>
            </a:extLst>
          </p:cNvPr>
          <p:cNvSpPr/>
          <p:nvPr/>
        </p:nvSpPr>
        <p:spPr>
          <a:xfrm>
            <a:off x="7297207" y="3692525"/>
            <a:ext cx="508000" cy="508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61" name="橢圓 109">
            <a:extLst>
              <a:ext uri="{FF2B5EF4-FFF2-40B4-BE49-F238E27FC236}">
                <a16:creationId xmlns:a16="http://schemas.microsoft.com/office/drawing/2014/main" id="{0080D1C7-64FC-4342-8ADF-77A3F92C5807}"/>
              </a:ext>
            </a:extLst>
          </p:cNvPr>
          <p:cNvSpPr/>
          <p:nvPr/>
        </p:nvSpPr>
        <p:spPr>
          <a:xfrm>
            <a:off x="5519207" y="3692525"/>
            <a:ext cx="508000" cy="508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62" name="橢圓 110">
            <a:extLst>
              <a:ext uri="{FF2B5EF4-FFF2-40B4-BE49-F238E27FC236}">
                <a16:creationId xmlns:a16="http://schemas.microsoft.com/office/drawing/2014/main" id="{7D497DC2-861A-4122-9E62-B8AD1C54D092}"/>
              </a:ext>
            </a:extLst>
          </p:cNvPr>
          <p:cNvSpPr/>
          <p:nvPr/>
        </p:nvSpPr>
        <p:spPr>
          <a:xfrm>
            <a:off x="6789207" y="2727325"/>
            <a:ext cx="508000" cy="5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63" name="橢圓 111">
            <a:extLst>
              <a:ext uri="{FF2B5EF4-FFF2-40B4-BE49-F238E27FC236}">
                <a16:creationId xmlns:a16="http://schemas.microsoft.com/office/drawing/2014/main" id="{49C3FFA1-82B5-41E2-96EE-747CA36FCC6E}"/>
              </a:ext>
            </a:extLst>
          </p:cNvPr>
          <p:cNvSpPr/>
          <p:nvPr/>
        </p:nvSpPr>
        <p:spPr>
          <a:xfrm>
            <a:off x="7678207" y="2727325"/>
            <a:ext cx="508000" cy="5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64" name="橢圓 112">
            <a:extLst>
              <a:ext uri="{FF2B5EF4-FFF2-40B4-BE49-F238E27FC236}">
                <a16:creationId xmlns:a16="http://schemas.microsoft.com/office/drawing/2014/main" id="{6F127C0E-3A30-45DF-A1AA-E51D5814C327}"/>
              </a:ext>
            </a:extLst>
          </p:cNvPr>
          <p:cNvSpPr/>
          <p:nvPr/>
        </p:nvSpPr>
        <p:spPr>
          <a:xfrm>
            <a:off x="5900207" y="2727325"/>
            <a:ext cx="508000" cy="5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cxnSp>
        <p:nvCxnSpPr>
          <p:cNvPr id="65" name="直線單箭頭接點 113">
            <a:extLst>
              <a:ext uri="{FF2B5EF4-FFF2-40B4-BE49-F238E27FC236}">
                <a16:creationId xmlns:a16="http://schemas.microsoft.com/office/drawing/2014/main" id="{EADDC562-23F1-4A7F-B933-DC01A212B3F7}"/>
              </a:ext>
            </a:extLst>
          </p:cNvPr>
          <p:cNvCxnSpPr>
            <a:stCxn id="59" idx="0"/>
          </p:cNvCxnSpPr>
          <p:nvPr/>
        </p:nvCxnSpPr>
        <p:spPr>
          <a:xfrm flipH="1" flipV="1">
            <a:off x="5764740" y="4200525"/>
            <a:ext cx="8467"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直線單箭頭接點 115">
            <a:extLst>
              <a:ext uri="{FF2B5EF4-FFF2-40B4-BE49-F238E27FC236}">
                <a16:creationId xmlns:a16="http://schemas.microsoft.com/office/drawing/2014/main" id="{812A2C6A-4343-4D39-BE7D-5D73E61D960F}"/>
              </a:ext>
            </a:extLst>
          </p:cNvPr>
          <p:cNvCxnSpPr/>
          <p:nvPr/>
        </p:nvCxnSpPr>
        <p:spPr>
          <a:xfrm flipH="1" flipV="1">
            <a:off x="7563906" y="4200525"/>
            <a:ext cx="8467"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直線單箭頭接點 118">
            <a:extLst>
              <a:ext uri="{FF2B5EF4-FFF2-40B4-BE49-F238E27FC236}">
                <a16:creationId xmlns:a16="http://schemas.microsoft.com/office/drawing/2014/main" id="{6F8D1395-20AF-45D3-A9E9-9FD716A3CD75}"/>
              </a:ext>
            </a:extLst>
          </p:cNvPr>
          <p:cNvCxnSpPr>
            <a:cxnSpLocks/>
            <a:stCxn id="59" idx="0"/>
          </p:cNvCxnSpPr>
          <p:nvPr/>
        </p:nvCxnSpPr>
        <p:spPr>
          <a:xfrm flipV="1">
            <a:off x="5773207" y="4225925"/>
            <a:ext cx="1790699" cy="431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線單箭頭接點 121">
            <a:extLst>
              <a:ext uri="{FF2B5EF4-FFF2-40B4-BE49-F238E27FC236}">
                <a16:creationId xmlns:a16="http://schemas.microsoft.com/office/drawing/2014/main" id="{53709657-F461-4177-ADF2-AFDFC38E6BEB}"/>
              </a:ext>
            </a:extLst>
          </p:cNvPr>
          <p:cNvCxnSpPr>
            <a:cxnSpLocks/>
          </p:cNvCxnSpPr>
          <p:nvPr/>
        </p:nvCxnSpPr>
        <p:spPr>
          <a:xfrm flipV="1">
            <a:off x="6698191" y="4225925"/>
            <a:ext cx="874182" cy="4191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直線單箭頭接點 123">
            <a:extLst>
              <a:ext uri="{FF2B5EF4-FFF2-40B4-BE49-F238E27FC236}">
                <a16:creationId xmlns:a16="http://schemas.microsoft.com/office/drawing/2014/main" id="{6F2A72B7-1420-4064-8457-5D3BE8885308}"/>
              </a:ext>
            </a:extLst>
          </p:cNvPr>
          <p:cNvCxnSpPr>
            <a:cxnSpLocks/>
            <a:stCxn id="57" idx="0"/>
            <a:endCxn id="61" idx="4"/>
          </p:cNvCxnSpPr>
          <p:nvPr/>
        </p:nvCxnSpPr>
        <p:spPr>
          <a:xfrm flipH="1" flipV="1">
            <a:off x="5773207" y="4200525"/>
            <a:ext cx="1778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線單箭頭接點 128">
            <a:extLst>
              <a:ext uri="{FF2B5EF4-FFF2-40B4-BE49-F238E27FC236}">
                <a16:creationId xmlns:a16="http://schemas.microsoft.com/office/drawing/2014/main" id="{FFBDB2FB-6686-4FCA-B8F7-1C40187B88C8}"/>
              </a:ext>
            </a:extLst>
          </p:cNvPr>
          <p:cNvCxnSpPr>
            <a:cxnSpLocks/>
            <a:stCxn id="58" idx="0"/>
            <a:endCxn id="60" idx="4"/>
          </p:cNvCxnSpPr>
          <p:nvPr/>
        </p:nvCxnSpPr>
        <p:spPr>
          <a:xfrm flipH="1" flipV="1">
            <a:off x="7551207" y="4200525"/>
            <a:ext cx="889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線單箭頭接點 129">
            <a:extLst>
              <a:ext uri="{FF2B5EF4-FFF2-40B4-BE49-F238E27FC236}">
                <a16:creationId xmlns:a16="http://schemas.microsoft.com/office/drawing/2014/main" id="{97E0F354-7F50-4C69-8063-FBD052C5C024}"/>
              </a:ext>
            </a:extLst>
          </p:cNvPr>
          <p:cNvCxnSpPr>
            <a:cxnSpLocks/>
            <a:stCxn id="61" idx="0"/>
            <a:endCxn id="64" idx="4"/>
          </p:cNvCxnSpPr>
          <p:nvPr/>
        </p:nvCxnSpPr>
        <p:spPr>
          <a:xfrm flipV="1">
            <a:off x="5773207" y="3235325"/>
            <a:ext cx="381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線單箭頭接點 130">
            <a:extLst>
              <a:ext uri="{FF2B5EF4-FFF2-40B4-BE49-F238E27FC236}">
                <a16:creationId xmlns:a16="http://schemas.microsoft.com/office/drawing/2014/main" id="{2082B9AB-99F7-4C1B-907F-46924AE03F5B}"/>
              </a:ext>
            </a:extLst>
          </p:cNvPr>
          <p:cNvCxnSpPr>
            <a:cxnSpLocks/>
            <a:stCxn id="61" idx="0"/>
            <a:endCxn id="62" idx="4"/>
          </p:cNvCxnSpPr>
          <p:nvPr/>
        </p:nvCxnSpPr>
        <p:spPr>
          <a:xfrm flipV="1">
            <a:off x="5773207" y="3235325"/>
            <a:ext cx="1270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直線單箭頭接點 131">
            <a:extLst>
              <a:ext uri="{FF2B5EF4-FFF2-40B4-BE49-F238E27FC236}">
                <a16:creationId xmlns:a16="http://schemas.microsoft.com/office/drawing/2014/main" id="{088B93A8-74A0-42B4-BF12-75C57A3A7062}"/>
              </a:ext>
            </a:extLst>
          </p:cNvPr>
          <p:cNvCxnSpPr>
            <a:cxnSpLocks/>
            <a:stCxn id="61" idx="0"/>
            <a:endCxn id="63" idx="4"/>
          </p:cNvCxnSpPr>
          <p:nvPr/>
        </p:nvCxnSpPr>
        <p:spPr>
          <a:xfrm flipV="1">
            <a:off x="5773207" y="3235325"/>
            <a:ext cx="2159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線單箭頭接點 135">
            <a:extLst>
              <a:ext uri="{FF2B5EF4-FFF2-40B4-BE49-F238E27FC236}">
                <a16:creationId xmlns:a16="http://schemas.microsoft.com/office/drawing/2014/main" id="{C9ACD2A7-0CF4-49D1-8806-027F037545CA}"/>
              </a:ext>
            </a:extLst>
          </p:cNvPr>
          <p:cNvCxnSpPr>
            <a:cxnSpLocks/>
            <a:stCxn id="60" idx="0"/>
            <a:endCxn id="64" idx="4"/>
          </p:cNvCxnSpPr>
          <p:nvPr/>
        </p:nvCxnSpPr>
        <p:spPr>
          <a:xfrm flipH="1" flipV="1">
            <a:off x="6154207" y="3235325"/>
            <a:ext cx="1397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線單箭頭接點 137">
            <a:extLst>
              <a:ext uri="{FF2B5EF4-FFF2-40B4-BE49-F238E27FC236}">
                <a16:creationId xmlns:a16="http://schemas.microsoft.com/office/drawing/2014/main" id="{C8C8428E-7CDA-4143-8A38-DAA94FE7B6CD}"/>
              </a:ext>
            </a:extLst>
          </p:cNvPr>
          <p:cNvCxnSpPr>
            <a:cxnSpLocks/>
            <a:stCxn id="60" idx="0"/>
            <a:endCxn id="63" idx="4"/>
          </p:cNvCxnSpPr>
          <p:nvPr/>
        </p:nvCxnSpPr>
        <p:spPr>
          <a:xfrm flipV="1">
            <a:off x="7551207" y="3235325"/>
            <a:ext cx="38100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單箭頭接點 141">
            <a:extLst>
              <a:ext uri="{FF2B5EF4-FFF2-40B4-BE49-F238E27FC236}">
                <a16:creationId xmlns:a16="http://schemas.microsoft.com/office/drawing/2014/main" id="{7AF5B167-9A91-497B-8286-C4FF3B6BE587}"/>
              </a:ext>
            </a:extLst>
          </p:cNvPr>
          <p:cNvCxnSpPr>
            <a:cxnSpLocks/>
          </p:cNvCxnSpPr>
          <p:nvPr/>
        </p:nvCxnSpPr>
        <p:spPr>
          <a:xfrm flipV="1">
            <a:off x="5773207" y="5119895"/>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線單箭頭接點 142">
            <a:extLst>
              <a:ext uri="{FF2B5EF4-FFF2-40B4-BE49-F238E27FC236}">
                <a16:creationId xmlns:a16="http://schemas.microsoft.com/office/drawing/2014/main" id="{0695671F-86F3-41E3-B64F-B23DDE2D9342}"/>
              </a:ext>
            </a:extLst>
          </p:cNvPr>
          <p:cNvCxnSpPr>
            <a:cxnSpLocks/>
          </p:cNvCxnSpPr>
          <p:nvPr/>
        </p:nvCxnSpPr>
        <p:spPr>
          <a:xfrm flipV="1">
            <a:off x="6679141" y="5146144"/>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直線單箭頭接點 143">
            <a:extLst>
              <a:ext uri="{FF2B5EF4-FFF2-40B4-BE49-F238E27FC236}">
                <a16:creationId xmlns:a16="http://schemas.microsoft.com/office/drawing/2014/main" id="{5980A7A5-05AB-45E1-A6EA-537CD274E2FB}"/>
              </a:ext>
            </a:extLst>
          </p:cNvPr>
          <p:cNvCxnSpPr>
            <a:cxnSpLocks/>
          </p:cNvCxnSpPr>
          <p:nvPr/>
        </p:nvCxnSpPr>
        <p:spPr>
          <a:xfrm flipV="1">
            <a:off x="7563905" y="5135879"/>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線單箭頭接點 144">
            <a:extLst>
              <a:ext uri="{FF2B5EF4-FFF2-40B4-BE49-F238E27FC236}">
                <a16:creationId xmlns:a16="http://schemas.microsoft.com/office/drawing/2014/main" id="{0C2B73CC-43C8-4EAF-8EB2-EB64639BDA93}"/>
              </a:ext>
            </a:extLst>
          </p:cNvPr>
          <p:cNvCxnSpPr>
            <a:cxnSpLocks/>
          </p:cNvCxnSpPr>
          <p:nvPr/>
        </p:nvCxnSpPr>
        <p:spPr>
          <a:xfrm flipV="1">
            <a:off x="8457139" y="5141484"/>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直線單箭頭接點 145">
            <a:extLst>
              <a:ext uri="{FF2B5EF4-FFF2-40B4-BE49-F238E27FC236}">
                <a16:creationId xmlns:a16="http://schemas.microsoft.com/office/drawing/2014/main" id="{EAAB3C6F-B4A6-4D9E-89C7-4B87C1622E8C}"/>
              </a:ext>
            </a:extLst>
          </p:cNvPr>
          <p:cNvCxnSpPr>
            <a:cxnSpLocks/>
          </p:cNvCxnSpPr>
          <p:nvPr/>
        </p:nvCxnSpPr>
        <p:spPr>
          <a:xfrm flipV="1">
            <a:off x="6154207" y="2476709"/>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直線單箭頭接點 146">
            <a:extLst>
              <a:ext uri="{FF2B5EF4-FFF2-40B4-BE49-F238E27FC236}">
                <a16:creationId xmlns:a16="http://schemas.microsoft.com/office/drawing/2014/main" id="{8DC36769-DD76-4DB5-90BD-B89A237F9EBA}"/>
              </a:ext>
            </a:extLst>
          </p:cNvPr>
          <p:cNvCxnSpPr>
            <a:cxnSpLocks/>
          </p:cNvCxnSpPr>
          <p:nvPr/>
        </p:nvCxnSpPr>
        <p:spPr>
          <a:xfrm flipV="1">
            <a:off x="7051674" y="2474168"/>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直線單箭頭接點 147">
            <a:extLst>
              <a:ext uri="{FF2B5EF4-FFF2-40B4-BE49-F238E27FC236}">
                <a16:creationId xmlns:a16="http://schemas.microsoft.com/office/drawing/2014/main" id="{60E71544-8F17-4F4F-8499-A74208B74B71}"/>
              </a:ext>
            </a:extLst>
          </p:cNvPr>
          <p:cNvCxnSpPr>
            <a:cxnSpLocks/>
          </p:cNvCxnSpPr>
          <p:nvPr/>
        </p:nvCxnSpPr>
        <p:spPr>
          <a:xfrm flipV="1">
            <a:off x="7932207" y="2476922"/>
            <a:ext cx="1" cy="2506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文字方塊 148">
            <a:extLst>
              <a:ext uri="{FF2B5EF4-FFF2-40B4-BE49-F238E27FC236}">
                <a16:creationId xmlns:a16="http://schemas.microsoft.com/office/drawing/2014/main" id="{E05009BE-C8A3-424D-8761-F1139FE00CF8}"/>
              </a:ext>
            </a:extLst>
          </p:cNvPr>
          <p:cNvSpPr txBox="1"/>
          <p:nvPr/>
        </p:nvSpPr>
        <p:spPr>
          <a:xfrm>
            <a:off x="4110039" y="2860615"/>
            <a:ext cx="1871129" cy="400110"/>
          </a:xfrm>
          <a:prstGeom prst="rect">
            <a:avLst/>
          </a:prstGeom>
          <a:noFill/>
        </p:spPr>
        <p:txBody>
          <a:bodyPr wrap="square" rtlCol="0">
            <a:spAutoFit/>
          </a:bodyPr>
          <a:lstStyle/>
          <a:p>
            <a:r>
              <a:rPr lang="zh-TW" altLang="en-US" sz="2000" dirty="0">
                <a:latin typeface="微軟正黑體" panose="020B0604030504040204" pitchFamily="34" charset="-120"/>
                <a:ea typeface="微軟正黑體" panose="020B0604030504040204" pitchFamily="34" charset="-120"/>
              </a:rPr>
              <a:t>剪掉</a:t>
            </a:r>
            <a:r>
              <a:rPr lang="zh-CN" altLang="en-US" sz="2000" dirty="0">
                <a:latin typeface="微軟正黑體" panose="020B0604030504040204" pitchFamily="34" charset="-120"/>
                <a:ea typeface="微軟正黑體" panose="020B0604030504040204" pitchFamily="34" charset="-120"/>
              </a:rPr>
              <a:t>多余参数</a:t>
            </a:r>
            <a:endParaRPr lang="zh-TW" altLang="en-US" sz="2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012769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lstStyle/>
          <a:p>
            <a:r>
              <a:rPr lang="zh-CN" altLang="en-US" dirty="0">
                <a:latin typeface="Times New Roman" panose="02020603050405020304" pitchFamily="18" charset="0"/>
                <a:cs typeface="Times New Roman" panose="02020603050405020304" pitchFamily="18" charset="0"/>
              </a:rPr>
              <a:t>机器学习的谎言</a:t>
            </a:r>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99</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內容版面配置區 2">
            <a:extLst>
              <a:ext uri="{FF2B5EF4-FFF2-40B4-BE49-F238E27FC236}">
                <a16:creationId xmlns:a16="http://schemas.microsoft.com/office/drawing/2014/main" id="{50A2C380-A464-41AE-9982-13EDAB8834F7}"/>
              </a:ext>
            </a:extLst>
          </p:cNvPr>
          <p:cNvSpPr txBox="1">
            <a:spLocks/>
          </p:cNvSpPr>
          <p:nvPr/>
        </p:nvSpPr>
        <p:spPr>
          <a:xfrm>
            <a:off x="628650" y="1825624"/>
            <a:ext cx="7886700" cy="46672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当训练样本和测试样本遵循完全相同的分布</a:t>
            </a:r>
            <a:endParaRPr lang="en-US" altLang="zh-CN" dirty="0"/>
          </a:p>
          <a:p>
            <a:endParaRPr lang="en-US" altLang="zh-TW" dirty="0"/>
          </a:p>
          <a:p>
            <a:endParaRPr lang="en-US" altLang="zh-TW" dirty="0"/>
          </a:p>
          <a:p>
            <a:endParaRPr lang="en-US" altLang="zh-TW" dirty="0"/>
          </a:p>
          <a:p>
            <a:endParaRPr lang="en-US" altLang="zh-TW" dirty="0"/>
          </a:p>
          <a:p>
            <a:endParaRPr lang="en-US" altLang="zh-TW" dirty="0"/>
          </a:p>
          <a:p>
            <a:endParaRPr lang="en-US" altLang="zh-TW" dirty="0"/>
          </a:p>
          <a:p>
            <a:endParaRPr lang="en-US" altLang="zh-TW" dirty="0"/>
          </a:p>
          <a:p>
            <a:r>
              <a:rPr lang="en-US" altLang="zh-TW" dirty="0"/>
              <a:t>This is a lie!</a:t>
            </a:r>
            <a:endParaRPr lang="zh-TW" altLang="en-US" dirty="0"/>
          </a:p>
        </p:txBody>
      </p:sp>
      <p:pic>
        <p:nvPicPr>
          <p:cNvPr id="8" name="圖片 3">
            <a:extLst>
              <a:ext uri="{FF2B5EF4-FFF2-40B4-BE49-F238E27FC236}">
                <a16:creationId xmlns:a16="http://schemas.microsoft.com/office/drawing/2014/main" id="{C1B79EB7-8A87-4FA8-8F7A-CB00E78802C0}"/>
              </a:ext>
            </a:extLst>
          </p:cNvPr>
          <p:cNvPicPr>
            <a:picLocks noChangeAspect="1"/>
          </p:cNvPicPr>
          <p:nvPr/>
        </p:nvPicPr>
        <p:blipFill>
          <a:blip r:embed="rId3"/>
          <a:stretch>
            <a:fillRect/>
          </a:stretch>
        </p:blipFill>
        <p:spPr>
          <a:xfrm>
            <a:off x="1790454" y="2859563"/>
            <a:ext cx="2648196" cy="2268859"/>
          </a:xfrm>
          <a:prstGeom prst="rect">
            <a:avLst/>
          </a:prstGeom>
        </p:spPr>
      </p:pic>
      <p:pic>
        <p:nvPicPr>
          <p:cNvPr id="10" name="圖片 5">
            <a:extLst>
              <a:ext uri="{FF2B5EF4-FFF2-40B4-BE49-F238E27FC236}">
                <a16:creationId xmlns:a16="http://schemas.microsoft.com/office/drawing/2014/main" id="{1C0FF01B-F32E-476D-A33D-AA774D565BA6}"/>
              </a:ext>
            </a:extLst>
          </p:cNvPr>
          <p:cNvPicPr>
            <a:picLocks noChangeAspect="1"/>
          </p:cNvPicPr>
          <p:nvPr/>
        </p:nvPicPr>
        <p:blipFill>
          <a:blip r:embed="rId4"/>
          <a:stretch>
            <a:fillRect/>
          </a:stretch>
        </p:blipFill>
        <p:spPr>
          <a:xfrm>
            <a:off x="4996029" y="2888139"/>
            <a:ext cx="2686900" cy="2240284"/>
          </a:xfrm>
          <a:prstGeom prst="rect">
            <a:avLst/>
          </a:prstGeom>
        </p:spPr>
      </p:pic>
      <p:sp>
        <p:nvSpPr>
          <p:cNvPr id="11" name="矩形 10">
            <a:extLst>
              <a:ext uri="{FF2B5EF4-FFF2-40B4-BE49-F238E27FC236}">
                <a16:creationId xmlns:a16="http://schemas.microsoft.com/office/drawing/2014/main" id="{7B05A7F2-9D0B-4089-926D-97FE33BE1FCD}"/>
              </a:ext>
            </a:extLst>
          </p:cNvPr>
          <p:cNvSpPr/>
          <p:nvPr/>
        </p:nvSpPr>
        <p:spPr>
          <a:xfrm>
            <a:off x="2264723" y="5128422"/>
            <a:ext cx="1864613" cy="461665"/>
          </a:xfrm>
          <a:prstGeom prst="rect">
            <a:avLst/>
          </a:prstGeom>
        </p:spPr>
        <p:txBody>
          <a:bodyPr wrap="none">
            <a:spAutoFit/>
          </a:bodyPr>
          <a:lstStyle/>
          <a:p>
            <a:r>
              <a:rPr lang="en-US" altLang="zh-TW" sz="2400" dirty="0"/>
              <a:t>Training data </a:t>
            </a:r>
            <a:endParaRPr lang="zh-TW" altLang="en-US" sz="2400" dirty="0"/>
          </a:p>
        </p:txBody>
      </p:sp>
      <p:sp>
        <p:nvSpPr>
          <p:cNvPr id="12" name="矩形 11">
            <a:extLst>
              <a:ext uri="{FF2B5EF4-FFF2-40B4-BE49-F238E27FC236}">
                <a16:creationId xmlns:a16="http://schemas.microsoft.com/office/drawing/2014/main" id="{74F3C7A6-C73E-44A3-8265-73D9F0B7E8C0}"/>
              </a:ext>
            </a:extLst>
          </p:cNvPr>
          <p:cNvSpPr/>
          <p:nvPr/>
        </p:nvSpPr>
        <p:spPr>
          <a:xfrm>
            <a:off x="5476306" y="5128421"/>
            <a:ext cx="1748556" cy="461665"/>
          </a:xfrm>
          <a:prstGeom prst="rect">
            <a:avLst/>
          </a:prstGeom>
        </p:spPr>
        <p:txBody>
          <a:bodyPr wrap="none">
            <a:spAutoFit/>
          </a:bodyPr>
          <a:lstStyle/>
          <a:p>
            <a:r>
              <a:rPr lang="en-US" altLang="zh-TW" sz="2400" dirty="0"/>
              <a:t>Testing data </a:t>
            </a:r>
            <a:endParaRPr lang="zh-TW" altLang="en-US" sz="2400" dirty="0"/>
          </a:p>
        </p:txBody>
      </p:sp>
    </p:spTree>
    <p:extLst>
      <p:ext uri="{BB962C8B-B14F-4D97-AF65-F5344CB8AC3E}">
        <p14:creationId xmlns:p14="http://schemas.microsoft.com/office/powerpoint/2010/main" val="2295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11" grpId="0"/>
      <p:bldP spid="1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3815" y="0"/>
            <a:ext cx="8920975" cy="994172"/>
          </a:xfrm>
        </p:spPr>
        <p:txBody>
          <a:bodyPr vert="horz" lIns="91440" tIns="45720" rIns="91440" bIns="45720" rtlCol="0" anchor="ctr">
            <a:normAutofit/>
          </a:bodyPr>
          <a:lstStyle/>
          <a:p>
            <a:r>
              <a:rPr lang="en-US" altLang="zh-CN" sz="4000" b="1" dirty="0">
                <a:latin typeface="Times New Roman" panose="02020603050405020304" pitchFamily="18" charset="0"/>
                <a:cs typeface="Times New Roman" panose="02020603050405020304" pitchFamily="18" charset="0"/>
              </a:rPr>
              <a:t>1.4 </a:t>
            </a:r>
            <a:r>
              <a:rPr lang="zh-CN" altLang="en-US" sz="4000" b="1" dirty="0">
                <a:latin typeface="Times New Roman" panose="02020603050405020304" pitchFamily="18" charset="0"/>
                <a:cs typeface="Times New Roman" panose="02020603050405020304" pitchFamily="18" charset="0"/>
              </a:rPr>
              <a:t>机器学习未来和挑战</a:t>
            </a:r>
          </a:p>
        </p:txBody>
      </p:sp>
      <p:sp>
        <p:nvSpPr>
          <p:cNvPr id="3" name="内容占位符 2"/>
          <p:cNvSpPr>
            <a:spLocks noGrp="1"/>
          </p:cNvSpPr>
          <p:nvPr>
            <p:ph idx="1"/>
          </p:nvPr>
        </p:nvSpPr>
        <p:spPr>
          <a:xfrm>
            <a:off x="628650" y="1095791"/>
            <a:ext cx="7886700" cy="4257521"/>
          </a:xfrm>
        </p:spPr>
        <p:txBody>
          <a:bodyPr>
            <a:normAutofit fontScale="85000" lnSpcReduction="20000"/>
          </a:bodyPr>
          <a:lstStyle/>
          <a:p>
            <a:pPr marL="0" indent="0">
              <a:buNone/>
            </a:pPr>
            <a:r>
              <a:rPr lang="zh-CN" altLang="en-US" dirty="0">
                <a:latin typeface="Times New Roman" panose="02020603050405020304" pitchFamily="18" charset="0"/>
                <a:cs typeface="Times New Roman" panose="02020603050405020304" pitchFamily="18" charset="0"/>
              </a:rPr>
              <a:t>机器学习的下一步</a:t>
            </a:r>
            <a:endParaRPr lang="en-US" altLang="zh-CN" dirty="0">
              <a:latin typeface="Times New Roman" panose="02020603050405020304" pitchFamily="18" charset="0"/>
              <a:cs typeface="Times New Roman" panose="02020603050405020304" pitchFamily="18" charset="0"/>
            </a:endParaRPr>
          </a:p>
          <a:p>
            <a:r>
              <a:rPr lang="zh-CN" altLang="en-US" dirty="0"/>
              <a:t>异常检测</a:t>
            </a:r>
            <a:r>
              <a:rPr lang="en-US" altLang="zh-TW" dirty="0"/>
              <a:t>(</a:t>
            </a:r>
            <a:r>
              <a:rPr lang="zh-CN" altLang="en-US" dirty="0">
                <a:latin typeface="微軟正黑體" panose="020B0604030504040204" pitchFamily="34" charset="-120"/>
                <a:ea typeface="微軟正黑體" panose="020B0604030504040204" pitchFamily="34" charset="-120"/>
              </a:rPr>
              <a:t>机器能不能</a:t>
            </a:r>
            <a:r>
              <a:rPr lang="zh-TW" altLang="en-US" dirty="0">
                <a:latin typeface="微軟正黑體" panose="020B0604030504040204" pitchFamily="34" charset="-120"/>
                <a:ea typeface="微軟正黑體" panose="020B0604030504040204" pitchFamily="34" charset="-120"/>
              </a:rPr>
              <a:t>知道「我不知道」</a:t>
            </a:r>
            <a:r>
              <a:rPr lang="en-US" altLang="zh-TW" dirty="0"/>
              <a:t>)</a:t>
            </a:r>
          </a:p>
          <a:p>
            <a:r>
              <a:rPr lang="zh-CN" altLang="en-US" dirty="0">
                <a:latin typeface="微軟正黑體" panose="020B0604030504040204" pitchFamily="34" charset="-120"/>
                <a:ea typeface="微軟正黑體" panose="020B0604030504040204" pitchFamily="34" charset="-120"/>
              </a:rPr>
              <a:t>可解释</a:t>
            </a:r>
            <a:r>
              <a:rPr lang="en-US" altLang="zh-CN" dirty="0">
                <a:latin typeface="微軟正黑體" panose="020B0604030504040204" pitchFamily="34" charset="-120"/>
                <a:ea typeface="微軟正黑體" panose="020B0604030504040204" pitchFamily="34" charset="-120"/>
              </a:rPr>
              <a:t>AI</a:t>
            </a:r>
            <a:r>
              <a:rPr lang="en-US" altLang="zh-TW" dirty="0">
                <a:latin typeface="微軟正黑體" panose="020B0604030504040204" pitchFamily="34" charset="-120"/>
                <a:ea typeface="微軟正黑體" panose="020B0604030504040204" pitchFamily="34" charset="-120"/>
              </a:rPr>
              <a:t>(</a:t>
            </a:r>
            <a:r>
              <a:rPr lang="zh-CN" altLang="en-US" dirty="0">
                <a:latin typeface="微軟正黑體" panose="020B0604030504040204" pitchFamily="34" charset="-120"/>
                <a:ea typeface="微軟正黑體" panose="020B0604030504040204" pitchFamily="34" charset="-120"/>
              </a:rPr>
              <a:t>说出为什么</a:t>
            </a:r>
            <a:r>
              <a:rPr lang="zh-TW" altLang="en-US" dirty="0">
                <a:latin typeface="微軟正黑體" panose="020B0604030504040204" pitchFamily="34" charset="-120"/>
                <a:ea typeface="微軟正黑體" panose="020B0604030504040204" pitchFamily="34" charset="-120"/>
              </a:rPr>
              <a:t>「我知道」</a:t>
            </a:r>
            <a:r>
              <a:rPr lang="en-US" altLang="zh-TW" dirty="0">
                <a:latin typeface="微軟正黑體" panose="020B0604030504040204" pitchFamily="34" charset="-120"/>
                <a:ea typeface="微軟正黑體" panose="020B0604030504040204" pitchFamily="34" charset="-120"/>
              </a:rPr>
              <a:t>)</a:t>
            </a:r>
          </a:p>
          <a:p>
            <a:r>
              <a:rPr lang="zh-CN" altLang="en-US" dirty="0">
                <a:latin typeface="微軟正黑體" panose="020B0604030504040204" pitchFamily="34" charset="-120"/>
                <a:ea typeface="微軟正黑體" panose="020B0604030504040204" pitchFamily="34" charset="-120"/>
              </a:rPr>
              <a:t>预防对抗攻击</a:t>
            </a:r>
            <a:endParaRPr lang="en-US" altLang="zh-TW" dirty="0">
              <a:latin typeface="微軟正黑體" panose="020B0604030504040204" pitchFamily="34" charset="-120"/>
              <a:ea typeface="微軟正黑體" panose="020B0604030504040204" pitchFamily="34" charset="-120"/>
            </a:endParaRPr>
          </a:p>
          <a:p>
            <a:r>
              <a:rPr lang="zh-CN" altLang="en-US" dirty="0"/>
              <a:t>终身学习</a:t>
            </a:r>
            <a:endParaRPr lang="en-US" altLang="zh-CN" dirty="0"/>
          </a:p>
          <a:p>
            <a:r>
              <a:rPr lang="zh-CN" altLang="en-US" dirty="0"/>
              <a:t>学习如何学习</a:t>
            </a:r>
            <a:endParaRPr lang="en-US" altLang="zh-TW" dirty="0"/>
          </a:p>
          <a:p>
            <a:r>
              <a:rPr lang="zh-CN" altLang="en-US" dirty="0">
                <a:latin typeface="微軟正黑體" panose="020B0604030504040204" pitchFamily="34" charset="-120"/>
                <a:ea typeface="微軟正黑體" panose="020B0604030504040204" pitchFamily="34" charset="-120"/>
              </a:rPr>
              <a:t>一定要很多的训练样本吗？</a:t>
            </a:r>
            <a:r>
              <a:rPr lang="en-US" altLang="zh-TW" dirty="0">
                <a:latin typeface="微軟正黑體" panose="020B0604030504040204" pitchFamily="34" charset="-120"/>
                <a:ea typeface="微軟正黑體" panose="020B0604030504040204" pitchFamily="34" charset="-120"/>
              </a:rPr>
              <a:t>Few-shot / Zero-shot Learning</a:t>
            </a:r>
          </a:p>
          <a:p>
            <a:r>
              <a:rPr lang="zh-CN" altLang="en-US" dirty="0"/>
              <a:t>强化学习</a:t>
            </a:r>
            <a:r>
              <a:rPr lang="zh-TW" altLang="en-US" dirty="0"/>
              <a:t>真的能用</a:t>
            </a:r>
            <a:r>
              <a:rPr lang="zh-CN" altLang="en-US" dirty="0"/>
              <a:t>吗</a:t>
            </a:r>
            <a:r>
              <a:rPr lang="zh-TW" altLang="en-US" dirty="0"/>
              <a:t>？</a:t>
            </a:r>
            <a:endParaRPr lang="en-US" altLang="zh-TW" dirty="0"/>
          </a:p>
          <a:p>
            <a:r>
              <a:rPr lang="zh-CN" altLang="en-US" dirty="0">
                <a:latin typeface="微軟正黑體" panose="020B0604030504040204" pitchFamily="34" charset="-120"/>
                <a:ea typeface="微軟正黑體" panose="020B0604030504040204" pitchFamily="34" charset="-120"/>
              </a:rPr>
              <a:t>神经网络压缩</a:t>
            </a:r>
            <a:endParaRPr lang="en-US" altLang="zh-CN"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如果</a:t>
            </a:r>
            <a:r>
              <a:rPr lang="zh-CN" altLang="en-US" dirty="0">
                <a:latin typeface="微軟正黑體" panose="020B0604030504040204" pitchFamily="34" charset="-120"/>
                <a:ea typeface="微軟正黑體" panose="020B0604030504040204" pitchFamily="34" charset="-120"/>
              </a:rPr>
              <a:t>训练样本</a:t>
            </a:r>
            <a:r>
              <a:rPr lang="zh-TW" altLang="en-US" dirty="0">
                <a:latin typeface="微軟正黑體" panose="020B0604030504040204" pitchFamily="34" charset="-120"/>
                <a:ea typeface="微軟正黑體" panose="020B0604030504040204" pitchFamily="34" charset="-120"/>
              </a:rPr>
              <a:t>和</a:t>
            </a:r>
            <a:r>
              <a:rPr lang="zh-CN" altLang="en-US" dirty="0">
                <a:latin typeface="微軟正黑體" panose="020B0604030504040204" pitchFamily="34" charset="-120"/>
                <a:ea typeface="微軟正黑體" panose="020B0604030504040204" pitchFamily="34" charset="-120"/>
              </a:rPr>
              <a:t>测试样本</a:t>
            </a:r>
            <a:r>
              <a:rPr lang="zh-TW" altLang="en-US" dirty="0">
                <a:latin typeface="微軟正黑體" panose="020B0604030504040204" pitchFamily="34" charset="-120"/>
                <a:ea typeface="微軟正黑體" panose="020B0604030504040204" pitchFamily="34" charset="-120"/>
              </a:rPr>
              <a:t>很不</a:t>
            </a:r>
            <a:r>
              <a:rPr lang="zh-CN" altLang="en-US" dirty="0">
                <a:latin typeface="微軟正黑體" panose="020B0604030504040204" pitchFamily="34" charset="-120"/>
                <a:ea typeface="微軟正黑體" panose="020B0604030504040204" pitchFamily="34" charset="-120"/>
              </a:rPr>
              <a:t>一样</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t>
            </a:r>
            <a:endParaRPr lang="en-US" altLang="zh-TW" dirty="0"/>
          </a:p>
          <a:p>
            <a:endParaRPr lang="en-US" altLang="zh-CN" dirty="0">
              <a:latin typeface="Times New Roman" panose="02020603050405020304" pitchFamily="18" charset="0"/>
              <a:cs typeface="Times New Roman" panose="02020603050405020304" pitchFamily="18" charset="0"/>
            </a:endParaRPr>
          </a:p>
        </p:txBody>
      </p:sp>
      <p:sp>
        <p:nvSpPr>
          <p:cNvPr id="9" name="灯片编号占位符 8"/>
          <p:cNvSpPr>
            <a:spLocks noGrp="1"/>
          </p:cNvSpPr>
          <p:nvPr>
            <p:ph type="sldNum" sz="quarter" idx="12"/>
          </p:nvPr>
        </p:nvSpPr>
        <p:spPr/>
        <p:txBody>
          <a:bodyPr/>
          <a:lstStyle/>
          <a:p>
            <a:fld id="{B622AA65-96F9-424A-92A5-406D9AA4962E}" type="slidenum">
              <a:rPr lang="zh-CN" altLang="en-US" smtClean="0"/>
              <a:t>100</a:t>
            </a:fld>
            <a:endParaRPr lang="zh-CN" altLang="en-US"/>
          </a:p>
        </p:txBody>
      </p:sp>
      <p:sp>
        <p:nvSpPr>
          <p:cNvPr id="6" name="右箭头 5"/>
          <p:cNvSpPr/>
          <p:nvPr/>
        </p:nvSpPr>
        <p:spPr>
          <a:xfrm>
            <a:off x="0" y="954158"/>
            <a:ext cx="9144000" cy="141633"/>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2120532915"/>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2749</TotalTime>
  <Words>11303</Words>
  <Application>Microsoft Office PowerPoint</Application>
  <PresentationFormat>全屏显示(4:3)</PresentationFormat>
  <Paragraphs>1509</Paragraphs>
  <Slides>100</Slides>
  <Notes>85</Notes>
  <HiddenSlides>0</HiddenSlides>
  <MMClips>2</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100</vt:i4>
      </vt:variant>
    </vt:vector>
  </HeadingPairs>
  <TitlesOfParts>
    <vt:vector size="115" baseType="lpstr">
      <vt:lpstr>微軟正黑體</vt:lpstr>
      <vt:lpstr>等线</vt:lpstr>
      <vt:lpstr>黑体</vt:lpstr>
      <vt:lpstr>微软雅黑</vt:lpstr>
      <vt:lpstr>arial</vt:lpstr>
      <vt:lpstr>arial</vt:lpstr>
      <vt:lpstr>Arial Black</vt:lpstr>
      <vt:lpstr>Calibri</vt:lpstr>
      <vt:lpstr>Calibri Light</vt:lpstr>
      <vt:lpstr>Cambria Math</vt:lpstr>
      <vt:lpstr>Helvetica</vt:lpstr>
      <vt:lpstr>Times New Roman</vt:lpstr>
      <vt:lpstr>Wingdings</vt:lpstr>
      <vt:lpstr>Office 主题​​</vt:lpstr>
      <vt:lpstr>方程式</vt:lpstr>
      <vt:lpstr>智能软件综合研究 Comprehensive Research on Intelligent Software</vt:lpstr>
      <vt:lpstr>智能软件综合研究</vt:lpstr>
      <vt:lpstr>智能软件综合研究实训</vt:lpstr>
      <vt:lpstr>智能软件综合研究</vt:lpstr>
      <vt:lpstr>智能软件综合研究</vt:lpstr>
      <vt:lpstr>智能软件综合研究</vt:lpstr>
      <vt:lpstr>智能软件综合研究</vt:lpstr>
      <vt:lpstr>第1章  绪论</vt:lpstr>
      <vt:lpstr>第1章  绪论</vt:lpstr>
      <vt:lpstr>人工智能已成为国家重大战略</vt:lpstr>
      <vt:lpstr>思考问题</vt:lpstr>
      <vt:lpstr>图灵测试</vt:lpstr>
      <vt:lpstr>图灵测试</vt:lpstr>
      <vt:lpstr>图灵测试</vt:lpstr>
      <vt:lpstr>AI缘起之达特茅斯会议</vt:lpstr>
      <vt:lpstr>人工智能的四个层面</vt:lpstr>
      <vt:lpstr>人工智能之三大流派</vt:lpstr>
      <vt:lpstr>符号主义派系</vt:lpstr>
      <vt:lpstr>连接主义派系</vt:lpstr>
      <vt:lpstr>行动主义派系</vt:lpstr>
      <vt:lpstr>符号主义与连接主义融合派系</vt:lpstr>
      <vt:lpstr>人工智能算法发展</vt:lpstr>
      <vt:lpstr>人工智能的“三起两落”</vt:lpstr>
      <vt:lpstr>PowerPoint 演示文稿</vt:lpstr>
      <vt:lpstr>1.1 引言</vt:lpstr>
      <vt:lpstr>1.1 引言</vt:lpstr>
      <vt:lpstr>1.1 引言</vt:lpstr>
      <vt:lpstr>1.1 引言</vt:lpstr>
      <vt:lpstr>1.1 引言</vt:lpstr>
      <vt:lpstr>思考问题</vt:lpstr>
      <vt:lpstr>不，还需要数据支撑</vt:lpstr>
      <vt:lpstr>不，还需要算力支撑</vt:lpstr>
      <vt:lpstr>不，还需要计算框架支撑</vt:lpstr>
      <vt:lpstr>人工智能是系统性工程</vt:lpstr>
      <vt:lpstr>人工智能技术栈</vt:lpstr>
      <vt:lpstr>人工智能技术栈</vt:lpstr>
      <vt:lpstr>AI编程框架对比</vt:lpstr>
      <vt:lpstr>AI处理器对比</vt:lpstr>
      <vt:lpstr>AI核心软硬件已成为国家重点战略布局</vt:lpstr>
      <vt:lpstr>第1章  绪论</vt:lpstr>
      <vt:lpstr>智能软件的定义</vt:lpstr>
      <vt:lpstr>1.2 智能软件与机器学习</vt:lpstr>
      <vt:lpstr>1.2 智能软件与机器学习</vt:lpstr>
      <vt:lpstr>1.2 智能软件与机器学习</vt:lpstr>
      <vt:lpstr>1.2 智能软件与机器学习</vt:lpstr>
      <vt:lpstr>1.2 智能软件与机器学习</vt:lpstr>
      <vt:lpstr>1.2 智能软件与机器学习</vt:lpstr>
      <vt:lpstr>1.2 智能软件与机器学习</vt:lpstr>
      <vt:lpstr>1.2 智能软件与机器学习</vt:lpstr>
      <vt:lpstr>第1章  绪论</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1.3 机器学习主要流程</vt:lpstr>
      <vt:lpstr>第1章  绪论</vt:lpstr>
      <vt:lpstr>1.4 机器学习未来和挑战</vt:lpstr>
      <vt:lpstr>1.4 机器学习未来和挑战</vt:lpstr>
      <vt:lpstr>1.4 机器学习未来和挑战</vt:lpstr>
      <vt:lpstr>1.4 机器学习未来和挑战</vt:lpstr>
      <vt:lpstr>1.4 机器学习未来和挑战</vt:lpstr>
      <vt:lpstr>1.4 机器学习未来和挑战</vt:lpstr>
      <vt:lpstr>1.4 机器学习未来和挑战</vt:lpstr>
      <vt:lpstr>1.4 机器学习未来和挑战</vt:lpstr>
      <vt:lpstr>1.4 机器学习未来和挑战</vt:lpstr>
      <vt:lpstr>1.4 机器学习未来和挑战</vt:lpstr>
      <vt:lpstr>1.4 机器学习未来和挑战</vt:lpstr>
      <vt:lpstr>1.4 机器学习未来和挑战</vt:lpstr>
      <vt:lpstr>1.4 机器学习未来和挑战</vt:lpstr>
      <vt:lpstr>1.4 机器学习未来和挑战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ThinkPad</dc:creator>
  <cp:lastModifiedBy>明泽 马</cp:lastModifiedBy>
  <cp:revision>1079</cp:revision>
  <dcterms:created xsi:type="dcterms:W3CDTF">2021-06-03T06:19:13Z</dcterms:created>
  <dcterms:modified xsi:type="dcterms:W3CDTF">2023-09-10T10:29:55Z</dcterms:modified>
</cp:coreProperties>
</file>