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svg" ContentType="image/svg+xml"/>
  <Default Extension="wdp" ContentType="image/vnd.ms-photo"/>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notesMasterIdLst>
    <p:notesMasterId r:id="rId85"/>
  </p:notesMasterIdLst>
  <p:sldIdLst>
    <p:sldId id="268" r:id="rId2"/>
    <p:sldId id="256" r:id="rId3"/>
    <p:sldId id="257" r:id="rId4"/>
    <p:sldId id="266" r:id="rId5"/>
    <p:sldId id="261" r:id="rId6"/>
    <p:sldId id="267" r:id="rId7"/>
    <p:sldId id="263" r:id="rId8"/>
    <p:sldId id="264" r:id="rId9"/>
    <p:sldId id="262" r:id="rId10"/>
    <p:sldId id="265" r:id="rId11"/>
    <p:sldId id="337" r:id="rId12"/>
    <p:sldId id="338" r:id="rId13"/>
    <p:sldId id="269" r:id="rId14"/>
    <p:sldId id="258" r:id="rId15"/>
    <p:sldId id="287" r:id="rId16"/>
    <p:sldId id="260" r:id="rId17"/>
    <p:sldId id="288" r:id="rId18"/>
    <p:sldId id="289" r:id="rId19"/>
    <p:sldId id="270" r:id="rId20"/>
    <p:sldId id="271" r:id="rId21"/>
    <p:sldId id="272" r:id="rId22"/>
    <p:sldId id="273" r:id="rId23"/>
    <p:sldId id="259" r:id="rId24"/>
    <p:sldId id="274" r:id="rId25"/>
    <p:sldId id="275" r:id="rId26"/>
    <p:sldId id="276" r:id="rId27"/>
    <p:sldId id="277" r:id="rId28"/>
    <p:sldId id="278" r:id="rId29"/>
    <p:sldId id="280" r:id="rId30"/>
    <p:sldId id="279" r:id="rId31"/>
    <p:sldId id="281" r:id="rId32"/>
    <p:sldId id="282" r:id="rId33"/>
    <p:sldId id="283" r:id="rId34"/>
    <p:sldId id="285" r:id="rId35"/>
    <p:sldId id="284" r:id="rId36"/>
    <p:sldId id="286" r:id="rId37"/>
    <p:sldId id="290" r:id="rId38"/>
    <p:sldId id="291" r:id="rId39"/>
    <p:sldId id="292" r:id="rId40"/>
    <p:sldId id="293" r:id="rId41"/>
    <p:sldId id="294" r:id="rId42"/>
    <p:sldId id="295" r:id="rId43"/>
    <p:sldId id="296" r:id="rId44"/>
    <p:sldId id="297" r:id="rId45"/>
    <p:sldId id="298" r:id="rId46"/>
    <p:sldId id="299" r:id="rId47"/>
    <p:sldId id="300" r:id="rId48"/>
    <p:sldId id="301" r:id="rId49"/>
    <p:sldId id="302" r:id="rId50"/>
    <p:sldId id="303" r:id="rId51"/>
    <p:sldId id="304" r:id="rId52"/>
    <p:sldId id="305" r:id="rId53"/>
    <p:sldId id="306" r:id="rId54"/>
    <p:sldId id="307" r:id="rId55"/>
    <p:sldId id="308" r:id="rId56"/>
    <p:sldId id="309" r:id="rId57"/>
    <p:sldId id="310" r:id="rId58"/>
    <p:sldId id="311" r:id="rId59"/>
    <p:sldId id="312" r:id="rId60"/>
    <p:sldId id="313" r:id="rId61"/>
    <p:sldId id="314" r:id="rId62"/>
    <p:sldId id="315" r:id="rId63"/>
    <p:sldId id="316" r:id="rId64"/>
    <p:sldId id="317" r:id="rId65"/>
    <p:sldId id="318" r:id="rId66"/>
    <p:sldId id="319" r:id="rId67"/>
    <p:sldId id="320" r:id="rId68"/>
    <p:sldId id="321" r:id="rId69"/>
    <p:sldId id="322" r:id="rId70"/>
    <p:sldId id="323" r:id="rId71"/>
    <p:sldId id="324" r:id="rId72"/>
    <p:sldId id="325" r:id="rId73"/>
    <p:sldId id="326" r:id="rId74"/>
    <p:sldId id="327" r:id="rId75"/>
    <p:sldId id="328" r:id="rId76"/>
    <p:sldId id="329" r:id="rId77"/>
    <p:sldId id="330" r:id="rId78"/>
    <p:sldId id="331" r:id="rId79"/>
    <p:sldId id="332" r:id="rId80"/>
    <p:sldId id="333" r:id="rId81"/>
    <p:sldId id="334" r:id="rId82"/>
    <p:sldId id="335" r:id="rId83"/>
    <p:sldId id="336" r:id="rId84"/>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793D81CF-94F2-401A-BA57-92F5A7B2D0C5}" styleName="中度样式 1">
    <a:wholeTbl>
      <a:tcTxStyle>
        <a:fontRef idx="minor">
          <a:scrgbClr r="0" g="0" b="0"/>
        </a:fontRef>
        <a:schemeClr val="dk1"/>
      </a:tcTxStyle>
      <a:tcStyle>
        <a:tcBdr>
          <a:left>
            <a:ln w="12700" cmpd="sng">
              <a:solidFill>
                <a:schemeClr val="dk1"/>
              </a:solidFill>
            </a:ln>
          </a:left>
          <a:right>
            <a:ln w="12700" cmpd="sng">
              <a:solidFill>
                <a:schemeClr val="dk1"/>
              </a:solidFill>
            </a:ln>
          </a:right>
          <a:top>
            <a:ln w="12700" cmpd="sng">
              <a:solidFill>
                <a:schemeClr val="dk1"/>
              </a:solidFill>
            </a:ln>
          </a:top>
          <a:bottom>
            <a:ln w="12700" cmpd="sng">
              <a:solidFill>
                <a:schemeClr val="dk1"/>
              </a:solidFill>
            </a:ln>
          </a:bottom>
          <a:insideH>
            <a:ln w="12700" cmpd="sng">
              <a:solidFill>
                <a:schemeClr val="dk1"/>
              </a:solid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tcStyle>
        <a:tcBdr/>
      </a:tcStyle>
    </a:lastCol>
    <a:firstCol>
      <a:tcTxStyle b="on"/>
      <a:tcStyle>
        <a:tcBdr/>
      </a:tcStyle>
    </a:firstCol>
    <a:lastRow>
      <a:tcTxStyle b="on"/>
      <a:tcStyle>
        <a:tcBdr>
          <a:top>
            <a:ln w="50800" cmpd="dbl">
              <a:solidFill>
                <a:schemeClr val="dk1"/>
              </a:solidFill>
            </a:ln>
          </a:top>
        </a:tcBdr>
        <a:fill>
          <a:solidFill>
            <a:schemeClr val="lt1"/>
          </a:solidFill>
        </a:fill>
      </a:tcStyle>
    </a:lastRow>
    <a:firstRow>
      <a:tcTxStyle b="on">
        <a:fontRef idx="minor">
          <a:scrgbClr r="0" g="0" b="0"/>
        </a:fontRef>
        <a:schemeClr val="lt1"/>
      </a:tcTxStyle>
      <a:tcStyle>
        <a:tcBdr/>
        <a:fill>
          <a:solidFill>
            <a:schemeClr val="dk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varScale="1">
        <p:scale>
          <a:sx n="115" d="100"/>
          <a:sy n="115" d="100"/>
        </p:scale>
        <p:origin x="1810" y="72"/>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21" Type="http://schemas.openxmlformats.org/officeDocument/2006/relationships/slide" Target="slides/slide20.xml"/><Relationship Id="rId42" Type="http://schemas.openxmlformats.org/officeDocument/2006/relationships/slide" Target="slides/slide41.xml"/><Relationship Id="rId47" Type="http://schemas.openxmlformats.org/officeDocument/2006/relationships/slide" Target="slides/slide46.xml"/><Relationship Id="rId63" Type="http://schemas.openxmlformats.org/officeDocument/2006/relationships/slide" Target="slides/slide62.xml"/><Relationship Id="rId68" Type="http://schemas.openxmlformats.org/officeDocument/2006/relationships/slide" Target="slides/slide67.xml"/><Relationship Id="rId84" Type="http://schemas.openxmlformats.org/officeDocument/2006/relationships/slide" Target="slides/slide83.xml"/><Relationship Id="rId89" Type="http://schemas.openxmlformats.org/officeDocument/2006/relationships/tableStyles" Target="tableStyles.xml"/><Relationship Id="rId16" Type="http://schemas.openxmlformats.org/officeDocument/2006/relationships/slide" Target="slides/slide15.xml"/><Relationship Id="rId11" Type="http://schemas.openxmlformats.org/officeDocument/2006/relationships/slide" Target="slides/slide10.xml"/><Relationship Id="rId32" Type="http://schemas.openxmlformats.org/officeDocument/2006/relationships/slide" Target="slides/slide31.xml"/><Relationship Id="rId37" Type="http://schemas.openxmlformats.org/officeDocument/2006/relationships/slide" Target="slides/slide36.xml"/><Relationship Id="rId53" Type="http://schemas.openxmlformats.org/officeDocument/2006/relationships/slide" Target="slides/slide52.xml"/><Relationship Id="rId58" Type="http://schemas.openxmlformats.org/officeDocument/2006/relationships/slide" Target="slides/slide57.xml"/><Relationship Id="rId74" Type="http://schemas.openxmlformats.org/officeDocument/2006/relationships/slide" Target="slides/slide73.xml"/><Relationship Id="rId79" Type="http://schemas.openxmlformats.org/officeDocument/2006/relationships/slide" Target="slides/slide78.xml"/><Relationship Id="rId5" Type="http://schemas.openxmlformats.org/officeDocument/2006/relationships/slide" Target="slides/slide4.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slide" Target="slides/slide63.xml"/><Relationship Id="rId69" Type="http://schemas.openxmlformats.org/officeDocument/2006/relationships/slide" Target="slides/slide68.xml"/><Relationship Id="rId77" Type="http://schemas.openxmlformats.org/officeDocument/2006/relationships/slide" Target="slides/slide76.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80" Type="http://schemas.openxmlformats.org/officeDocument/2006/relationships/slide" Target="slides/slide79.xml"/><Relationship Id="rId85" Type="http://schemas.openxmlformats.org/officeDocument/2006/relationships/notesMaster" Target="notesMasters/notesMaster1.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slide" Target="slides/slide66.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slide" Target="slides/slide69.xml"/><Relationship Id="rId75" Type="http://schemas.openxmlformats.org/officeDocument/2006/relationships/slide" Target="slides/slide74.xml"/><Relationship Id="rId83" Type="http://schemas.openxmlformats.org/officeDocument/2006/relationships/slide" Target="slides/slide82.xml"/><Relationship Id="rId88"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slide" Target="slides/slide72.xml"/><Relationship Id="rId78" Type="http://schemas.openxmlformats.org/officeDocument/2006/relationships/slide" Target="slides/slide77.xml"/><Relationship Id="rId81" Type="http://schemas.openxmlformats.org/officeDocument/2006/relationships/slide" Target="slides/slide80.xml"/><Relationship Id="rId86"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 Id="rId76" Type="http://schemas.openxmlformats.org/officeDocument/2006/relationships/slide" Target="slides/slide75.xml"/><Relationship Id="rId7" Type="http://schemas.openxmlformats.org/officeDocument/2006/relationships/slide" Target="slides/slide6.xml"/><Relationship Id="rId71" Type="http://schemas.openxmlformats.org/officeDocument/2006/relationships/slide" Target="slides/slide70.xml"/><Relationship Id="rId2" Type="http://schemas.openxmlformats.org/officeDocument/2006/relationships/slide" Target="slides/slide1.xml"/><Relationship Id="rId29" Type="http://schemas.openxmlformats.org/officeDocument/2006/relationships/slide" Target="slides/slide28.xml"/><Relationship Id="rId24" Type="http://schemas.openxmlformats.org/officeDocument/2006/relationships/slide" Target="slides/slide23.xml"/><Relationship Id="rId40" Type="http://schemas.openxmlformats.org/officeDocument/2006/relationships/slide" Target="slides/slide39.xml"/><Relationship Id="rId45" Type="http://schemas.openxmlformats.org/officeDocument/2006/relationships/slide" Target="slides/slide44.xml"/><Relationship Id="rId66" Type="http://schemas.openxmlformats.org/officeDocument/2006/relationships/slide" Target="slides/slide65.xml"/><Relationship Id="rId87" Type="http://schemas.openxmlformats.org/officeDocument/2006/relationships/viewProps" Target="viewProps.xml"/><Relationship Id="rId61" Type="http://schemas.openxmlformats.org/officeDocument/2006/relationships/slide" Target="slides/slide60.xml"/><Relationship Id="rId82" Type="http://schemas.openxmlformats.org/officeDocument/2006/relationships/slide" Target="slides/slide81.xml"/><Relationship Id="rId19" Type="http://schemas.openxmlformats.org/officeDocument/2006/relationships/slide" Target="slides/slide18.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FF89675B-793F-45A6-8E04-307B6A08E2B9}" type="datetimeFigureOut">
              <a:rPr lang="zh-CN" altLang="en-US" smtClean="0"/>
              <a:t>2023/9/18</a:t>
            </a:fld>
            <a:endParaRPr lang="zh-CN" altLang="en-US"/>
          </a:p>
        </p:txBody>
      </p:sp>
      <p:sp>
        <p:nvSpPr>
          <p:cNvPr id="4" name="幻灯片图像占位符 3"/>
          <p:cNvSpPr>
            <a:spLocks noGrp="1" noRot="1" noChangeAspect="1"/>
          </p:cNvSpPr>
          <p:nvPr>
            <p:ph type="sldImg" idx="2"/>
          </p:nvPr>
        </p:nvSpPr>
        <p:spPr>
          <a:xfrm>
            <a:off x="1371600" y="1143000"/>
            <a:ext cx="4114800" cy="30861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p>
        </p:txBody>
      </p:sp>
      <p:sp>
        <p:nvSpPr>
          <p:cNvPr id="6" name="页脚占位符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9962A109-B70C-4B31-B540-CBEF40A5D8A2}" type="slidenum">
              <a:rPr lang="zh-CN" altLang="en-US" smtClean="0"/>
              <a:t>‹#›</a:t>
            </a:fld>
            <a:endParaRPr lang="zh-CN" altLang="en-US"/>
          </a:p>
        </p:txBody>
      </p:sp>
    </p:spTree>
    <p:extLst>
      <p:ext uri="{BB962C8B-B14F-4D97-AF65-F5344CB8AC3E}">
        <p14:creationId xmlns:p14="http://schemas.microsoft.com/office/powerpoint/2010/main" val="272673666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pPr marL="228600" marR="0" lvl="0" indent="-228600" algn="l" defTabSz="914400" rtl="0" eaLnBrk="1" fontAlgn="auto" latinLnBrk="0" hangingPunct="1">
              <a:lnSpc>
                <a:spcPct val="100000"/>
              </a:lnSpc>
              <a:spcBef>
                <a:spcPts val="0"/>
              </a:spcBef>
              <a:spcAft>
                <a:spcPts val="0"/>
              </a:spcAft>
              <a:buClrTx/>
              <a:buSzTx/>
              <a:buFontTx/>
              <a:buAutoNum type="arabicPeriod"/>
              <a:tabLst/>
              <a:defRPr/>
            </a:pPr>
            <a:r>
              <a:rPr lang="zh-TW" altLang="en-US" dirty="0"/>
              <a:t>真的這麼神奇</a:t>
            </a:r>
            <a:r>
              <a:rPr lang="en-US" altLang="zh-TW" dirty="0"/>
              <a:t>?</a:t>
            </a:r>
            <a:endParaRPr lang="zh-TW" altLang="en-US" dirty="0"/>
          </a:p>
          <a:p>
            <a:pPr marL="228600" indent="-228600">
              <a:buAutoNum type="arabicPeriod"/>
            </a:pPr>
            <a:r>
              <a:rPr lang="zh-TW" altLang="en-US" dirty="0"/>
              <a:t>什麼是機器學習</a:t>
            </a:r>
            <a:r>
              <a:rPr lang="en-US" altLang="zh-TW" dirty="0"/>
              <a:t>?</a:t>
            </a:r>
          </a:p>
          <a:p>
            <a:pPr marL="228600" indent="-228600">
              <a:buAutoNum type="arabicPeriod"/>
            </a:pPr>
            <a:r>
              <a:rPr lang="zh-TW" altLang="en-US" dirty="0"/>
              <a:t>找甚麼樣的 </a:t>
            </a:r>
            <a:r>
              <a:rPr lang="en-US" altLang="zh-TW" dirty="0"/>
              <a:t>function:</a:t>
            </a:r>
            <a:r>
              <a:rPr lang="zh-TW" altLang="en-US" dirty="0"/>
              <a:t> </a:t>
            </a:r>
            <a:r>
              <a:rPr lang="en-US" altLang="zh-TW" dirty="0"/>
              <a:t>regression, generation (GLOW), classification</a:t>
            </a:r>
          </a:p>
          <a:p>
            <a:pPr marL="228600" indent="-228600">
              <a:buAutoNum type="arabicPeriod"/>
            </a:pPr>
            <a:r>
              <a:rPr lang="zh-TW" altLang="en-US" dirty="0"/>
              <a:t>各種模型 </a:t>
            </a:r>
            <a:r>
              <a:rPr lang="en-US" altLang="zh-TW" dirty="0"/>
              <a:t>CNN RNN seq2seq transformer </a:t>
            </a:r>
          </a:p>
          <a:p>
            <a:pPr marL="228600" indent="-228600">
              <a:buAutoNum type="arabicPeriod"/>
            </a:pPr>
            <a:r>
              <a:rPr lang="zh-TW" altLang="en-US" dirty="0"/>
              <a:t>各種學習 </a:t>
            </a:r>
            <a:r>
              <a:rPr lang="en-US" altLang="zh-TW" dirty="0"/>
              <a:t>gradient descent and tips</a:t>
            </a:r>
          </a:p>
          <a:p>
            <a:pPr marL="228600" indent="-228600">
              <a:buAutoNum type="arabicPeriod"/>
            </a:pPr>
            <a:r>
              <a:rPr lang="zh-TW" altLang="en-US" dirty="0"/>
              <a:t>訓練方式 </a:t>
            </a:r>
            <a:r>
              <a:rPr lang="en-US" altLang="zh-TW" dirty="0"/>
              <a:t>semi, transfer (unsupervised domain adaptation), RL (curiosity driven), unsupervised (BERT)</a:t>
            </a:r>
          </a:p>
          <a:p>
            <a:pPr marL="0" indent="0">
              <a:buNone/>
            </a:pPr>
            <a:r>
              <a:rPr lang="en-US" altLang="zh-TW" dirty="0"/>
              <a:t>6. Towards AI in the real world</a:t>
            </a:r>
          </a:p>
          <a:p>
            <a:pPr marL="0" indent="0">
              <a:buNone/>
            </a:pPr>
            <a:r>
              <a:rPr lang="en-US" altLang="zh-TW" dirty="0"/>
              <a:t>How to know I do not know?</a:t>
            </a:r>
          </a:p>
          <a:p>
            <a:pPr marL="0" indent="0">
              <a:buNone/>
            </a:pPr>
            <a:r>
              <a:rPr lang="en-US" altLang="zh-TW" dirty="0"/>
              <a:t>Why I do this?</a:t>
            </a:r>
          </a:p>
          <a:p>
            <a:pPr marL="0" indent="0">
              <a:buNone/>
            </a:pPr>
            <a:r>
              <a:rPr lang="en-US" altLang="zh-TW" dirty="0"/>
              <a:t>Attack and </a:t>
            </a:r>
            <a:r>
              <a:rPr lang="en-US" altLang="zh-TW" dirty="0" err="1"/>
              <a:t>defence</a:t>
            </a:r>
            <a:r>
              <a:rPr lang="en-US" altLang="zh-TW" dirty="0"/>
              <a:t> </a:t>
            </a:r>
          </a:p>
          <a:p>
            <a:pPr marL="0" indent="0">
              <a:buNone/>
            </a:pPr>
            <a:r>
              <a:rPr lang="en-US" altLang="zh-TW" dirty="0"/>
              <a:t>Few/zero learning</a:t>
            </a:r>
          </a:p>
          <a:p>
            <a:pPr marL="0" indent="0">
              <a:buNone/>
            </a:pPr>
            <a:r>
              <a:rPr lang="en-US" altLang="zh-TW" dirty="0"/>
              <a:t>LLL</a:t>
            </a:r>
          </a:p>
          <a:p>
            <a:pPr marL="0" indent="0">
              <a:buNone/>
            </a:pPr>
            <a:r>
              <a:rPr lang="en-US" altLang="zh-TW" dirty="0"/>
              <a:t>Meta-learning </a:t>
            </a:r>
          </a:p>
          <a:p>
            <a:pPr marL="0" indent="0">
              <a:buNone/>
            </a:pPr>
            <a:r>
              <a:rPr lang="en-US" altLang="zh-TW" dirty="0"/>
              <a:t>compression</a:t>
            </a:r>
          </a:p>
          <a:p>
            <a:pPr marL="0" indent="0">
              <a:buNone/>
            </a:pPr>
            <a:r>
              <a:rPr lang="en-US" altLang="zh-TW" dirty="0"/>
              <a:t>Theory</a:t>
            </a:r>
          </a:p>
          <a:p>
            <a:pPr marL="0" indent="0">
              <a:buNone/>
            </a:pPr>
            <a:r>
              <a:rPr lang="en-US" altLang="zh-TW" dirty="0"/>
              <a:t>7. This course</a:t>
            </a:r>
            <a:endParaRPr lang="zh-TW" altLang="en-US" dirty="0"/>
          </a:p>
          <a:p>
            <a:endParaRPr lang="zh-CN" altLang="en-US" dirty="0"/>
          </a:p>
        </p:txBody>
      </p:sp>
      <p:sp>
        <p:nvSpPr>
          <p:cNvPr id="4" name="页眉占位符 3"/>
          <p:cNvSpPr>
            <a:spLocks noGrp="1"/>
          </p:cNvSpPr>
          <p:nvPr>
            <p:ph type="hdr" sz="quarter" idx="10"/>
          </p:nvPr>
        </p:nvSpPr>
        <p:spPr/>
        <p:txBody>
          <a:bodyPr/>
          <a:lstStyle/>
          <a:p>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D379192C-1CA5-4B44-A1E0-0905AC6A46B6}" type="slidenum">
              <a:rPr lang="zh-CN" altLang="en-US" smtClean="0"/>
              <a:t>1</a:t>
            </a:fld>
            <a:endParaRPr lang="zh-CN" altLang="en-US"/>
          </a:p>
        </p:txBody>
      </p:sp>
    </p:spTree>
    <p:extLst>
      <p:ext uri="{BB962C8B-B14F-4D97-AF65-F5344CB8AC3E}">
        <p14:creationId xmlns:p14="http://schemas.microsoft.com/office/powerpoint/2010/main" val="213155569"/>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122363"/>
            <a:ext cx="7772400" cy="2387600"/>
          </a:xfrm>
        </p:spPr>
        <p:txBody>
          <a:bodyPr anchor="b"/>
          <a:lstStyle>
            <a:lvl1pPr algn="ctr">
              <a:defRPr sz="6000"/>
            </a:lvl1pPr>
          </a:lstStyle>
          <a:p>
            <a:r>
              <a:rPr lang="zh-CN" altLang="en-US"/>
              <a:t>单击此处编辑母版标题样式</a:t>
            </a:r>
            <a:endParaRPr lang="en-US" dirty="0"/>
          </a:p>
        </p:txBody>
      </p:sp>
      <p:sp>
        <p:nvSpPr>
          <p:cNvPr id="3" name="Subtitle 2"/>
          <p:cNvSpPr>
            <a:spLocks noGrp="1"/>
          </p:cNvSpPr>
          <p:nvPr>
            <p:ph type="subTitle" idx="1"/>
          </p:nvPr>
        </p:nvSpPr>
        <p:spPr>
          <a:xfrm>
            <a:off x="1143000" y="3602038"/>
            <a:ext cx="6858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zh-CN" altLang="en-US"/>
              <a:t>单击此处编辑母版副标题样式</a:t>
            </a:r>
            <a:endParaRPr lang="en-US" dirty="0"/>
          </a:p>
        </p:txBody>
      </p:sp>
      <p:sp>
        <p:nvSpPr>
          <p:cNvPr id="4" name="Date Placeholder 3"/>
          <p:cNvSpPr>
            <a:spLocks noGrp="1"/>
          </p:cNvSpPr>
          <p:nvPr>
            <p:ph type="dt" sz="half" idx="10"/>
          </p:nvPr>
        </p:nvSpPr>
        <p:spPr/>
        <p:txBody>
          <a:bodyPr/>
          <a:lstStyle/>
          <a:p>
            <a:fld id="{F2F4E09F-6AC2-4AA4-9186-31CC36AE6224}" type="datetimeFigureOut">
              <a:rPr lang="zh-CN" altLang="en-US" smtClean="0"/>
              <a:t>2023/9/18</a:t>
            </a:fld>
            <a:endParaRPr lang="zh-CN" altLang="en-US"/>
          </a:p>
        </p:txBody>
      </p:sp>
      <p:sp>
        <p:nvSpPr>
          <p:cNvPr id="5" name="Footer Placeholder 4"/>
          <p:cNvSpPr>
            <a:spLocks noGrp="1"/>
          </p:cNvSpPr>
          <p:nvPr>
            <p:ph type="ftr" sz="quarter" idx="11"/>
          </p:nvPr>
        </p:nvSpPr>
        <p:spPr/>
        <p:txBody>
          <a:bodyPr/>
          <a:lstStyle/>
          <a:p>
            <a:endParaRPr lang="zh-CN" altLang="en-US"/>
          </a:p>
        </p:txBody>
      </p:sp>
      <p:sp>
        <p:nvSpPr>
          <p:cNvPr id="6" name="Slide Number Placeholder 5"/>
          <p:cNvSpPr>
            <a:spLocks noGrp="1"/>
          </p:cNvSpPr>
          <p:nvPr>
            <p:ph type="sldNum" sz="quarter" idx="12"/>
          </p:nvPr>
        </p:nvSpPr>
        <p:spPr/>
        <p:txBody>
          <a:bodyPr/>
          <a:lstStyle/>
          <a:p>
            <a:fld id="{C820715D-DA37-40A7-914D-AAC0DFA6C214}" type="slidenum">
              <a:rPr lang="zh-CN" altLang="en-US" smtClean="0"/>
              <a:t>‹#›</a:t>
            </a:fld>
            <a:endParaRPr lang="zh-CN" altLang="en-US"/>
          </a:p>
        </p:txBody>
      </p:sp>
    </p:spTree>
    <p:extLst>
      <p:ext uri="{BB962C8B-B14F-4D97-AF65-F5344CB8AC3E}">
        <p14:creationId xmlns:p14="http://schemas.microsoft.com/office/powerpoint/2010/main" val="417171398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zh-CN" altLang="en-US"/>
              <a:t>单击此处编辑母版标题样式</a:t>
            </a:r>
            <a:endParaRPr lang="en-US" dirty="0"/>
          </a:p>
        </p:txBody>
      </p:sp>
      <p:sp>
        <p:nvSpPr>
          <p:cNvPr id="3" name="Content Placeholder 2"/>
          <p:cNvSpPr>
            <a:spLocks noGrp="1"/>
          </p:cNvSpPr>
          <p:nvPr>
            <p:ph idx="1"/>
          </p:nvPr>
        </p:nvSpPr>
        <p:spPr/>
        <p:txBody>
          <a:bodyPr/>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endParaRPr lang="en-US" dirty="0"/>
          </a:p>
        </p:txBody>
      </p:sp>
      <p:sp>
        <p:nvSpPr>
          <p:cNvPr id="4" name="Date Placeholder 3"/>
          <p:cNvSpPr>
            <a:spLocks noGrp="1"/>
          </p:cNvSpPr>
          <p:nvPr>
            <p:ph type="dt" sz="half" idx="10"/>
          </p:nvPr>
        </p:nvSpPr>
        <p:spPr/>
        <p:txBody>
          <a:bodyPr/>
          <a:lstStyle/>
          <a:p>
            <a:fld id="{F2F4E09F-6AC2-4AA4-9186-31CC36AE6224}" type="datetimeFigureOut">
              <a:rPr lang="zh-CN" altLang="en-US" smtClean="0"/>
              <a:t>2023/9/18</a:t>
            </a:fld>
            <a:endParaRPr lang="zh-CN" altLang="en-US"/>
          </a:p>
        </p:txBody>
      </p:sp>
      <p:sp>
        <p:nvSpPr>
          <p:cNvPr id="5" name="Footer Placeholder 4"/>
          <p:cNvSpPr>
            <a:spLocks noGrp="1"/>
          </p:cNvSpPr>
          <p:nvPr>
            <p:ph type="ftr" sz="quarter" idx="11"/>
          </p:nvPr>
        </p:nvSpPr>
        <p:spPr/>
        <p:txBody>
          <a:bodyPr/>
          <a:lstStyle/>
          <a:p>
            <a:endParaRPr lang="zh-CN" altLang="en-US"/>
          </a:p>
        </p:txBody>
      </p:sp>
      <p:sp>
        <p:nvSpPr>
          <p:cNvPr id="6" name="Slide Number Placeholder 5"/>
          <p:cNvSpPr>
            <a:spLocks noGrp="1"/>
          </p:cNvSpPr>
          <p:nvPr>
            <p:ph type="sldNum" sz="quarter" idx="12"/>
          </p:nvPr>
        </p:nvSpPr>
        <p:spPr/>
        <p:txBody>
          <a:bodyPr/>
          <a:lstStyle/>
          <a:p>
            <a:fld id="{C820715D-DA37-40A7-914D-AAC0DFA6C214}" type="slidenum">
              <a:rPr lang="zh-CN" altLang="en-US" smtClean="0"/>
              <a:t>‹#›</a:t>
            </a:fld>
            <a:endParaRPr lang="zh-CN" altLang="en-US"/>
          </a:p>
        </p:txBody>
      </p:sp>
    </p:spTree>
    <p:extLst>
      <p:ext uri="{BB962C8B-B14F-4D97-AF65-F5344CB8AC3E}">
        <p14:creationId xmlns:p14="http://schemas.microsoft.com/office/powerpoint/2010/main" val="6230825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Title 1"/>
          <p:cNvSpPr>
            <a:spLocks noGrp="1"/>
          </p:cNvSpPr>
          <p:nvPr>
            <p:ph type="title"/>
          </p:nvPr>
        </p:nvSpPr>
        <p:spPr>
          <a:xfrm>
            <a:off x="623888" y="1709739"/>
            <a:ext cx="7886700" cy="2852737"/>
          </a:xfrm>
        </p:spPr>
        <p:txBody>
          <a:bodyPr anchor="b"/>
          <a:lstStyle>
            <a:lvl1pPr>
              <a:defRPr sz="6000"/>
            </a:lvl1pPr>
          </a:lstStyle>
          <a:p>
            <a:r>
              <a:rPr lang="zh-CN" altLang="en-US"/>
              <a:t>单击此处编辑母版标题样式</a:t>
            </a:r>
            <a:endParaRPr lang="en-US" dirty="0"/>
          </a:p>
        </p:txBody>
      </p:sp>
      <p:sp>
        <p:nvSpPr>
          <p:cNvPr id="3" name="Text Placeholder 2"/>
          <p:cNvSpPr>
            <a:spLocks noGrp="1"/>
          </p:cNvSpPr>
          <p:nvPr>
            <p:ph type="body" idx="1"/>
          </p:nvPr>
        </p:nvSpPr>
        <p:spPr>
          <a:xfrm>
            <a:off x="623888" y="4589464"/>
            <a:ext cx="7886700" cy="1500187"/>
          </a:xfrm>
        </p:spPr>
        <p:txBody>
          <a:bodyPr/>
          <a:lstStyle>
            <a:lvl1pPr marL="0" indent="0">
              <a:buNone/>
              <a:defRPr sz="24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zh-CN" altLang="en-US"/>
              <a:t>单击此处编辑母版文本样式</a:t>
            </a:r>
          </a:p>
        </p:txBody>
      </p:sp>
      <p:sp>
        <p:nvSpPr>
          <p:cNvPr id="4" name="Date Placeholder 3"/>
          <p:cNvSpPr>
            <a:spLocks noGrp="1"/>
          </p:cNvSpPr>
          <p:nvPr>
            <p:ph type="dt" sz="half" idx="10"/>
          </p:nvPr>
        </p:nvSpPr>
        <p:spPr/>
        <p:txBody>
          <a:bodyPr/>
          <a:lstStyle/>
          <a:p>
            <a:fld id="{F2F4E09F-6AC2-4AA4-9186-31CC36AE6224}" type="datetimeFigureOut">
              <a:rPr lang="zh-CN" altLang="en-US" smtClean="0"/>
              <a:t>2023/9/18</a:t>
            </a:fld>
            <a:endParaRPr lang="zh-CN" altLang="en-US"/>
          </a:p>
        </p:txBody>
      </p:sp>
      <p:sp>
        <p:nvSpPr>
          <p:cNvPr id="5" name="Footer Placeholder 4"/>
          <p:cNvSpPr>
            <a:spLocks noGrp="1"/>
          </p:cNvSpPr>
          <p:nvPr>
            <p:ph type="ftr" sz="quarter" idx="11"/>
          </p:nvPr>
        </p:nvSpPr>
        <p:spPr/>
        <p:txBody>
          <a:bodyPr/>
          <a:lstStyle/>
          <a:p>
            <a:endParaRPr lang="zh-CN" altLang="en-US"/>
          </a:p>
        </p:txBody>
      </p:sp>
      <p:sp>
        <p:nvSpPr>
          <p:cNvPr id="6" name="Slide Number Placeholder 5"/>
          <p:cNvSpPr>
            <a:spLocks noGrp="1"/>
          </p:cNvSpPr>
          <p:nvPr>
            <p:ph type="sldNum" sz="quarter" idx="12"/>
          </p:nvPr>
        </p:nvSpPr>
        <p:spPr/>
        <p:txBody>
          <a:bodyPr/>
          <a:lstStyle/>
          <a:p>
            <a:fld id="{C820715D-DA37-40A7-914D-AAC0DFA6C214}" type="slidenum">
              <a:rPr lang="zh-CN" altLang="en-US" smtClean="0"/>
              <a:t>‹#›</a:t>
            </a:fld>
            <a:endParaRPr lang="zh-CN" altLang="en-US"/>
          </a:p>
        </p:txBody>
      </p:sp>
    </p:spTree>
    <p:extLst>
      <p:ext uri="{BB962C8B-B14F-4D97-AF65-F5344CB8AC3E}">
        <p14:creationId xmlns:p14="http://schemas.microsoft.com/office/powerpoint/2010/main" val="274945807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zh-CN" altLang="en-US"/>
              <a:t>单击此处编辑母版标题样式</a:t>
            </a:r>
            <a:endParaRPr lang="en-US" dirty="0"/>
          </a:p>
        </p:txBody>
      </p:sp>
      <p:sp>
        <p:nvSpPr>
          <p:cNvPr id="3" name="Content Placeholder 2"/>
          <p:cNvSpPr>
            <a:spLocks noGrp="1"/>
          </p:cNvSpPr>
          <p:nvPr>
            <p:ph sz="half" idx="1"/>
          </p:nvPr>
        </p:nvSpPr>
        <p:spPr>
          <a:xfrm>
            <a:off x="628650" y="1825625"/>
            <a:ext cx="3886200" cy="4351338"/>
          </a:xfrm>
        </p:spPr>
        <p:txBody>
          <a:bodyPr/>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endParaRPr lang="en-US" dirty="0"/>
          </a:p>
        </p:txBody>
      </p:sp>
      <p:sp>
        <p:nvSpPr>
          <p:cNvPr id="4" name="Content Placeholder 3"/>
          <p:cNvSpPr>
            <a:spLocks noGrp="1"/>
          </p:cNvSpPr>
          <p:nvPr>
            <p:ph sz="half" idx="2"/>
          </p:nvPr>
        </p:nvSpPr>
        <p:spPr>
          <a:xfrm>
            <a:off x="4629150" y="1825625"/>
            <a:ext cx="3886200" cy="4351338"/>
          </a:xfrm>
        </p:spPr>
        <p:txBody>
          <a:bodyPr/>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endParaRPr lang="en-US" dirty="0"/>
          </a:p>
        </p:txBody>
      </p:sp>
      <p:sp>
        <p:nvSpPr>
          <p:cNvPr id="5" name="Date Placeholder 4"/>
          <p:cNvSpPr>
            <a:spLocks noGrp="1"/>
          </p:cNvSpPr>
          <p:nvPr>
            <p:ph type="dt" sz="half" idx="10"/>
          </p:nvPr>
        </p:nvSpPr>
        <p:spPr/>
        <p:txBody>
          <a:bodyPr/>
          <a:lstStyle/>
          <a:p>
            <a:fld id="{F2F4E09F-6AC2-4AA4-9186-31CC36AE6224}" type="datetimeFigureOut">
              <a:rPr lang="zh-CN" altLang="en-US" smtClean="0"/>
              <a:t>2023/9/18</a:t>
            </a:fld>
            <a:endParaRPr lang="zh-CN" altLang="en-US"/>
          </a:p>
        </p:txBody>
      </p:sp>
      <p:sp>
        <p:nvSpPr>
          <p:cNvPr id="6" name="Footer Placeholder 5"/>
          <p:cNvSpPr>
            <a:spLocks noGrp="1"/>
          </p:cNvSpPr>
          <p:nvPr>
            <p:ph type="ftr" sz="quarter" idx="11"/>
          </p:nvPr>
        </p:nvSpPr>
        <p:spPr/>
        <p:txBody>
          <a:bodyPr/>
          <a:lstStyle/>
          <a:p>
            <a:endParaRPr lang="zh-CN" altLang="en-US"/>
          </a:p>
        </p:txBody>
      </p:sp>
      <p:sp>
        <p:nvSpPr>
          <p:cNvPr id="7" name="Slide Number Placeholder 6"/>
          <p:cNvSpPr>
            <a:spLocks noGrp="1"/>
          </p:cNvSpPr>
          <p:nvPr>
            <p:ph type="sldNum" sz="quarter" idx="12"/>
          </p:nvPr>
        </p:nvSpPr>
        <p:spPr/>
        <p:txBody>
          <a:bodyPr/>
          <a:lstStyle/>
          <a:p>
            <a:fld id="{C820715D-DA37-40A7-914D-AAC0DFA6C214}" type="slidenum">
              <a:rPr lang="zh-CN" altLang="en-US" smtClean="0"/>
              <a:t>‹#›</a:t>
            </a:fld>
            <a:endParaRPr lang="zh-CN" altLang="en-US"/>
          </a:p>
        </p:txBody>
      </p:sp>
    </p:spTree>
    <p:extLst>
      <p:ext uri="{BB962C8B-B14F-4D97-AF65-F5344CB8AC3E}">
        <p14:creationId xmlns:p14="http://schemas.microsoft.com/office/powerpoint/2010/main" val="34207340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Title 1"/>
          <p:cNvSpPr>
            <a:spLocks noGrp="1"/>
          </p:cNvSpPr>
          <p:nvPr>
            <p:ph type="title"/>
          </p:nvPr>
        </p:nvSpPr>
        <p:spPr>
          <a:xfrm>
            <a:off x="629841" y="365126"/>
            <a:ext cx="7886700" cy="1325563"/>
          </a:xfrm>
        </p:spPr>
        <p:txBody>
          <a:bodyPr/>
          <a:lstStyle/>
          <a:p>
            <a:r>
              <a:rPr lang="zh-CN" altLang="en-US"/>
              <a:t>单击此处编辑母版标题样式</a:t>
            </a:r>
            <a:endParaRPr lang="en-US" dirty="0"/>
          </a:p>
        </p:txBody>
      </p:sp>
      <p:sp>
        <p:nvSpPr>
          <p:cNvPr id="3" name="Text Placeholder 2"/>
          <p:cNvSpPr>
            <a:spLocks noGrp="1"/>
          </p:cNvSpPr>
          <p:nvPr>
            <p:ph type="body" idx="1"/>
          </p:nvPr>
        </p:nvSpPr>
        <p:spPr>
          <a:xfrm>
            <a:off x="629842" y="1681163"/>
            <a:ext cx="3868340"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单击此处编辑母版文本样式</a:t>
            </a:r>
          </a:p>
        </p:txBody>
      </p:sp>
      <p:sp>
        <p:nvSpPr>
          <p:cNvPr id="4" name="Content Placeholder 3"/>
          <p:cNvSpPr>
            <a:spLocks noGrp="1"/>
          </p:cNvSpPr>
          <p:nvPr>
            <p:ph sz="half" idx="2"/>
          </p:nvPr>
        </p:nvSpPr>
        <p:spPr>
          <a:xfrm>
            <a:off x="629842" y="2505075"/>
            <a:ext cx="3868340" cy="3684588"/>
          </a:xfrm>
        </p:spPr>
        <p:txBody>
          <a:bodyPr/>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endParaRPr lang="en-US" dirty="0"/>
          </a:p>
        </p:txBody>
      </p:sp>
      <p:sp>
        <p:nvSpPr>
          <p:cNvPr id="5" name="Text Placeholder 4"/>
          <p:cNvSpPr>
            <a:spLocks noGrp="1"/>
          </p:cNvSpPr>
          <p:nvPr>
            <p:ph type="body" sz="quarter" idx="3"/>
          </p:nvPr>
        </p:nvSpPr>
        <p:spPr>
          <a:xfrm>
            <a:off x="4629150" y="1681163"/>
            <a:ext cx="3887391"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单击此处编辑母版文本样式</a:t>
            </a:r>
          </a:p>
        </p:txBody>
      </p:sp>
      <p:sp>
        <p:nvSpPr>
          <p:cNvPr id="6" name="Content Placeholder 5"/>
          <p:cNvSpPr>
            <a:spLocks noGrp="1"/>
          </p:cNvSpPr>
          <p:nvPr>
            <p:ph sz="quarter" idx="4"/>
          </p:nvPr>
        </p:nvSpPr>
        <p:spPr>
          <a:xfrm>
            <a:off x="4629150" y="2505075"/>
            <a:ext cx="3887391" cy="3684588"/>
          </a:xfrm>
        </p:spPr>
        <p:txBody>
          <a:bodyPr/>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endParaRPr lang="en-US" dirty="0"/>
          </a:p>
        </p:txBody>
      </p:sp>
      <p:sp>
        <p:nvSpPr>
          <p:cNvPr id="7" name="Date Placeholder 6"/>
          <p:cNvSpPr>
            <a:spLocks noGrp="1"/>
          </p:cNvSpPr>
          <p:nvPr>
            <p:ph type="dt" sz="half" idx="10"/>
          </p:nvPr>
        </p:nvSpPr>
        <p:spPr/>
        <p:txBody>
          <a:bodyPr/>
          <a:lstStyle/>
          <a:p>
            <a:fld id="{F2F4E09F-6AC2-4AA4-9186-31CC36AE6224}" type="datetimeFigureOut">
              <a:rPr lang="zh-CN" altLang="en-US" smtClean="0"/>
              <a:t>2023/9/18</a:t>
            </a:fld>
            <a:endParaRPr lang="zh-CN" altLang="en-US"/>
          </a:p>
        </p:txBody>
      </p:sp>
      <p:sp>
        <p:nvSpPr>
          <p:cNvPr id="8" name="Footer Placeholder 7"/>
          <p:cNvSpPr>
            <a:spLocks noGrp="1"/>
          </p:cNvSpPr>
          <p:nvPr>
            <p:ph type="ftr" sz="quarter" idx="11"/>
          </p:nvPr>
        </p:nvSpPr>
        <p:spPr/>
        <p:txBody>
          <a:bodyPr/>
          <a:lstStyle/>
          <a:p>
            <a:endParaRPr lang="zh-CN" altLang="en-US"/>
          </a:p>
        </p:txBody>
      </p:sp>
      <p:sp>
        <p:nvSpPr>
          <p:cNvPr id="9" name="Slide Number Placeholder 8"/>
          <p:cNvSpPr>
            <a:spLocks noGrp="1"/>
          </p:cNvSpPr>
          <p:nvPr>
            <p:ph type="sldNum" sz="quarter" idx="12"/>
          </p:nvPr>
        </p:nvSpPr>
        <p:spPr/>
        <p:txBody>
          <a:bodyPr/>
          <a:lstStyle/>
          <a:p>
            <a:fld id="{C820715D-DA37-40A7-914D-AAC0DFA6C214}" type="slidenum">
              <a:rPr lang="zh-CN" altLang="en-US" smtClean="0"/>
              <a:t>‹#›</a:t>
            </a:fld>
            <a:endParaRPr lang="zh-CN" altLang="en-US"/>
          </a:p>
        </p:txBody>
      </p:sp>
    </p:spTree>
    <p:extLst>
      <p:ext uri="{BB962C8B-B14F-4D97-AF65-F5344CB8AC3E}">
        <p14:creationId xmlns:p14="http://schemas.microsoft.com/office/powerpoint/2010/main" val="244816819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zh-CN" altLang="en-US"/>
              <a:t>单击此处编辑母版标题样式</a:t>
            </a:r>
            <a:endParaRPr lang="en-US" dirty="0"/>
          </a:p>
        </p:txBody>
      </p:sp>
      <p:sp>
        <p:nvSpPr>
          <p:cNvPr id="3" name="Date Placeholder 2"/>
          <p:cNvSpPr>
            <a:spLocks noGrp="1"/>
          </p:cNvSpPr>
          <p:nvPr>
            <p:ph type="dt" sz="half" idx="10"/>
          </p:nvPr>
        </p:nvSpPr>
        <p:spPr/>
        <p:txBody>
          <a:bodyPr/>
          <a:lstStyle/>
          <a:p>
            <a:fld id="{F2F4E09F-6AC2-4AA4-9186-31CC36AE6224}" type="datetimeFigureOut">
              <a:rPr lang="zh-CN" altLang="en-US" smtClean="0"/>
              <a:t>2023/9/18</a:t>
            </a:fld>
            <a:endParaRPr lang="zh-CN" altLang="en-US"/>
          </a:p>
        </p:txBody>
      </p:sp>
      <p:sp>
        <p:nvSpPr>
          <p:cNvPr id="4" name="Footer Placeholder 3"/>
          <p:cNvSpPr>
            <a:spLocks noGrp="1"/>
          </p:cNvSpPr>
          <p:nvPr>
            <p:ph type="ftr" sz="quarter" idx="11"/>
          </p:nvPr>
        </p:nvSpPr>
        <p:spPr/>
        <p:txBody>
          <a:bodyPr/>
          <a:lstStyle/>
          <a:p>
            <a:endParaRPr lang="zh-CN" altLang="en-US"/>
          </a:p>
        </p:txBody>
      </p:sp>
      <p:sp>
        <p:nvSpPr>
          <p:cNvPr id="5" name="Slide Number Placeholder 4"/>
          <p:cNvSpPr>
            <a:spLocks noGrp="1"/>
          </p:cNvSpPr>
          <p:nvPr>
            <p:ph type="sldNum" sz="quarter" idx="12"/>
          </p:nvPr>
        </p:nvSpPr>
        <p:spPr/>
        <p:txBody>
          <a:bodyPr/>
          <a:lstStyle/>
          <a:p>
            <a:fld id="{C820715D-DA37-40A7-914D-AAC0DFA6C214}" type="slidenum">
              <a:rPr lang="zh-CN" altLang="en-US" smtClean="0"/>
              <a:t>‹#›</a:t>
            </a:fld>
            <a:endParaRPr lang="zh-CN" altLang="en-US"/>
          </a:p>
        </p:txBody>
      </p:sp>
    </p:spTree>
    <p:extLst>
      <p:ext uri="{BB962C8B-B14F-4D97-AF65-F5344CB8AC3E}">
        <p14:creationId xmlns:p14="http://schemas.microsoft.com/office/powerpoint/2010/main" val="282670617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F2F4E09F-6AC2-4AA4-9186-31CC36AE6224}" type="datetimeFigureOut">
              <a:rPr lang="zh-CN" altLang="en-US" smtClean="0"/>
              <a:t>2023/9/18</a:t>
            </a:fld>
            <a:endParaRPr lang="zh-CN" altLang="en-US"/>
          </a:p>
        </p:txBody>
      </p:sp>
      <p:sp>
        <p:nvSpPr>
          <p:cNvPr id="3" name="Footer Placeholder 2"/>
          <p:cNvSpPr>
            <a:spLocks noGrp="1"/>
          </p:cNvSpPr>
          <p:nvPr>
            <p:ph type="ftr" sz="quarter" idx="11"/>
          </p:nvPr>
        </p:nvSpPr>
        <p:spPr/>
        <p:txBody>
          <a:bodyPr/>
          <a:lstStyle/>
          <a:p>
            <a:endParaRPr lang="zh-CN" altLang="en-US"/>
          </a:p>
        </p:txBody>
      </p:sp>
      <p:sp>
        <p:nvSpPr>
          <p:cNvPr id="4" name="Slide Number Placeholder 3"/>
          <p:cNvSpPr>
            <a:spLocks noGrp="1"/>
          </p:cNvSpPr>
          <p:nvPr>
            <p:ph type="sldNum" sz="quarter" idx="12"/>
          </p:nvPr>
        </p:nvSpPr>
        <p:spPr/>
        <p:txBody>
          <a:bodyPr/>
          <a:lstStyle/>
          <a:p>
            <a:fld id="{C820715D-DA37-40A7-914D-AAC0DFA6C214}" type="slidenum">
              <a:rPr lang="zh-CN" altLang="en-US" smtClean="0"/>
              <a:t>‹#›</a:t>
            </a:fld>
            <a:endParaRPr lang="zh-CN" altLang="en-US"/>
          </a:p>
        </p:txBody>
      </p:sp>
    </p:spTree>
    <p:extLst>
      <p:ext uri="{BB962C8B-B14F-4D97-AF65-F5344CB8AC3E}">
        <p14:creationId xmlns:p14="http://schemas.microsoft.com/office/powerpoint/2010/main" val="112846633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zh-CN" altLang="en-US"/>
              <a:t>单击此处编辑母版标题样式</a:t>
            </a:r>
            <a:endParaRPr lang="en-US" dirty="0"/>
          </a:p>
        </p:txBody>
      </p:sp>
      <p:sp>
        <p:nvSpPr>
          <p:cNvPr id="3" name="Content Placeholder 2"/>
          <p:cNvSpPr>
            <a:spLocks noGrp="1"/>
          </p:cNvSpPr>
          <p:nvPr>
            <p:ph idx="1"/>
          </p:nvPr>
        </p:nvSpPr>
        <p:spPr>
          <a:xfrm>
            <a:off x="3887391" y="987426"/>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a:t>单击此处编辑母版文本样式</a:t>
            </a:r>
          </a:p>
        </p:txBody>
      </p:sp>
      <p:sp>
        <p:nvSpPr>
          <p:cNvPr id="5" name="Date Placeholder 4"/>
          <p:cNvSpPr>
            <a:spLocks noGrp="1"/>
          </p:cNvSpPr>
          <p:nvPr>
            <p:ph type="dt" sz="half" idx="10"/>
          </p:nvPr>
        </p:nvSpPr>
        <p:spPr/>
        <p:txBody>
          <a:bodyPr/>
          <a:lstStyle/>
          <a:p>
            <a:fld id="{F2F4E09F-6AC2-4AA4-9186-31CC36AE6224}" type="datetimeFigureOut">
              <a:rPr lang="zh-CN" altLang="en-US" smtClean="0"/>
              <a:t>2023/9/18</a:t>
            </a:fld>
            <a:endParaRPr lang="zh-CN" altLang="en-US"/>
          </a:p>
        </p:txBody>
      </p:sp>
      <p:sp>
        <p:nvSpPr>
          <p:cNvPr id="6" name="Footer Placeholder 5"/>
          <p:cNvSpPr>
            <a:spLocks noGrp="1"/>
          </p:cNvSpPr>
          <p:nvPr>
            <p:ph type="ftr" sz="quarter" idx="11"/>
          </p:nvPr>
        </p:nvSpPr>
        <p:spPr/>
        <p:txBody>
          <a:bodyPr/>
          <a:lstStyle/>
          <a:p>
            <a:endParaRPr lang="zh-CN" altLang="en-US"/>
          </a:p>
        </p:txBody>
      </p:sp>
      <p:sp>
        <p:nvSpPr>
          <p:cNvPr id="7" name="Slide Number Placeholder 6"/>
          <p:cNvSpPr>
            <a:spLocks noGrp="1"/>
          </p:cNvSpPr>
          <p:nvPr>
            <p:ph type="sldNum" sz="quarter" idx="12"/>
          </p:nvPr>
        </p:nvSpPr>
        <p:spPr/>
        <p:txBody>
          <a:bodyPr/>
          <a:lstStyle/>
          <a:p>
            <a:fld id="{C820715D-DA37-40A7-914D-AAC0DFA6C214}" type="slidenum">
              <a:rPr lang="zh-CN" altLang="en-US" smtClean="0"/>
              <a:t>‹#›</a:t>
            </a:fld>
            <a:endParaRPr lang="zh-CN" altLang="en-US"/>
          </a:p>
        </p:txBody>
      </p:sp>
    </p:spTree>
    <p:extLst>
      <p:ext uri="{BB962C8B-B14F-4D97-AF65-F5344CB8AC3E}">
        <p14:creationId xmlns:p14="http://schemas.microsoft.com/office/powerpoint/2010/main" val="36981688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zh-CN" altLang="en-US"/>
              <a:t>单击此处编辑母版标题样式</a:t>
            </a:r>
            <a:endParaRPr lang="en-US" dirty="0"/>
          </a:p>
        </p:txBody>
      </p:sp>
      <p:sp>
        <p:nvSpPr>
          <p:cNvPr id="3" name="Picture Placeholder 2"/>
          <p:cNvSpPr>
            <a:spLocks noGrp="1" noChangeAspect="1"/>
          </p:cNvSpPr>
          <p:nvPr>
            <p:ph type="pic" idx="1"/>
          </p:nvPr>
        </p:nvSpPr>
        <p:spPr>
          <a:xfrm>
            <a:off x="3887391" y="987426"/>
            <a:ext cx="462915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zh-CN" altLang="en-US"/>
              <a:t>单击图标添加图片</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a:t>单击此处编辑母版文本样式</a:t>
            </a:r>
          </a:p>
        </p:txBody>
      </p:sp>
      <p:sp>
        <p:nvSpPr>
          <p:cNvPr id="5" name="Date Placeholder 4"/>
          <p:cNvSpPr>
            <a:spLocks noGrp="1"/>
          </p:cNvSpPr>
          <p:nvPr>
            <p:ph type="dt" sz="half" idx="10"/>
          </p:nvPr>
        </p:nvSpPr>
        <p:spPr/>
        <p:txBody>
          <a:bodyPr/>
          <a:lstStyle/>
          <a:p>
            <a:fld id="{F2F4E09F-6AC2-4AA4-9186-31CC36AE6224}" type="datetimeFigureOut">
              <a:rPr lang="zh-CN" altLang="en-US" smtClean="0"/>
              <a:t>2023/9/18</a:t>
            </a:fld>
            <a:endParaRPr lang="zh-CN" altLang="en-US"/>
          </a:p>
        </p:txBody>
      </p:sp>
      <p:sp>
        <p:nvSpPr>
          <p:cNvPr id="6" name="Footer Placeholder 5"/>
          <p:cNvSpPr>
            <a:spLocks noGrp="1"/>
          </p:cNvSpPr>
          <p:nvPr>
            <p:ph type="ftr" sz="quarter" idx="11"/>
          </p:nvPr>
        </p:nvSpPr>
        <p:spPr/>
        <p:txBody>
          <a:bodyPr/>
          <a:lstStyle/>
          <a:p>
            <a:endParaRPr lang="zh-CN" altLang="en-US"/>
          </a:p>
        </p:txBody>
      </p:sp>
      <p:sp>
        <p:nvSpPr>
          <p:cNvPr id="7" name="Slide Number Placeholder 6"/>
          <p:cNvSpPr>
            <a:spLocks noGrp="1"/>
          </p:cNvSpPr>
          <p:nvPr>
            <p:ph type="sldNum" sz="quarter" idx="12"/>
          </p:nvPr>
        </p:nvSpPr>
        <p:spPr/>
        <p:txBody>
          <a:bodyPr/>
          <a:lstStyle/>
          <a:p>
            <a:fld id="{C820715D-DA37-40A7-914D-AAC0DFA6C214}" type="slidenum">
              <a:rPr lang="zh-CN" altLang="en-US" smtClean="0"/>
              <a:t>‹#›</a:t>
            </a:fld>
            <a:endParaRPr lang="zh-CN" altLang="en-US"/>
          </a:p>
        </p:txBody>
      </p:sp>
    </p:spTree>
    <p:extLst>
      <p:ext uri="{BB962C8B-B14F-4D97-AF65-F5344CB8AC3E}">
        <p14:creationId xmlns:p14="http://schemas.microsoft.com/office/powerpoint/2010/main" val="95032202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zh-CN" altLang="en-US"/>
              <a:t>单击此处编辑母版标题样式</a:t>
            </a:r>
            <a:endParaRPr lang="en-US" dirty="0"/>
          </a:p>
        </p:txBody>
      </p:sp>
      <p:sp>
        <p:nvSpPr>
          <p:cNvPr id="3" name="Vertical Text Placeholder 2"/>
          <p:cNvSpPr>
            <a:spLocks noGrp="1"/>
          </p:cNvSpPr>
          <p:nvPr>
            <p:ph type="body" orient="vert" idx="1"/>
          </p:nvPr>
        </p:nvSpPr>
        <p:spPr/>
        <p:txBody>
          <a:bodyPr vert="eaVert"/>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endParaRPr lang="en-US" dirty="0"/>
          </a:p>
        </p:txBody>
      </p:sp>
      <p:sp>
        <p:nvSpPr>
          <p:cNvPr id="4" name="Date Placeholder 3"/>
          <p:cNvSpPr>
            <a:spLocks noGrp="1"/>
          </p:cNvSpPr>
          <p:nvPr>
            <p:ph type="dt" sz="half" idx="10"/>
          </p:nvPr>
        </p:nvSpPr>
        <p:spPr/>
        <p:txBody>
          <a:bodyPr/>
          <a:lstStyle/>
          <a:p>
            <a:fld id="{F2F4E09F-6AC2-4AA4-9186-31CC36AE6224}" type="datetimeFigureOut">
              <a:rPr lang="zh-CN" altLang="en-US" smtClean="0"/>
              <a:t>2023/9/18</a:t>
            </a:fld>
            <a:endParaRPr lang="zh-CN" altLang="en-US"/>
          </a:p>
        </p:txBody>
      </p:sp>
      <p:sp>
        <p:nvSpPr>
          <p:cNvPr id="5" name="Footer Placeholder 4"/>
          <p:cNvSpPr>
            <a:spLocks noGrp="1"/>
          </p:cNvSpPr>
          <p:nvPr>
            <p:ph type="ftr" sz="quarter" idx="11"/>
          </p:nvPr>
        </p:nvSpPr>
        <p:spPr/>
        <p:txBody>
          <a:bodyPr/>
          <a:lstStyle/>
          <a:p>
            <a:endParaRPr lang="zh-CN" altLang="en-US"/>
          </a:p>
        </p:txBody>
      </p:sp>
      <p:sp>
        <p:nvSpPr>
          <p:cNvPr id="6" name="Slide Number Placeholder 5"/>
          <p:cNvSpPr>
            <a:spLocks noGrp="1"/>
          </p:cNvSpPr>
          <p:nvPr>
            <p:ph type="sldNum" sz="quarter" idx="12"/>
          </p:nvPr>
        </p:nvSpPr>
        <p:spPr/>
        <p:txBody>
          <a:bodyPr/>
          <a:lstStyle/>
          <a:p>
            <a:fld id="{C820715D-DA37-40A7-914D-AAC0DFA6C214}" type="slidenum">
              <a:rPr lang="zh-CN" altLang="en-US" smtClean="0"/>
              <a:t>‹#›</a:t>
            </a:fld>
            <a:endParaRPr lang="zh-CN" altLang="en-US"/>
          </a:p>
        </p:txBody>
      </p:sp>
    </p:spTree>
    <p:extLst>
      <p:ext uri="{BB962C8B-B14F-4D97-AF65-F5344CB8AC3E}">
        <p14:creationId xmlns:p14="http://schemas.microsoft.com/office/powerpoint/2010/main" val="45463673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竖排标题与文本">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365125"/>
            <a:ext cx="1971675" cy="5811838"/>
          </a:xfrm>
        </p:spPr>
        <p:txBody>
          <a:bodyPr vert="eaVert"/>
          <a:lstStyle/>
          <a:p>
            <a:r>
              <a:rPr lang="zh-CN" altLang="en-US"/>
              <a:t>单击此处编辑母版标题样式</a:t>
            </a:r>
            <a:endParaRPr lang="en-US" dirty="0"/>
          </a:p>
        </p:txBody>
      </p:sp>
      <p:sp>
        <p:nvSpPr>
          <p:cNvPr id="3" name="Vertical Text Placeholder 2"/>
          <p:cNvSpPr>
            <a:spLocks noGrp="1"/>
          </p:cNvSpPr>
          <p:nvPr>
            <p:ph type="body" orient="vert" idx="1"/>
          </p:nvPr>
        </p:nvSpPr>
        <p:spPr>
          <a:xfrm>
            <a:off x="628650" y="365125"/>
            <a:ext cx="5800725" cy="5811838"/>
          </a:xfrm>
        </p:spPr>
        <p:txBody>
          <a:bodyPr vert="eaVert"/>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endParaRPr lang="en-US" dirty="0"/>
          </a:p>
        </p:txBody>
      </p:sp>
      <p:sp>
        <p:nvSpPr>
          <p:cNvPr id="4" name="Date Placeholder 3"/>
          <p:cNvSpPr>
            <a:spLocks noGrp="1"/>
          </p:cNvSpPr>
          <p:nvPr>
            <p:ph type="dt" sz="half" idx="10"/>
          </p:nvPr>
        </p:nvSpPr>
        <p:spPr/>
        <p:txBody>
          <a:bodyPr/>
          <a:lstStyle/>
          <a:p>
            <a:fld id="{F2F4E09F-6AC2-4AA4-9186-31CC36AE6224}" type="datetimeFigureOut">
              <a:rPr lang="zh-CN" altLang="en-US" smtClean="0"/>
              <a:t>2023/9/18</a:t>
            </a:fld>
            <a:endParaRPr lang="zh-CN" altLang="en-US"/>
          </a:p>
        </p:txBody>
      </p:sp>
      <p:sp>
        <p:nvSpPr>
          <p:cNvPr id="5" name="Footer Placeholder 4"/>
          <p:cNvSpPr>
            <a:spLocks noGrp="1"/>
          </p:cNvSpPr>
          <p:nvPr>
            <p:ph type="ftr" sz="quarter" idx="11"/>
          </p:nvPr>
        </p:nvSpPr>
        <p:spPr/>
        <p:txBody>
          <a:bodyPr/>
          <a:lstStyle/>
          <a:p>
            <a:endParaRPr lang="zh-CN" altLang="en-US"/>
          </a:p>
        </p:txBody>
      </p:sp>
      <p:sp>
        <p:nvSpPr>
          <p:cNvPr id="6" name="Slide Number Placeholder 5"/>
          <p:cNvSpPr>
            <a:spLocks noGrp="1"/>
          </p:cNvSpPr>
          <p:nvPr>
            <p:ph type="sldNum" sz="quarter" idx="12"/>
          </p:nvPr>
        </p:nvSpPr>
        <p:spPr/>
        <p:txBody>
          <a:bodyPr/>
          <a:lstStyle/>
          <a:p>
            <a:fld id="{C820715D-DA37-40A7-914D-AAC0DFA6C214}" type="slidenum">
              <a:rPr lang="zh-CN" altLang="en-US" smtClean="0"/>
              <a:t>‹#›</a:t>
            </a:fld>
            <a:endParaRPr lang="zh-CN" altLang="en-US"/>
          </a:p>
        </p:txBody>
      </p:sp>
    </p:spTree>
    <p:extLst>
      <p:ext uri="{BB962C8B-B14F-4D97-AF65-F5344CB8AC3E}">
        <p14:creationId xmlns:p14="http://schemas.microsoft.com/office/powerpoint/2010/main" val="281984144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365126"/>
            <a:ext cx="7886700" cy="1325563"/>
          </a:xfrm>
          <a:prstGeom prst="rect">
            <a:avLst/>
          </a:prstGeom>
        </p:spPr>
        <p:txBody>
          <a:bodyPr vert="horz" lIns="91440" tIns="45720" rIns="91440" bIns="45720" rtlCol="0" anchor="ctr">
            <a:normAutofit/>
          </a:bodyPr>
          <a:lstStyle/>
          <a:p>
            <a:r>
              <a:rPr lang="zh-CN" altLang="en-US"/>
              <a:t>单击此处编辑母版标题样式</a:t>
            </a:r>
            <a:endParaRPr lang="en-US" dirty="0"/>
          </a:p>
        </p:txBody>
      </p:sp>
      <p:sp>
        <p:nvSpPr>
          <p:cNvPr id="3" name="Text Placeholder 2"/>
          <p:cNvSpPr>
            <a:spLocks noGrp="1"/>
          </p:cNvSpPr>
          <p:nvPr>
            <p:ph type="body" idx="1"/>
          </p:nvPr>
        </p:nvSpPr>
        <p:spPr>
          <a:xfrm>
            <a:off x="628650" y="1825625"/>
            <a:ext cx="7886700" cy="4351338"/>
          </a:xfrm>
          <a:prstGeom prst="rect">
            <a:avLst/>
          </a:prstGeom>
        </p:spPr>
        <p:txBody>
          <a:bodyPr vert="horz" lIns="91440" tIns="45720" rIns="91440" bIns="45720" rtlCol="0">
            <a:normAutofit/>
          </a:bodyPr>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endParaRPr lang="en-US" dirty="0"/>
          </a:p>
        </p:txBody>
      </p:sp>
      <p:sp>
        <p:nvSpPr>
          <p:cNvPr id="4" name="Date Placeholder 3"/>
          <p:cNvSpPr>
            <a:spLocks noGrp="1"/>
          </p:cNvSpPr>
          <p:nvPr>
            <p:ph type="dt" sz="half" idx="2"/>
          </p:nvPr>
        </p:nvSpPr>
        <p:spPr>
          <a:xfrm>
            <a:off x="628650" y="6356351"/>
            <a:ext cx="20574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F2F4E09F-6AC2-4AA4-9186-31CC36AE6224}" type="datetimeFigureOut">
              <a:rPr lang="zh-CN" altLang="en-US" smtClean="0"/>
              <a:t>2023/9/18</a:t>
            </a:fld>
            <a:endParaRPr lang="zh-CN" altLang="en-US"/>
          </a:p>
        </p:txBody>
      </p:sp>
      <p:sp>
        <p:nvSpPr>
          <p:cNvPr id="5" name="Footer Placeholder 4"/>
          <p:cNvSpPr>
            <a:spLocks noGrp="1"/>
          </p:cNvSpPr>
          <p:nvPr>
            <p:ph type="ftr" sz="quarter" idx="3"/>
          </p:nvPr>
        </p:nvSpPr>
        <p:spPr>
          <a:xfrm>
            <a:off x="3028950" y="6356351"/>
            <a:ext cx="30861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zh-CN" altLang="en-US"/>
          </a:p>
        </p:txBody>
      </p:sp>
      <p:sp>
        <p:nvSpPr>
          <p:cNvPr id="6" name="Slide Number Placeholder 5"/>
          <p:cNvSpPr>
            <a:spLocks noGrp="1"/>
          </p:cNvSpPr>
          <p:nvPr>
            <p:ph type="sldNum" sz="quarter" idx="4"/>
          </p:nvPr>
        </p:nvSpPr>
        <p:spPr>
          <a:xfrm>
            <a:off x="6457950" y="6356351"/>
            <a:ext cx="20574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820715D-DA37-40A7-914D-AAC0DFA6C214}" type="slidenum">
              <a:rPr lang="zh-CN" altLang="en-US" smtClean="0"/>
              <a:t>‹#›</a:t>
            </a:fld>
            <a:endParaRPr lang="zh-CN" altLang="en-US"/>
          </a:p>
        </p:txBody>
      </p:sp>
    </p:spTree>
    <p:extLst>
      <p:ext uri="{BB962C8B-B14F-4D97-AF65-F5344CB8AC3E}">
        <p14:creationId xmlns:p14="http://schemas.microsoft.com/office/powerpoint/2010/main" val="307173028"/>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1.xml"/><Relationship Id="rId4" Type="http://schemas.microsoft.com/office/2007/relationships/hdphoto" Target="../media/hdphoto1.wdp"/></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7.svg"/><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9.svg"/><Relationship Id="rId2" Type="http://schemas.openxmlformats.org/officeDocument/2006/relationships/image" Target="../media/image8.png"/><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3" Type="http://schemas.openxmlformats.org/officeDocument/2006/relationships/image" Target="../media/image11.svg"/><Relationship Id="rId2" Type="http://schemas.openxmlformats.org/officeDocument/2006/relationships/image" Target="../media/image10.png"/><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3" Type="http://schemas.openxmlformats.org/officeDocument/2006/relationships/image" Target="../media/image13.svg"/><Relationship Id="rId2" Type="http://schemas.openxmlformats.org/officeDocument/2006/relationships/image" Target="../media/image12.png"/><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3" Type="http://schemas.openxmlformats.org/officeDocument/2006/relationships/image" Target="../media/image15.svg"/><Relationship Id="rId2" Type="http://schemas.openxmlformats.org/officeDocument/2006/relationships/image" Target="../media/image14.png"/><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3" Type="http://schemas.openxmlformats.org/officeDocument/2006/relationships/image" Target="../media/image17.svg"/><Relationship Id="rId2" Type="http://schemas.openxmlformats.org/officeDocument/2006/relationships/image" Target="../media/image16.png"/><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3" Type="http://schemas.openxmlformats.org/officeDocument/2006/relationships/image" Target="../media/image20.svg"/><Relationship Id="rId2" Type="http://schemas.openxmlformats.org/officeDocument/2006/relationships/image" Target="../media/image19.png"/><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3" Type="http://schemas.openxmlformats.org/officeDocument/2006/relationships/image" Target="../media/image22.svg"/><Relationship Id="rId2" Type="http://schemas.openxmlformats.org/officeDocument/2006/relationships/image" Target="../media/image21.png"/><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3" Type="http://schemas.openxmlformats.org/officeDocument/2006/relationships/image" Target="../media/image24.svg"/><Relationship Id="rId2" Type="http://schemas.openxmlformats.org/officeDocument/2006/relationships/image" Target="../media/image23.png"/><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3" Type="http://schemas.openxmlformats.org/officeDocument/2006/relationships/image" Target="../media/image26.svg"/><Relationship Id="rId2" Type="http://schemas.openxmlformats.org/officeDocument/2006/relationships/image" Target="../media/image25.png"/><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3" Type="http://schemas.openxmlformats.org/officeDocument/2006/relationships/hyperlink" Target="https://pybind11.readthedocs.io/en/latest/basics.html#creating-bindings-for-a-simple-function" TargetMode="External"/><Relationship Id="rId2" Type="http://schemas.openxmlformats.org/officeDocument/2006/relationships/hyperlink" Target="https://www.mindspore.cn/docs/programming_guide/zh-CN/r1.6/index.html" TargetMode="External"/><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3" Type="http://schemas.openxmlformats.org/officeDocument/2006/relationships/image" Target="../media/image28.svg"/><Relationship Id="rId2" Type="http://schemas.openxmlformats.org/officeDocument/2006/relationships/image" Target="../media/image27.png"/><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3" Type="http://schemas.openxmlformats.org/officeDocument/2006/relationships/image" Target="../media/image30.svg"/><Relationship Id="rId2" Type="http://schemas.openxmlformats.org/officeDocument/2006/relationships/image" Target="../media/image29.png"/><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3" Type="http://schemas.openxmlformats.org/officeDocument/2006/relationships/image" Target="../media/image32.svg"/><Relationship Id="rId2" Type="http://schemas.openxmlformats.org/officeDocument/2006/relationships/image" Target="../media/image31.png"/><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3" Type="http://schemas.openxmlformats.org/officeDocument/2006/relationships/image" Target="../media/image34.svg"/><Relationship Id="rId2" Type="http://schemas.openxmlformats.org/officeDocument/2006/relationships/image" Target="../media/image33.png"/><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3" Type="http://schemas.openxmlformats.org/officeDocument/2006/relationships/image" Target="../media/image36.svg"/><Relationship Id="rId2" Type="http://schemas.openxmlformats.org/officeDocument/2006/relationships/image" Target="../media/image35.png"/><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3" Type="http://schemas.openxmlformats.org/officeDocument/2006/relationships/image" Target="../media/image38.svg"/><Relationship Id="rId2" Type="http://schemas.openxmlformats.org/officeDocument/2006/relationships/image" Target="../media/image37.png"/><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3" Type="http://schemas.openxmlformats.org/officeDocument/2006/relationships/image" Target="../media/image40.svg"/><Relationship Id="rId2" Type="http://schemas.openxmlformats.org/officeDocument/2006/relationships/image" Target="../media/image39.png"/><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3" Type="http://schemas.openxmlformats.org/officeDocument/2006/relationships/image" Target="../media/image42.svg"/><Relationship Id="rId2" Type="http://schemas.openxmlformats.org/officeDocument/2006/relationships/image" Target="../media/image41.png"/><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3" Type="http://schemas.openxmlformats.org/officeDocument/2006/relationships/image" Target="../media/image44.svg"/><Relationship Id="rId2" Type="http://schemas.openxmlformats.org/officeDocument/2006/relationships/image" Target="../media/image43.png"/><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3" Type="http://schemas.openxmlformats.org/officeDocument/2006/relationships/image" Target="../media/image46.png"/><Relationship Id="rId2" Type="http://schemas.openxmlformats.org/officeDocument/2006/relationships/image" Target="../media/image45.png"/><Relationship Id="rId1" Type="http://schemas.openxmlformats.org/officeDocument/2006/relationships/slideLayout" Target="../slideLayouts/slideLayout2.xml"/></Relationships>
</file>

<file path=ppt/slides/_rels/slide58.xml.rels><?xml version="1.0" encoding="UTF-8" standalone="yes"?>
<Relationships xmlns="http://schemas.openxmlformats.org/package/2006/relationships"><Relationship Id="rId3" Type="http://schemas.openxmlformats.org/officeDocument/2006/relationships/image" Target="../media/image45.png"/><Relationship Id="rId2" Type="http://schemas.openxmlformats.org/officeDocument/2006/relationships/image" Target="../media/image47.png"/><Relationship Id="rId1" Type="http://schemas.openxmlformats.org/officeDocument/2006/relationships/slideLayout" Target="../slideLayouts/slideLayout2.xml"/><Relationship Id="rId4" Type="http://schemas.openxmlformats.org/officeDocument/2006/relationships/image" Target="../media/image46.png"/></Relationships>
</file>

<file path=ppt/slides/_rels/slide59.xml.rels><?xml version="1.0" encoding="UTF-8" standalone="yes"?>
<Relationships xmlns="http://schemas.openxmlformats.org/package/2006/relationships"><Relationship Id="rId2" Type="http://schemas.openxmlformats.org/officeDocument/2006/relationships/image" Target="../media/image48.png"/><Relationship Id="rId1" Type="http://schemas.openxmlformats.org/officeDocument/2006/relationships/slideLayout" Target="../slideLayouts/slideLayout2.xml"/></Relationships>
</file>

<file path=ppt/slides/_rels/slide60.xml.rels><?xml version="1.0" encoding="UTF-8" standalone="yes"?>
<Relationships xmlns="http://schemas.openxmlformats.org/package/2006/relationships"><Relationship Id="rId3" Type="http://schemas.openxmlformats.org/officeDocument/2006/relationships/image" Target="../media/image50.svg"/><Relationship Id="rId2" Type="http://schemas.openxmlformats.org/officeDocument/2006/relationships/image" Target="../media/image49.png"/><Relationship Id="rId1" Type="http://schemas.openxmlformats.org/officeDocument/2006/relationships/slideLayout" Target="../slideLayouts/slideLayout2.xml"/></Relationships>
</file>

<file path=ppt/slides/_rels/slide6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2.xml.rels><?xml version="1.0" encoding="UTF-8" standalone="yes"?>
<Relationships xmlns="http://schemas.openxmlformats.org/package/2006/relationships"><Relationship Id="rId3" Type="http://schemas.openxmlformats.org/officeDocument/2006/relationships/image" Target="../media/image52.svg"/><Relationship Id="rId2" Type="http://schemas.openxmlformats.org/officeDocument/2006/relationships/image" Target="../media/image51.png"/><Relationship Id="rId1" Type="http://schemas.openxmlformats.org/officeDocument/2006/relationships/slideLayout" Target="../slideLayouts/slideLayout2.xml"/></Relationships>
</file>

<file path=ppt/slides/_rels/slide63.xml.rels><?xml version="1.0" encoding="UTF-8" standalone="yes"?>
<Relationships xmlns="http://schemas.openxmlformats.org/package/2006/relationships"><Relationship Id="rId3" Type="http://schemas.openxmlformats.org/officeDocument/2006/relationships/image" Target="../media/image54.svg"/><Relationship Id="rId2" Type="http://schemas.openxmlformats.org/officeDocument/2006/relationships/image" Target="../media/image53.png"/><Relationship Id="rId1" Type="http://schemas.openxmlformats.org/officeDocument/2006/relationships/slideLayout" Target="../slideLayouts/slideLayout2.xml"/></Relationships>
</file>

<file path=ppt/slides/_rels/slide6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5.xml.rels><?xml version="1.0" encoding="UTF-8" standalone="yes"?>
<Relationships xmlns="http://schemas.openxmlformats.org/package/2006/relationships"><Relationship Id="rId3" Type="http://schemas.openxmlformats.org/officeDocument/2006/relationships/image" Target="../media/image56.svg"/><Relationship Id="rId2" Type="http://schemas.openxmlformats.org/officeDocument/2006/relationships/image" Target="../media/image55.png"/><Relationship Id="rId1" Type="http://schemas.openxmlformats.org/officeDocument/2006/relationships/slideLayout" Target="../slideLayouts/slideLayout2.xml"/></Relationships>
</file>

<file path=ppt/slides/_rels/slide66.xml.rels><?xml version="1.0" encoding="UTF-8" standalone="yes"?>
<Relationships xmlns="http://schemas.openxmlformats.org/package/2006/relationships"><Relationship Id="rId3" Type="http://schemas.openxmlformats.org/officeDocument/2006/relationships/image" Target="../media/image58.svg"/><Relationship Id="rId2" Type="http://schemas.openxmlformats.org/officeDocument/2006/relationships/image" Target="../media/image57.png"/><Relationship Id="rId1" Type="http://schemas.openxmlformats.org/officeDocument/2006/relationships/slideLayout" Target="../slideLayouts/slideLayout2.xml"/></Relationships>
</file>

<file path=ppt/slides/_rels/slide6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1.xml.rels><?xml version="1.0" encoding="UTF-8" standalone="yes"?>
<Relationships xmlns="http://schemas.openxmlformats.org/package/2006/relationships"><Relationship Id="rId3" Type="http://schemas.openxmlformats.org/officeDocument/2006/relationships/image" Target="../media/image60.svg"/><Relationship Id="rId2" Type="http://schemas.openxmlformats.org/officeDocument/2006/relationships/image" Target="../media/image59.png"/><Relationship Id="rId1" Type="http://schemas.openxmlformats.org/officeDocument/2006/relationships/slideLayout" Target="../slideLayouts/slideLayout2.xml"/></Relationships>
</file>

<file path=ppt/slides/_rels/slide7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6.xml.rels><?xml version="1.0" encoding="UTF-8" standalone="yes"?>
<Relationships xmlns="http://schemas.openxmlformats.org/package/2006/relationships"><Relationship Id="rId3" Type="http://schemas.openxmlformats.org/officeDocument/2006/relationships/image" Target="../media/image62.svg"/><Relationship Id="rId2" Type="http://schemas.openxmlformats.org/officeDocument/2006/relationships/image" Target="../media/image61.png"/><Relationship Id="rId1" Type="http://schemas.openxmlformats.org/officeDocument/2006/relationships/slideLayout" Target="../slideLayouts/slideLayout2.xml"/></Relationships>
</file>

<file path=ppt/slides/_rels/slide77.xml.rels><?xml version="1.0" encoding="UTF-8" standalone="yes"?>
<Relationships xmlns="http://schemas.openxmlformats.org/package/2006/relationships"><Relationship Id="rId3" Type="http://schemas.openxmlformats.org/officeDocument/2006/relationships/image" Target="../media/image64.svg"/><Relationship Id="rId2" Type="http://schemas.openxmlformats.org/officeDocument/2006/relationships/image" Target="../media/image63.png"/><Relationship Id="rId1" Type="http://schemas.openxmlformats.org/officeDocument/2006/relationships/slideLayout" Target="../slideLayouts/slideLayout2.xml"/></Relationships>
</file>

<file path=ppt/slides/_rels/slide78.xml.rels><?xml version="1.0" encoding="UTF-8" standalone="yes"?>
<Relationships xmlns="http://schemas.openxmlformats.org/package/2006/relationships"><Relationship Id="rId3" Type="http://schemas.openxmlformats.org/officeDocument/2006/relationships/image" Target="../media/image66.svg"/><Relationship Id="rId2" Type="http://schemas.openxmlformats.org/officeDocument/2006/relationships/image" Target="../media/image65.png"/><Relationship Id="rId1" Type="http://schemas.openxmlformats.org/officeDocument/2006/relationships/slideLayout" Target="../slideLayouts/slideLayout2.xml"/></Relationships>
</file>

<file path=ppt/slides/_rels/slide7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0.xml.rels><?xml version="1.0" encoding="UTF-8" standalone="yes"?>
<Relationships xmlns="http://schemas.openxmlformats.org/package/2006/relationships"><Relationship Id="rId3" Type="http://schemas.openxmlformats.org/officeDocument/2006/relationships/image" Target="../media/image68.svg"/><Relationship Id="rId2" Type="http://schemas.openxmlformats.org/officeDocument/2006/relationships/image" Target="../media/image67.png"/><Relationship Id="rId1" Type="http://schemas.openxmlformats.org/officeDocument/2006/relationships/slideLayout" Target="../slideLayouts/slideLayout2.xml"/><Relationship Id="rId5" Type="http://schemas.openxmlformats.org/officeDocument/2006/relationships/image" Target="../media/image70.svg"/><Relationship Id="rId4" Type="http://schemas.openxmlformats.org/officeDocument/2006/relationships/image" Target="../media/image69.png"/></Relationships>
</file>

<file path=ppt/slides/_rels/slide81.xml.rels><?xml version="1.0" encoding="UTF-8" standalone="yes"?>
<Relationships xmlns="http://schemas.openxmlformats.org/package/2006/relationships"><Relationship Id="rId3" Type="http://schemas.openxmlformats.org/officeDocument/2006/relationships/image" Target="../media/image72.svg"/><Relationship Id="rId2" Type="http://schemas.openxmlformats.org/officeDocument/2006/relationships/image" Target="../media/image71.png"/><Relationship Id="rId1" Type="http://schemas.openxmlformats.org/officeDocument/2006/relationships/slideLayout" Target="../slideLayouts/slideLayout2.xml"/></Relationships>
</file>

<file path=ppt/slides/_rels/slide8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3.xml.rels><?xml version="1.0" encoding="UTF-8" standalone="yes"?>
<Relationships xmlns="http://schemas.openxmlformats.org/package/2006/relationships"><Relationship Id="rId8" Type="http://schemas.openxmlformats.org/officeDocument/2006/relationships/hyperlink" Target="https://tensorflow.google.cn/guide/intro_to_graphs?hl=zh-cn" TargetMode="External"/><Relationship Id="rId3" Type="http://schemas.openxmlformats.org/officeDocument/2006/relationships/hyperlink" Target="https://arxiv.org/abs/1912.01703" TargetMode="External"/><Relationship Id="rId7" Type="http://schemas.openxmlformats.org/officeDocument/2006/relationships/hyperlink" Target="https://tensorflow.google.cn/guide/eager?hl=zh-cn" TargetMode="External"/><Relationship Id="rId2" Type="http://schemas.openxmlformats.org/officeDocument/2006/relationships/hyperlink" Target="https://arxiv.org/abs/1603.04467" TargetMode="External"/><Relationship Id="rId1" Type="http://schemas.openxmlformats.org/officeDocument/2006/relationships/slideLayout" Target="../slideLayouts/slideLayout2.xml"/><Relationship Id="rId6" Type="http://schemas.openxmlformats.org/officeDocument/2006/relationships/hyperlink" Target="https://arxiv.org/pdf/1903.01855.pdf" TargetMode="External"/><Relationship Id="rId5" Type="http://schemas.openxmlformats.org/officeDocument/2006/relationships/hyperlink" Target="http://download.tensorflow.org/paper/white_paper_tf_control_flow_implementation_2017_11_1.pdf" TargetMode="External"/><Relationship Id="rId4" Type="http://schemas.openxmlformats.org/officeDocument/2006/relationships/hyperlink" Target="https://mindspore-website.obs.cn-north-4.myhuaweicloud.com/white_paper/MindSpore_white_paperV1.1.pdf" TargetMode="External"/><Relationship Id="rId9" Type="http://schemas.openxmlformats.org/officeDocument/2006/relationships/hyperlink" Target="https://www.mindspore.cn/docs/programming_guide/zh-CN/r1.6/design/dynamic_graph_and_static_graph.html"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ctrTitle"/>
          </p:nvPr>
        </p:nvSpPr>
        <p:spPr>
          <a:xfrm>
            <a:off x="0" y="1942286"/>
            <a:ext cx="9143999" cy="1817648"/>
          </a:xfrm>
        </p:spPr>
        <p:txBody>
          <a:bodyPr>
            <a:noAutofit/>
          </a:bodyPr>
          <a:lstStyle/>
          <a:p>
            <a:r>
              <a:rPr lang="zh-CN" altLang="en-US" b="1" dirty="0">
                <a:effectLst>
                  <a:outerShdw blurRad="38100" dist="38100" dir="2700000" algn="tl">
                    <a:srgbClr val="000000">
                      <a:alpha val="43137"/>
                    </a:srgbClr>
                  </a:outerShdw>
                </a:effectLst>
                <a:latin typeface="Arial Black" panose="020B0A04020102020204" pitchFamily="34" charset="0"/>
              </a:rPr>
              <a:t>智能软件综合研究</a:t>
            </a:r>
            <a:br>
              <a:rPr lang="en-US" altLang="zh-CN" b="1" dirty="0">
                <a:effectLst>
                  <a:outerShdw blurRad="38100" dist="38100" dir="2700000" algn="tl">
                    <a:srgbClr val="000000">
                      <a:alpha val="43137"/>
                    </a:srgbClr>
                  </a:outerShdw>
                </a:effectLst>
                <a:latin typeface="Arial Black" panose="020B0A04020102020204" pitchFamily="34" charset="0"/>
              </a:rPr>
            </a:br>
            <a:r>
              <a:rPr lang="en-US" altLang="zh-CN" sz="3600" b="1" dirty="0">
                <a:effectLst>
                  <a:outerShdw blurRad="38100" dist="38100" dir="2700000" algn="tl">
                    <a:srgbClr val="000000">
                      <a:alpha val="43137"/>
                    </a:srgbClr>
                  </a:outerShdw>
                </a:effectLst>
                <a:latin typeface="Arial Black" panose="020B0A04020102020204" pitchFamily="34" charset="0"/>
              </a:rPr>
              <a:t>Comprehensive Research on Intelligent Software</a:t>
            </a:r>
            <a:endParaRPr lang="zh-CN" altLang="en-US" sz="3600" b="1" dirty="0">
              <a:effectLst>
                <a:outerShdw blurRad="38100" dist="38100" dir="2700000" algn="tl">
                  <a:srgbClr val="000000">
                    <a:alpha val="43137"/>
                  </a:srgbClr>
                </a:outerShdw>
              </a:effectLst>
              <a:latin typeface="Arial Black" panose="020B0A04020102020204" pitchFamily="34" charset="0"/>
            </a:endParaRPr>
          </a:p>
        </p:txBody>
      </p:sp>
      <p:sp>
        <p:nvSpPr>
          <p:cNvPr id="3" name="副标题 2"/>
          <p:cNvSpPr>
            <a:spLocks noGrp="1"/>
          </p:cNvSpPr>
          <p:nvPr>
            <p:ph type="subTitle" idx="1"/>
          </p:nvPr>
        </p:nvSpPr>
        <p:spPr>
          <a:xfrm>
            <a:off x="1" y="4286251"/>
            <a:ext cx="9143999" cy="1041123"/>
          </a:xfrm>
          <a:solidFill>
            <a:schemeClr val="accent6">
              <a:lumMod val="75000"/>
            </a:schemeClr>
          </a:solidFill>
        </p:spPr>
        <p:txBody>
          <a:bodyPr>
            <a:normAutofit fontScale="32500" lnSpcReduction="20000"/>
          </a:bodyPr>
          <a:lstStyle/>
          <a:p>
            <a:endParaRPr lang="en-US" altLang="zh-CN" dirty="0">
              <a:solidFill>
                <a:schemeClr val="bg1"/>
              </a:solidFill>
              <a:latin typeface="Arial Black" panose="020B0A04020102020204" pitchFamily="34" charset="0"/>
            </a:endParaRPr>
          </a:p>
          <a:p>
            <a:r>
              <a:rPr lang="zh-CN" altLang="en-US" sz="4300" dirty="0">
                <a:solidFill>
                  <a:schemeClr val="bg1"/>
                </a:solidFill>
                <a:latin typeface="Arial Black" panose="020B0A04020102020204" pitchFamily="34" charset="0"/>
              </a:rPr>
              <a:t>马明泽    </a:t>
            </a:r>
            <a:endParaRPr lang="en-US" altLang="zh-CN" sz="4300" dirty="0">
              <a:solidFill>
                <a:schemeClr val="bg1"/>
              </a:solidFill>
              <a:latin typeface="Arial Black" panose="020B0A04020102020204" pitchFamily="34" charset="0"/>
            </a:endParaRPr>
          </a:p>
          <a:p>
            <a:r>
              <a:rPr lang="en-US" altLang="zh-CN" sz="4300" dirty="0">
                <a:solidFill>
                  <a:schemeClr val="bg1"/>
                </a:solidFill>
                <a:latin typeface="Arial Black" panose="020B0A04020102020204" pitchFamily="34" charset="0"/>
              </a:rPr>
              <a:t>mingze.ma@zstu.edu.cn</a:t>
            </a:r>
          </a:p>
          <a:p>
            <a:r>
              <a:rPr lang="en-US" altLang="zh-CN" sz="4300" dirty="0">
                <a:solidFill>
                  <a:schemeClr val="bg1"/>
                </a:solidFill>
                <a:latin typeface="Arial Black" panose="020B0A04020102020204" pitchFamily="34" charset="0"/>
              </a:rPr>
              <a:t>2023-2024-1  </a:t>
            </a:r>
          </a:p>
        </p:txBody>
      </p:sp>
      <p:sp>
        <p:nvSpPr>
          <p:cNvPr id="8" name="灯片编号占位符 7"/>
          <p:cNvSpPr>
            <a:spLocks noGrp="1"/>
          </p:cNvSpPr>
          <p:nvPr>
            <p:ph type="sldNum" sz="quarter" idx="12"/>
          </p:nvPr>
        </p:nvSpPr>
        <p:spPr/>
        <p:txBody>
          <a:bodyPr/>
          <a:lstStyle/>
          <a:p>
            <a:fld id="{B622AA65-96F9-424A-92A5-406D9AA4962E}" type="slidenum">
              <a:rPr lang="zh-CN" altLang="en-US" smtClean="0"/>
              <a:t>1</a:t>
            </a:fld>
            <a:endParaRPr lang="zh-CN" altLang="en-US" dirty="0"/>
          </a:p>
        </p:txBody>
      </p:sp>
      <p:pic>
        <p:nvPicPr>
          <p:cNvPr id="4" name="图片 3"/>
          <p:cNvPicPr>
            <a:picLocks/>
          </p:cNvPicPr>
          <p:nvPr/>
        </p:nvPicPr>
        <p:blipFill rotWithShape="1">
          <a:blip r:embed="rId3">
            <a:extLst>
              <a:ext uri="{BEBA8EAE-BF5A-486C-A8C5-ECC9F3942E4B}">
                <a14:imgProps xmlns:a14="http://schemas.microsoft.com/office/drawing/2010/main">
                  <a14:imgLayer r:embed="rId4">
                    <a14:imgEffect>
                      <a14:brightnessContrast bright="-20000"/>
                    </a14:imgEffect>
                  </a14:imgLayer>
                </a14:imgProps>
              </a:ext>
              <a:ext uri="{28A0092B-C50C-407E-A947-70E740481C1C}">
                <a14:useLocalDpi xmlns:a14="http://schemas.microsoft.com/office/drawing/2010/main" val="0"/>
              </a:ext>
            </a:extLst>
          </a:blip>
          <a:srcRect r="39328"/>
          <a:stretch/>
        </p:blipFill>
        <p:spPr>
          <a:xfrm>
            <a:off x="0" y="11151"/>
            <a:ext cx="4576970" cy="1407323"/>
          </a:xfrm>
          <a:prstGeom prst="rect">
            <a:avLst/>
          </a:prstGeom>
        </p:spPr>
      </p:pic>
      <p:sp>
        <p:nvSpPr>
          <p:cNvPr id="5" name="矩形 4"/>
          <p:cNvSpPr/>
          <p:nvPr/>
        </p:nvSpPr>
        <p:spPr>
          <a:xfrm>
            <a:off x="4576971" y="14278"/>
            <a:ext cx="4563000" cy="1406700"/>
          </a:xfrm>
          <a:prstGeom prst="rect">
            <a:avLst/>
          </a:prstGeom>
          <a:solidFill>
            <a:schemeClr val="accent6">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a:p>
        </p:txBody>
      </p:sp>
      <p:sp>
        <p:nvSpPr>
          <p:cNvPr id="6" name="等腰三角形 5"/>
          <p:cNvSpPr/>
          <p:nvPr/>
        </p:nvSpPr>
        <p:spPr>
          <a:xfrm rot="10800000">
            <a:off x="4427882" y="4286250"/>
            <a:ext cx="320536" cy="193813"/>
          </a:xfrm>
          <a:prstGeom prst="triangl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a:p>
        </p:txBody>
      </p:sp>
    </p:spTree>
    <p:extLst>
      <p:ext uri="{BB962C8B-B14F-4D97-AF65-F5344CB8AC3E}">
        <p14:creationId xmlns:p14="http://schemas.microsoft.com/office/powerpoint/2010/main" val="169926248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219EB436-D2D3-49DB-EDD9-015FDBCADB32}"/>
              </a:ext>
            </a:extLst>
          </p:cNvPr>
          <p:cNvSpPr>
            <a:spLocks noGrp="1"/>
          </p:cNvSpPr>
          <p:nvPr>
            <p:ph type="ctrTitle"/>
          </p:nvPr>
        </p:nvSpPr>
        <p:spPr>
          <a:xfrm>
            <a:off x="685800" y="1337900"/>
            <a:ext cx="7772400" cy="2387600"/>
          </a:xfrm>
        </p:spPr>
        <p:txBody>
          <a:bodyPr>
            <a:normAutofit/>
          </a:bodyPr>
          <a:lstStyle/>
          <a:p>
            <a:r>
              <a:rPr lang="zh-CN" altLang="en-US" dirty="0">
                <a:latin typeface="微软雅黑" panose="020B0503020204020204" pitchFamily="34" charset="-122"/>
                <a:ea typeface="微软雅黑" panose="020B0503020204020204" pitchFamily="34" charset="-122"/>
              </a:rPr>
              <a:t>智能软件综合研究</a:t>
            </a:r>
            <a:br>
              <a:rPr lang="en-US" altLang="zh-CN" dirty="0">
                <a:latin typeface="微软雅黑" panose="020B0503020204020204" pitchFamily="34" charset="-122"/>
                <a:ea typeface="微软雅黑" panose="020B0503020204020204" pitchFamily="34" charset="-122"/>
              </a:rPr>
            </a:br>
            <a:br>
              <a:rPr lang="en-US" altLang="zh-CN" sz="4800" dirty="0">
                <a:latin typeface="微软雅黑" panose="020B0503020204020204" pitchFamily="34" charset="-122"/>
                <a:ea typeface="微软雅黑" panose="020B0503020204020204" pitchFamily="34" charset="-122"/>
              </a:rPr>
            </a:br>
            <a:r>
              <a:rPr lang="zh-CN" altLang="en-US" sz="4800" dirty="0">
                <a:latin typeface="微软雅黑 Light" panose="020B0502040204020203" pitchFamily="34" charset="-122"/>
                <a:ea typeface="微软雅黑 Light" panose="020B0502040204020203" pitchFamily="34" charset="-122"/>
              </a:rPr>
              <a:t>第二讲 机器学习框架</a:t>
            </a:r>
            <a:endParaRPr lang="zh-CN" altLang="en-US" dirty="0">
              <a:latin typeface="微软雅黑 Light" panose="020B0502040204020203" pitchFamily="34" charset="-122"/>
              <a:ea typeface="微软雅黑 Light" panose="020B0502040204020203" pitchFamily="34" charset="-122"/>
            </a:endParaRPr>
          </a:p>
        </p:txBody>
      </p:sp>
    </p:spTree>
    <p:extLst>
      <p:ext uri="{BB962C8B-B14F-4D97-AF65-F5344CB8AC3E}">
        <p14:creationId xmlns:p14="http://schemas.microsoft.com/office/powerpoint/2010/main" val="202120074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AC560A97-B5AB-FDBD-296A-DC0D60632557}"/>
              </a:ext>
            </a:extLst>
          </p:cNvPr>
          <p:cNvSpPr>
            <a:spLocks noGrp="1"/>
          </p:cNvSpPr>
          <p:nvPr>
            <p:ph type="title"/>
          </p:nvPr>
        </p:nvSpPr>
        <p:spPr/>
        <p:txBody>
          <a:bodyPr/>
          <a:lstStyle/>
          <a:p>
            <a:r>
              <a:rPr lang="en-US" altLang="zh-CN" dirty="0">
                <a:latin typeface="微软雅黑" panose="020B0503020204020204" pitchFamily="34" charset="-122"/>
                <a:ea typeface="微软雅黑" panose="020B0503020204020204" pitchFamily="34" charset="-122"/>
              </a:rPr>
              <a:t>2.1 </a:t>
            </a:r>
            <a:r>
              <a:rPr lang="zh-CN" altLang="en-US" dirty="0">
                <a:latin typeface="微软雅黑" panose="020B0503020204020204" pitchFamily="34" charset="-122"/>
                <a:ea typeface="微软雅黑" panose="020B0503020204020204" pitchFamily="34" charset="-122"/>
              </a:rPr>
              <a:t>导论</a:t>
            </a:r>
          </a:p>
        </p:txBody>
      </p:sp>
      <p:sp>
        <p:nvSpPr>
          <p:cNvPr id="3" name="内容占位符 2">
            <a:extLst>
              <a:ext uri="{FF2B5EF4-FFF2-40B4-BE49-F238E27FC236}">
                <a16:creationId xmlns:a16="http://schemas.microsoft.com/office/drawing/2014/main" id="{01D43246-E765-4926-CFC4-7E21F9A79E15}"/>
              </a:ext>
            </a:extLst>
          </p:cNvPr>
          <p:cNvSpPr>
            <a:spLocks noGrp="1"/>
          </p:cNvSpPr>
          <p:nvPr>
            <p:ph idx="1"/>
          </p:nvPr>
        </p:nvSpPr>
        <p:spPr/>
        <p:txBody>
          <a:bodyPr>
            <a:normAutofit/>
          </a:bodyPr>
          <a:lstStyle/>
          <a:p>
            <a:pPr>
              <a:lnSpc>
                <a:spcPct val="100000"/>
              </a:lnSpc>
            </a:pPr>
            <a:r>
              <a:rPr lang="zh-CN" altLang="en-US" dirty="0">
                <a:latin typeface="微软雅黑" panose="020B0503020204020204" pitchFamily="34" charset="-122"/>
                <a:ea typeface="微软雅黑" panose="020B0503020204020204" pitchFamily="34" charset="-122"/>
              </a:rPr>
              <a:t>机器学习任务的一般流程</a:t>
            </a:r>
            <a:endParaRPr lang="zh-CN" altLang="en-US" dirty="0"/>
          </a:p>
          <a:p>
            <a:pPr>
              <a:lnSpc>
                <a:spcPct val="100000"/>
              </a:lnSpc>
            </a:pPr>
            <a:r>
              <a:rPr lang="zh-CN" altLang="en-US" dirty="0">
                <a:latin typeface="微软雅黑" panose="020B0503020204020204" pitchFamily="34" charset="-122"/>
                <a:ea typeface="微软雅黑" panose="020B0503020204020204" pitchFamily="34" charset="-122"/>
              </a:rPr>
              <a:t>机器学习应用的特点</a:t>
            </a:r>
            <a:endParaRPr lang="en-US" altLang="zh-CN" dirty="0">
              <a:latin typeface="微软雅黑" panose="020B0503020204020204" pitchFamily="34" charset="-122"/>
              <a:ea typeface="微软雅黑" panose="020B0503020204020204" pitchFamily="34" charset="-122"/>
            </a:endParaRPr>
          </a:p>
          <a:p>
            <a:pPr>
              <a:lnSpc>
                <a:spcPct val="100000"/>
              </a:lnSpc>
            </a:pPr>
            <a:r>
              <a:rPr lang="zh-CN" altLang="en-US" dirty="0">
                <a:latin typeface="微软雅黑" panose="020B0503020204020204" pitchFamily="34" charset="-122"/>
                <a:ea typeface="微软雅黑" panose="020B0503020204020204" pitchFamily="34" charset="-122"/>
              </a:rPr>
              <a:t>机器学习框架的出现</a:t>
            </a:r>
            <a:endParaRPr lang="zh-CN" altLang="en-US" dirty="0"/>
          </a:p>
          <a:p>
            <a:pPr>
              <a:lnSpc>
                <a:spcPct val="100000"/>
              </a:lnSpc>
            </a:pPr>
            <a:r>
              <a:rPr lang="zh-CN" altLang="en-US" dirty="0">
                <a:latin typeface="微软雅黑" panose="020B0503020204020204" pitchFamily="34" charset="-122"/>
                <a:ea typeface="微软雅黑" panose="020B0503020204020204" pitchFamily="34" charset="-122"/>
              </a:rPr>
              <a:t>机器学习框架的主要能力</a:t>
            </a:r>
            <a:endParaRPr lang="en-US" altLang="zh-CN" dirty="0">
              <a:latin typeface="微软雅黑" panose="020B0503020204020204" pitchFamily="34" charset="-122"/>
              <a:ea typeface="微软雅黑" panose="020B0503020204020204" pitchFamily="34" charset="-122"/>
            </a:endParaRPr>
          </a:p>
          <a:p>
            <a:pPr>
              <a:lnSpc>
                <a:spcPct val="100000"/>
              </a:lnSpc>
            </a:pPr>
            <a:r>
              <a:rPr lang="zh-CN" altLang="en-US" dirty="0">
                <a:latin typeface="微软雅黑" panose="020B0503020204020204" pitchFamily="34" charset="-122"/>
                <a:ea typeface="微软雅黑" panose="020B0503020204020204" pitchFamily="34" charset="-122"/>
              </a:rPr>
              <a:t>机器学习框架的基本组成</a:t>
            </a:r>
          </a:p>
        </p:txBody>
      </p:sp>
    </p:spTree>
    <p:extLst>
      <p:ext uri="{BB962C8B-B14F-4D97-AF65-F5344CB8AC3E}">
        <p14:creationId xmlns:p14="http://schemas.microsoft.com/office/powerpoint/2010/main" val="219430131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标题 1">
            <a:extLst>
              <a:ext uri="{FF2B5EF4-FFF2-40B4-BE49-F238E27FC236}">
                <a16:creationId xmlns:a16="http://schemas.microsoft.com/office/drawing/2014/main" id="{4EE87BCB-2E02-079E-3A10-C693F335C8EC}"/>
              </a:ext>
            </a:extLst>
          </p:cNvPr>
          <p:cNvSpPr txBox="1">
            <a:spLocks/>
          </p:cNvSpPr>
          <p:nvPr/>
        </p:nvSpPr>
        <p:spPr>
          <a:xfrm>
            <a:off x="628650" y="365126"/>
            <a:ext cx="7886700" cy="1325563"/>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zh-CN" altLang="en-US" dirty="0">
                <a:latin typeface="微软雅黑" panose="020B0503020204020204" pitchFamily="34" charset="-122"/>
                <a:ea typeface="微软雅黑" panose="020B0503020204020204" pitchFamily="34" charset="-122"/>
              </a:rPr>
              <a:t>机器学习任务的一般流程</a:t>
            </a:r>
            <a:endParaRPr lang="zh-CN" altLang="en-US" dirty="0"/>
          </a:p>
        </p:txBody>
      </p:sp>
      <p:pic>
        <p:nvPicPr>
          <p:cNvPr id="1026" name="Picture 2" descr="查看源图像">
            <a:extLst>
              <a:ext uri="{FF2B5EF4-FFF2-40B4-BE49-F238E27FC236}">
                <a16:creationId xmlns:a16="http://schemas.microsoft.com/office/drawing/2014/main" id="{686B994A-43DB-469A-EF1A-A7D817422950}"/>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02128" y="1288906"/>
            <a:ext cx="7739743" cy="4893775"/>
          </a:xfrm>
          <a:prstGeom prst="rect">
            <a:avLst/>
          </a:prstGeom>
          <a:noFill/>
          <a:extLst>
            <a:ext uri="{909E8E84-426E-40DD-AFC4-6F175D3DCCD1}">
              <a14:hiddenFill xmlns:a14="http://schemas.microsoft.com/office/drawing/2010/main">
                <a:solidFill>
                  <a:srgbClr val="FFFFFF"/>
                </a:solidFill>
              </a14:hiddenFill>
            </a:ext>
          </a:extLst>
        </p:spPr>
      </p:pic>
      <p:sp>
        <p:nvSpPr>
          <p:cNvPr id="5" name="文本框 4">
            <a:extLst>
              <a:ext uri="{FF2B5EF4-FFF2-40B4-BE49-F238E27FC236}">
                <a16:creationId xmlns:a16="http://schemas.microsoft.com/office/drawing/2014/main" id="{922DFE32-147F-F995-8CBF-23B942AF8F14}"/>
              </a:ext>
            </a:extLst>
          </p:cNvPr>
          <p:cNvSpPr txBox="1"/>
          <p:nvPr/>
        </p:nvSpPr>
        <p:spPr>
          <a:xfrm>
            <a:off x="1903910" y="6123542"/>
            <a:ext cx="5336178" cy="369332"/>
          </a:xfrm>
          <a:prstGeom prst="rect">
            <a:avLst/>
          </a:prstGeom>
          <a:noFill/>
        </p:spPr>
        <p:txBody>
          <a:bodyPr wrap="square" rtlCol="0">
            <a:spAutoFit/>
          </a:bodyPr>
          <a:lstStyle/>
          <a:p>
            <a:r>
              <a:rPr lang="zh-CN" altLang="en-US" b="1" dirty="0">
                <a:latin typeface="微软雅黑" panose="020B0503020204020204" pitchFamily="34" charset="-122"/>
                <a:ea typeface="微软雅黑" panose="020B0503020204020204" pitchFamily="34" charset="-122"/>
              </a:rPr>
              <a:t>机器学习的本质是模型的选择以及模型参数的确定</a:t>
            </a:r>
          </a:p>
        </p:txBody>
      </p:sp>
    </p:spTree>
    <p:extLst>
      <p:ext uri="{BB962C8B-B14F-4D97-AF65-F5344CB8AC3E}">
        <p14:creationId xmlns:p14="http://schemas.microsoft.com/office/powerpoint/2010/main" val="173659426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标题 1">
            <a:extLst>
              <a:ext uri="{FF2B5EF4-FFF2-40B4-BE49-F238E27FC236}">
                <a16:creationId xmlns:a16="http://schemas.microsoft.com/office/drawing/2014/main" id="{4EE87BCB-2E02-079E-3A10-C693F335C8EC}"/>
              </a:ext>
            </a:extLst>
          </p:cNvPr>
          <p:cNvSpPr txBox="1">
            <a:spLocks/>
          </p:cNvSpPr>
          <p:nvPr/>
        </p:nvSpPr>
        <p:spPr>
          <a:xfrm>
            <a:off x="628650" y="365126"/>
            <a:ext cx="7886700" cy="1325563"/>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zh-CN" altLang="en-US" dirty="0">
                <a:latin typeface="微软雅黑" panose="020B0503020204020204" pitchFamily="34" charset="-122"/>
                <a:ea typeface="微软雅黑" panose="020B0503020204020204" pitchFamily="34" charset="-122"/>
              </a:rPr>
              <a:t>机器学习应用的特点</a:t>
            </a:r>
            <a:endParaRPr lang="zh-CN" altLang="en-US" dirty="0"/>
          </a:p>
        </p:txBody>
      </p:sp>
      <p:sp>
        <p:nvSpPr>
          <p:cNvPr id="2" name="内容占位符 8">
            <a:extLst>
              <a:ext uri="{FF2B5EF4-FFF2-40B4-BE49-F238E27FC236}">
                <a16:creationId xmlns:a16="http://schemas.microsoft.com/office/drawing/2014/main" id="{C3004B1F-D6B0-6505-7215-7510C0C9890A}"/>
              </a:ext>
            </a:extLst>
          </p:cNvPr>
          <p:cNvSpPr>
            <a:spLocks noGrp="1"/>
          </p:cNvSpPr>
          <p:nvPr>
            <p:ph idx="1"/>
          </p:nvPr>
        </p:nvSpPr>
        <p:spPr>
          <a:xfrm>
            <a:off x="628650" y="1825625"/>
            <a:ext cx="7886700" cy="4351338"/>
          </a:xfrm>
        </p:spPr>
        <p:txBody>
          <a:bodyPr>
            <a:normAutofit/>
          </a:bodyPr>
          <a:lstStyle/>
          <a:p>
            <a:pPr>
              <a:lnSpc>
                <a:spcPct val="110000"/>
              </a:lnSpc>
              <a:spcAft>
                <a:spcPts val="600"/>
              </a:spcAft>
            </a:pPr>
            <a:r>
              <a:rPr lang="zh-CN" altLang="en-US" sz="2800" dirty="0">
                <a:latin typeface="微软雅黑" panose="020B0503020204020204" pitchFamily="34" charset="-122"/>
                <a:ea typeface="微软雅黑" panose="020B0503020204020204" pitchFamily="34" charset="-122"/>
              </a:rPr>
              <a:t>需要</a:t>
            </a:r>
            <a:r>
              <a:rPr lang="zh-CN" altLang="en-US" sz="2800" b="1" dirty="0">
                <a:latin typeface="微软雅黑" panose="020B0503020204020204" pitchFamily="34" charset="-122"/>
                <a:ea typeface="微软雅黑" panose="020B0503020204020204" pitchFamily="34" charset="-122"/>
              </a:rPr>
              <a:t>大量的数据管理和处理</a:t>
            </a:r>
            <a:r>
              <a:rPr lang="zh-CN" altLang="en-US" sz="2800" dirty="0">
                <a:latin typeface="微软雅黑" panose="020B0503020204020204" pitchFamily="34" charset="-122"/>
                <a:ea typeface="微软雅黑" panose="020B0503020204020204" pitchFamily="34" charset="-122"/>
              </a:rPr>
              <a:t>操作</a:t>
            </a:r>
            <a:endParaRPr lang="en-US" altLang="zh-CN" sz="2800" dirty="0">
              <a:latin typeface="微软雅黑" panose="020B0503020204020204" pitchFamily="34" charset="-122"/>
              <a:ea typeface="微软雅黑" panose="020B0503020204020204" pitchFamily="34" charset="-122"/>
            </a:endParaRPr>
          </a:p>
          <a:p>
            <a:pPr>
              <a:lnSpc>
                <a:spcPct val="110000"/>
              </a:lnSpc>
              <a:spcAft>
                <a:spcPts val="600"/>
              </a:spcAft>
            </a:pPr>
            <a:r>
              <a:rPr lang="zh-CN" altLang="en-US" sz="2800" dirty="0">
                <a:latin typeface="微软雅黑" panose="020B0503020204020204" pitchFamily="34" charset="-122"/>
                <a:ea typeface="微软雅黑" panose="020B0503020204020204" pitchFamily="34" charset="-122"/>
              </a:rPr>
              <a:t>机器学习模型内部</a:t>
            </a:r>
            <a:r>
              <a:rPr lang="zh-CN" altLang="en-US" sz="2800" b="1" dirty="0">
                <a:latin typeface="微软雅黑" panose="020B0503020204020204" pitchFamily="34" charset="-122"/>
                <a:ea typeface="微软雅黑" panose="020B0503020204020204" pitchFamily="34" charset="-122"/>
              </a:rPr>
              <a:t>参数</a:t>
            </a:r>
            <a:r>
              <a:rPr lang="zh-CN" altLang="en-US" sz="2800" dirty="0">
                <a:latin typeface="微软雅黑" panose="020B0503020204020204" pitchFamily="34" charset="-122"/>
                <a:ea typeface="微软雅黑" panose="020B0503020204020204" pitchFamily="34" charset="-122"/>
              </a:rPr>
              <a:t>通常通过</a:t>
            </a:r>
            <a:r>
              <a:rPr lang="zh-CN" altLang="en-US" sz="2800" b="1" dirty="0">
                <a:latin typeface="微软雅黑" panose="020B0503020204020204" pitchFamily="34" charset="-122"/>
                <a:ea typeface="微软雅黑" panose="020B0503020204020204" pitchFamily="34" charset="-122"/>
              </a:rPr>
              <a:t>训练</a:t>
            </a:r>
            <a:r>
              <a:rPr lang="zh-CN" altLang="en-US" sz="2800" dirty="0">
                <a:latin typeface="微软雅黑" panose="020B0503020204020204" pitchFamily="34" charset="-122"/>
                <a:ea typeface="微软雅黑" panose="020B0503020204020204" pitchFamily="34" charset="-122"/>
              </a:rPr>
              <a:t>确定</a:t>
            </a:r>
            <a:endParaRPr lang="en-US" altLang="zh-CN" sz="2800" dirty="0">
              <a:latin typeface="微软雅黑" panose="020B0503020204020204" pitchFamily="34" charset="-122"/>
              <a:ea typeface="微软雅黑" panose="020B0503020204020204" pitchFamily="34" charset="-122"/>
            </a:endParaRPr>
          </a:p>
          <a:p>
            <a:pPr>
              <a:lnSpc>
                <a:spcPct val="110000"/>
              </a:lnSpc>
              <a:spcAft>
                <a:spcPts val="600"/>
              </a:spcAft>
            </a:pPr>
            <a:r>
              <a:rPr lang="zh-CN" altLang="en-US" dirty="0">
                <a:latin typeface="微软雅黑" panose="020B0503020204020204" pitchFamily="34" charset="-122"/>
                <a:ea typeface="微软雅黑" panose="020B0503020204020204" pitchFamily="34" charset="-122"/>
              </a:rPr>
              <a:t>需要进行模型训练和（推理端）</a:t>
            </a:r>
            <a:r>
              <a:rPr lang="zh-CN" altLang="en-US" b="1" dirty="0">
                <a:latin typeface="微软雅黑" panose="020B0503020204020204" pitchFamily="34" charset="-122"/>
                <a:ea typeface="微软雅黑" panose="020B0503020204020204" pitchFamily="34" charset="-122"/>
              </a:rPr>
              <a:t>部署</a:t>
            </a:r>
            <a:endParaRPr lang="en-US" altLang="zh-CN" b="1" dirty="0">
              <a:latin typeface="微软雅黑" panose="020B0503020204020204" pitchFamily="34" charset="-122"/>
              <a:ea typeface="微软雅黑" panose="020B0503020204020204" pitchFamily="34" charset="-122"/>
            </a:endParaRPr>
          </a:p>
          <a:p>
            <a:pPr>
              <a:lnSpc>
                <a:spcPct val="110000"/>
              </a:lnSpc>
              <a:spcAft>
                <a:spcPts val="600"/>
              </a:spcAft>
            </a:pPr>
            <a:r>
              <a:rPr lang="zh-CN" altLang="en-US" dirty="0">
                <a:latin typeface="微软雅黑" panose="020B0503020204020204" pitchFamily="34" charset="-122"/>
                <a:ea typeface="微软雅黑" panose="020B0503020204020204" pitchFamily="34" charset="-122"/>
              </a:rPr>
              <a:t>机器学习</a:t>
            </a:r>
            <a:r>
              <a:rPr lang="zh-CN" altLang="en-US" b="1" dirty="0">
                <a:latin typeface="微软雅黑" panose="020B0503020204020204" pitchFamily="34" charset="-122"/>
                <a:ea typeface="微软雅黑" panose="020B0503020204020204" pitchFamily="34" charset="-122"/>
              </a:rPr>
              <a:t>模型规模不断增大</a:t>
            </a:r>
            <a:endParaRPr lang="en-US" altLang="zh-CN" sz="2800" b="1" dirty="0">
              <a:latin typeface="微软雅黑" panose="020B0503020204020204" pitchFamily="34" charset="-122"/>
              <a:ea typeface="微软雅黑" panose="020B0503020204020204" pitchFamily="34" charset="-122"/>
            </a:endParaRPr>
          </a:p>
          <a:p>
            <a:pPr>
              <a:lnSpc>
                <a:spcPct val="110000"/>
              </a:lnSpc>
              <a:spcAft>
                <a:spcPts val="600"/>
              </a:spcAft>
            </a:pPr>
            <a:r>
              <a:rPr lang="zh-CN" altLang="en-US" dirty="0">
                <a:latin typeface="微软雅黑" panose="020B0503020204020204" pitchFamily="34" charset="-122"/>
                <a:ea typeface="微软雅黑" panose="020B0503020204020204" pitchFamily="34" charset="-122"/>
              </a:rPr>
              <a:t>机器学习</a:t>
            </a:r>
            <a:r>
              <a:rPr lang="zh-CN" altLang="en-US" b="1" dirty="0">
                <a:latin typeface="微软雅黑" panose="020B0503020204020204" pitchFamily="34" charset="-122"/>
                <a:ea typeface="微软雅黑" panose="020B0503020204020204" pitchFamily="34" charset="-122"/>
              </a:rPr>
              <a:t>应用范围广泛</a:t>
            </a:r>
            <a:endParaRPr lang="en-US" altLang="zh-CN" b="1" dirty="0">
              <a:latin typeface="微软雅黑" panose="020B0503020204020204" pitchFamily="34" charset="-122"/>
              <a:ea typeface="微软雅黑" panose="020B0503020204020204" pitchFamily="34" charset="-122"/>
            </a:endParaRPr>
          </a:p>
          <a:p>
            <a:pPr>
              <a:lnSpc>
                <a:spcPct val="110000"/>
              </a:lnSpc>
              <a:spcAft>
                <a:spcPts val="600"/>
              </a:spcAft>
            </a:pPr>
            <a:r>
              <a:rPr lang="zh-CN" altLang="en-US" dirty="0">
                <a:latin typeface="微软雅黑" panose="020B0503020204020204" pitchFamily="34" charset="-122"/>
                <a:ea typeface="微软雅黑" panose="020B0503020204020204" pitchFamily="34" charset="-122"/>
              </a:rPr>
              <a:t>机器学习</a:t>
            </a:r>
            <a:r>
              <a:rPr lang="zh-CN" altLang="en-US" sz="2800" dirty="0">
                <a:latin typeface="微软雅黑" panose="020B0503020204020204" pitchFamily="34" charset="-122"/>
                <a:ea typeface="微软雅黑" panose="020B0503020204020204" pitchFamily="34" charset="-122"/>
              </a:rPr>
              <a:t>算法</a:t>
            </a:r>
            <a:r>
              <a:rPr lang="zh-CN" altLang="en-US" sz="2800" b="1" dirty="0">
                <a:latin typeface="微软雅黑" panose="020B0503020204020204" pitchFamily="34" charset="-122"/>
                <a:ea typeface="微软雅黑" panose="020B0503020204020204" pitchFamily="34" charset="-122"/>
              </a:rPr>
              <a:t>发展速度快</a:t>
            </a:r>
            <a:endParaRPr lang="en-US" altLang="zh-CN" sz="2800" b="1" dirty="0">
              <a:latin typeface="微软雅黑" panose="020B0503020204020204" pitchFamily="34" charset="-122"/>
              <a:ea typeface="微软雅黑" panose="020B0503020204020204" pitchFamily="34" charset="-122"/>
            </a:endParaRPr>
          </a:p>
        </p:txBody>
      </p:sp>
    </p:spTree>
    <p:extLst>
      <p:ext uri="{BB962C8B-B14F-4D97-AF65-F5344CB8AC3E}">
        <p14:creationId xmlns:p14="http://schemas.microsoft.com/office/powerpoint/2010/main" val="422775007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标题 1">
            <a:extLst>
              <a:ext uri="{FF2B5EF4-FFF2-40B4-BE49-F238E27FC236}">
                <a16:creationId xmlns:a16="http://schemas.microsoft.com/office/drawing/2014/main" id="{4EE87BCB-2E02-079E-3A10-C693F335C8EC}"/>
              </a:ext>
            </a:extLst>
          </p:cNvPr>
          <p:cNvSpPr txBox="1">
            <a:spLocks/>
          </p:cNvSpPr>
          <p:nvPr/>
        </p:nvSpPr>
        <p:spPr>
          <a:xfrm>
            <a:off x="628650" y="365126"/>
            <a:ext cx="7886700" cy="1325563"/>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zh-CN" altLang="en-US" dirty="0">
                <a:latin typeface="微软雅黑" panose="020B0503020204020204" pitchFamily="34" charset="-122"/>
                <a:ea typeface="微软雅黑" panose="020B0503020204020204" pitchFamily="34" charset="-122"/>
              </a:rPr>
              <a:t>机器学习应用的特点</a:t>
            </a:r>
            <a:endParaRPr lang="zh-CN" altLang="en-US" dirty="0"/>
          </a:p>
        </p:txBody>
      </p:sp>
      <p:sp>
        <p:nvSpPr>
          <p:cNvPr id="2" name="内容占位符 8">
            <a:extLst>
              <a:ext uri="{FF2B5EF4-FFF2-40B4-BE49-F238E27FC236}">
                <a16:creationId xmlns:a16="http://schemas.microsoft.com/office/drawing/2014/main" id="{C3004B1F-D6B0-6505-7215-7510C0C9890A}"/>
              </a:ext>
            </a:extLst>
          </p:cNvPr>
          <p:cNvSpPr>
            <a:spLocks noGrp="1"/>
          </p:cNvSpPr>
          <p:nvPr>
            <p:ph idx="1"/>
          </p:nvPr>
        </p:nvSpPr>
        <p:spPr>
          <a:xfrm>
            <a:off x="628650" y="1825625"/>
            <a:ext cx="5537019" cy="4351338"/>
          </a:xfrm>
        </p:spPr>
        <p:txBody>
          <a:bodyPr>
            <a:normAutofit fontScale="92500" lnSpcReduction="10000"/>
          </a:bodyPr>
          <a:lstStyle/>
          <a:p>
            <a:pPr>
              <a:lnSpc>
                <a:spcPct val="110000"/>
              </a:lnSpc>
              <a:spcAft>
                <a:spcPts val="600"/>
              </a:spcAft>
            </a:pPr>
            <a:r>
              <a:rPr lang="zh-CN" altLang="en-US" sz="2800" dirty="0">
                <a:latin typeface="微软雅黑" panose="020B0503020204020204" pitchFamily="34" charset="-122"/>
                <a:ea typeface="微软雅黑" panose="020B0503020204020204" pitchFamily="34" charset="-122"/>
              </a:rPr>
              <a:t>需要</a:t>
            </a:r>
            <a:r>
              <a:rPr lang="zh-CN" altLang="en-US" sz="2800" b="1" dirty="0">
                <a:latin typeface="微软雅黑" panose="020B0503020204020204" pitchFamily="34" charset="-122"/>
                <a:ea typeface="微软雅黑" panose="020B0503020204020204" pitchFamily="34" charset="-122"/>
              </a:rPr>
              <a:t>大量的数据管理和处理</a:t>
            </a:r>
            <a:r>
              <a:rPr lang="zh-CN" altLang="en-US" sz="2800" dirty="0">
                <a:latin typeface="微软雅黑" panose="020B0503020204020204" pitchFamily="34" charset="-122"/>
                <a:ea typeface="微软雅黑" panose="020B0503020204020204" pitchFamily="34" charset="-122"/>
              </a:rPr>
              <a:t>操作</a:t>
            </a:r>
            <a:endParaRPr lang="en-US" altLang="zh-CN" sz="2800" dirty="0">
              <a:latin typeface="微软雅黑" panose="020B0503020204020204" pitchFamily="34" charset="-122"/>
              <a:ea typeface="微软雅黑" panose="020B0503020204020204" pitchFamily="34" charset="-122"/>
            </a:endParaRPr>
          </a:p>
          <a:p>
            <a:pPr>
              <a:lnSpc>
                <a:spcPct val="110000"/>
              </a:lnSpc>
              <a:spcAft>
                <a:spcPts val="600"/>
              </a:spcAft>
            </a:pPr>
            <a:r>
              <a:rPr lang="zh-CN" altLang="en-US" sz="2800" dirty="0">
                <a:latin typeface="微软雅黑" panose="020B0503020204020204" pitchFamily="34" charset="-122"/>
                <a:ea typeface="微软雅黑" panose="020B0503020204020204" pitchFamily="34" charset="-122"/>
              </a:rPr>
              <a:t>机器学习模型内部</a:t>
            </a:r>
            <a:r>
              <a:rPr lang="zh-CN" altLang="en-US" sz="2800" b="1" dirty="0">
                <a:latin typeface="微软雅黑" panose="020B0503020204020204" pitchFamily="34" charset="-122"/>
                <a:ea typeface="微软雅黑" panose="020B0503020204020204" pitchFamily="34" charset="-122"/>
              </a:rPr>
              <a:t>参数</a:t>
            </a:r>
            <a:r>
              <a:rPr lang="zh-CN" altLang="en-US" sz="2800" dirty="0">
                <a:latin typeface="微软雅黑" panose="020B0503020204020204" pitchFamily="34" charset="-122"/>
                <a:ea typeface="微软雅黑" panose="020B0503020204020204" pitchFamily="34" charset="-122"/>
              </a:rPr>
              <a:t>通常通过</a:t>
            </a:r>
            <a:r>
              <a:rPr lang="zh-CN" altLang="en-US" sz="2800" b="1" dirty="0">
                <a:latin typeface="微软雅黑" panose="020B0503020204020204" pitchFamily="34" charset="-122"/>
                <a:ea typeface="微软雅黑" panose="020B0503020204020204" pitchFamily="34" charset="-122"/>
              </a:rPr>
              <a:t>训练</a:t>
            </a:r>
            <a:r>
              <a:rPr lang="zh-CN" altLang="en-US" sz="2800" dirty="0">
                <a:latin typeface="微软雅黑" panose="020B0503020204020204" pitchFamily="34" charset="-122"/>
                <a:ea typeface="微软雅黑" panose="020B0503020204020204" pitchFamily="34" charset="-122"/>
              </a:rPr>
              <a:t>确定</a:t>
            </a:r>
            <a:endParaRPr lang="en-US" altLang="zh-CN" sz="2800" dirty="0">
              <a:latin typeface="微软雅黑" panose="020B0503020204020204" pitchFamily="34" charset="-122"/>
              <a:ea typeface="微软雅黑" panose="020B0503020204020204" pitchFamily="34" charset="-122"/>
            </a:endParaRPr>
          </a:p>
          <a:p>
            <a:pPr>
              <a:lnSpc>
                <a:spcPct val="110000"/>
              </a:lnSpc>
              <a:spcAft>
                <a:spcPts val="600"/>
              </a:spcAft>
            </a:pPr>
            <a:r>
              <a:rPr lang="zh-CN" altLang="en-US" dirty="0">
                <a:latin typeface="微软雅黑" panose="020B0503020204020204" pitchFamily="34" charset="-122"/>
                <a:ea typeface="微软雅黑" panose="020B0503020204020204" pitchFamily="34" charset="-122"/>
              </a:rPr>
              <a:t>需要进行模型训练和（推理端）</a:t>
            </a:r>
            <a:r>
              <a:rPr lang="zh-CN" altLang="en-US" b="1" dirty="0">
                <a:latin typeface="微软雅黑" panose="020B0503020204020204" pitchFamily="34" charset="-122"/>
                <a:ea typeface="微软雅黑" panose="020B0503020204020204" pitchFamily="34" charset="-122"/>
              </a:rPr>
              <a:t>部署</a:t>
            </a:r>
            <a:endParaRPr lang="en-US" altLang="zh-CN" b="1" dirty="0">
              <a:latin typeface="微软雅黑" panose="020B0503020204020204" pitchFamily="34" charset="-122"/>
              <a:ea typeface="微软雅黑" panose="020B0503020204020204" pitchFamily="34" charset="-122"/>
            </a:endParaRPr>
          </a:p>
          <a:p>
            <a:pPr>
              <a:lnSpc>
                <a:spcPct val="110000"/>
              </a:lnSpc>
              <a:spcAft>
                <a:spcPts val="600"/>
              </a:spcAft>
            </a:pPr>
            <a:r>
              <a:rPr lang="zh-CN" altLang="en-US" dirty="0">
                <a:latin typeface="微软雅黑" panose="020B0503020204020204" pitchFamily="34" charset="-122"/>
                <a:ea typeface="微软雅黑" panose="020B0503020204020204" pitchFamily="34" charset="-122"/>
              </a:rPr>
              <a:t>机器学习</a:t>
            </a:r>
            <a:r>
              <a:rPr lang="zh-CN" altLang="en-US" b="1" dirty="0">
                <a:latin typeface="微软雅黑" panose="020B0503020204020204" pitchFamily="34" charset="-122"/>
                <a:ea typeface="微软雅黑" panose="020B0503020204020204" pitchFamily="34" charset="-122"/>
              </a:rPr>
              <a:t>模型规模不断增大</a:t>
            </a:r>
            <a:endParaRPr lang="en-US" altLang="zh-CN" sz="2800" b="1" dirty="0">
              <a:latin typeface="微软雅黑" panose="020B0503020204020204" pitchFamily="34" charset="-122"/>
              <a:ea typeface="微软雅黑" panose="020B0503020204020204" pitchFamily="34" charset="-122"/>
            </a:endParaRPr>
          </a:p>
          <a:p>
            <a:pPr>
              <a:lnSpc>
                <a:spcPct val="110000"/>
              </a:lnSpc>
              <a:spcAft>
                <a:spcPts val="600"/>
              </a:spcAft>
            </a:pPr>
            <a:r>
              <a:rPr lang="zh-CN" altLang="en-US" dirty="0">
                <a:latin typeface="微软雅黑" panose="020B0503020204020204" pitchFamily="34" charset="-122"/>
                <a:ea typeface="微软雅黑" panose="020B0503020204020204" pitchFamily="34" charset="-122"/>
              </a:rPr>
              <a:t>机器学习</a:t>
            </a:r>
            <a:r>
              <a:rPr lang="zh-CN" altLang="en-US" b="1" dirty="0">
                <a:latin typeface="微软雅黑" panose="020B0503020204020204" pitchFamily="34" charset="-122"/>
                <a:ea typeface="微软雅黑" panose="020B0503020204020204" pitchFamily="34" charset="-122"/>
              </a:rPr>
              <a:t>应用范围广泛</a:t>
            </a:r>
            <a:endParaRPr lang="en-US" altLang="zh-CN" b="1" dirty="0">
              <a:latin typeface="微软雅黑" panose="020B0503020204020204" pitchFamily="34" charset="-122"/>
              <a:ea typeface="微软雅黑" panose="020B0503020204020204" pitchFamily="34" charset="-122"/>
            </a:endParaRPr>
          </a:p>
          <a:p>
            <a:pPr>
              <a:lnSpc>
                <a:spcPct val="110000"/>
              </a:lnSpc>
              <a:spcAft>
                <a:spcPts val="600"/>
              </a:spcAft>
            </a:pPr>
            <a:r>
              <a:rPr lang="zh-CN" altLang="en-US" dirty="0">
                <a:latin typeface="微软雅黑" panose="020B0503020204020204" pitchFamily="34" charset="-122"/>
                <a:ea typeface="微软雅黑" panose="020B0503020204020204" pitchFamily="34" charset="-122"/>
              </a:rPr>
              <a:t>机器学习</a:t>
            </a:r>
            <a:r>
              <a:rPr lang="zh-CN" altLang="en-US" sz="2800" b="1" dirty="0">
                <a:latin typeface="微软雅黑" panose="020B0503020204020204" pitchFamily="34" charset="-122"/>
                <a:ea typeface="微软雅黑" panose="020B0503020204020204" pitchFamily="34" charset="-122"/>
              </a:rPr>
              <a:t>算法发展速度快</a:t>
            </a:r>
            <a:endParaRPr lang="en-US" altLang="zh-CN" sz="2800" b="1" dirty="0">
              <a:latin typeface="微软雅黑" panose="020B0503020204020204" pitchFamily="34" charset="-122"/>
              <a:ea typeface="微软雅黑" panose="020B0503020204020204" pitchFamily="34" charset="-122"/>
            </a:endParaRPr>
          </a:p>
        </p:txBody>
      </p:sp>
      <p:sp>
        <p:nvSpPr>
          <p:cNvPr id="3" name="矩形 2">
            <a:extLst>
              <a:ext uri="{FF2B5EF4-FFF2-40B4-BE49-F238E27FC236}">
                <a16:creationId xmlns:a16="http://schemas.microsoft.com/office/drawing/2014/main" id="{146E720D-0A00-993F-9AB4-3219A0ECD7BB}"/>
              </a:ext>
            </a:extLst>
          </p:cNvPr>
          <p:cNvSpPr/>
          <p:nvPr/>
        </p:nvSpPr>
        <p:spPr>
          <a:xfrm>
            <a:off x="6851464" y="1615408"/>
            <a:ext cx="1854925" cy="542109"/>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dirty="0">
                <a:latin typeface="微软雅黑" panose="020B0503020204020204" pitchFamily="34" charset="-122"/>
                <a:ea typeface="微软雅黑" panose="020B0503020204020204" pitchFamily="34" charset="-122"/>
              </a:rPr>
              <a:t>数据处理</a:t>
            </a:r>
          </a:p>
        </p:txBody>
      </p:sp>
      <p:sp>
        <p:nvSpPr>
          <p:cNvPr id="4" name="矩形 3">
            <a:extLst>
              <a:ext uri="{FF2B5EF4-FFF2-40B4-BE49-F238E27FC236}">
                <a16:creationId xmlns:a16="http://schemas.microsoft.com/office/drawing/2014/main" id="{94778E65-B780-2D1E-08AA-DFE57CD106D6}"/>
              </a:ext>
            </a:extLst>
          </p:cNvPr>
          <p:cNvSpPr/>
          <p:nvPr/>
        </p:nvSpPr>
        <p:spPr>
          <a:xfrm>
            <a:off x="6851459" y="5993223"/>
            <a:ext cx="1854925" cy="542109"/>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dirty="0">
                <a:latin typeface="微软雅黑" panose="020B0503020204020204" pitchFamily="34" charset="-122"/>
                <a:ea typeface="微软雅黑" panose="020B0503020204020204" pitchFamily="34" charset="-122"/>
              </a:rPr>
              <a:t>模型自定义</a:t>
            </a:r>
          </a:p>
        </p:txBody>
      </p:sp>
      <p:sp>
        <p:nvSpPr>
          <p:cNvPr id="5" name="矩形 4">
            <a:extLst>
              <a:ext uri="{FF2B5EF4-FFF2-40B4-BE49-F238E27FC236}">
                <a16:creationId xmlns:a16="http://schemas.microsoft.com/office/drawing/2014/main" id="{7190D8FE-69A6-BFD4-0B4B-7F715FB6E2D8}"/>
              </a:ext>
            </a:extLst>
          </p:cNvPr>
          <p:cNvSpPr/>
          <p:nvPr/>
        </p:nvSpPr>
        <p:spPr>
          <a:xfrm>
            <a:off x="6851459" y="5248605"/>
            <a:ext cx="1854925" cy="542109"/>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dirty="0">
                <a:latin typeface="微软雅黑" panose="020B0503020204020204" pitchFamily="34" charset="-122"/>
                <a:ea typeface="微软雅黑" panose="020B0503020204020204" pitchFamily="34" charset="-122"/>
              </a:rPr>
              <a:t>模型抽象</a:t>
            </a:r>
          </a:p>
        </p:txBody>
      </p:sp>
      <p:sp>
        <p:nvSpPr>
          <p:cNvPr id="7" name="矩形 6">
            <a:extLst>
              <a:ext uri="{FF2B5EF4-FFF2-40B4-BE49-F238E27FC236}">
                <a16:creationId xmlns:a16="http://schemas.microsoft.com/office/drawing/2014/main" id="{CC2781F1-9045-A593-2E76-EFA8BEA33DE6}"/>
              </a:ext>
            </a:extLst>
          </p:cNvPr>
          <p:cNvSpPr/>
          <p:nvPr/>
        </p:nvSpPr>
        <p:spPr>
          <a:xfrm>
            <a:off x="6851467" y="2360026"/>
            <a:ext cx="1854925" cy="542109"/>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dirty="0">
                <a:latin typeface="微软雅黑" panose="020B0503020204020204" pitchFamily="34" charset="-122"/>
                <a:ea typeface="微软雅黑" panose="020B0503020204020204" pitchFamily="34" charset="-122"/>
              </a:rPr>
              <a:t>模型解释</a:t>
            </a:r>
          </a:p>
        </p:txBody>
      </p:sp>
      <p:sp>
        <p:nvSpPr>
          <p:cNvPr id="8" name="矩形 7">
            <a:extLst>
              <a:ext uri="{FF2B5EF4-FFF2-40B4-BE49-F238E27FC236}">
                <a16:creationId xmlns:a16="http://schemas.microsoft.com/office/drawing/2014/main" id="{E463F4D9-AC31-E748-F601-E4B68050EEF2}"/>
              </a:ext>
            </a:extLst>
          </p:cNvPr>
          <p:cNvSpPr/>
          <p:nvPr/>
        </p:nvSpPr>
        <p:spPr>
          <a:xfrm>
            <a:off x="6851461" y="3099801"/>
            <a:ext cx="1854925" cy="542109"/>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dirty="0">
                <a:latin typeface="微软雅黑" panose="020B0503020204020204" pitchFamily="34" charset="-122"/>
                <a:ea typeface="微软雅黑" panose="020B0503020204020204" pitchFamily="34" charset="-122"/>
              </a:rPr>
              <a:t>模型部署</a:t>
            </a:r>
          </a:p>
        </p:txBody>
      </p:sp>
      <p:sp>
        <p:nvSpPr>
          <p:cNvPr id="9" name="矩形 8">
            <a:extLst>
              <a:ext uri="{FF2B5EF4-FFF2-40B4-BE49-F238E27FC236}">
                <a16:creationId xmlns:a16="http://schemas.microsoft.com/office/drawing/2014/main" id="{D6C64664-BB4B-63E3-6180-D40F58C59F5C}"/>
              </a:ext>
            </a:extLst>
          </p:cNvPr>
          <p:cNvSpPr/>
          <p:nvPr/>
        </p:nvSpPr>
        <p:spPr>
          <a:xfrm>
            <a:off x="6851460" y="3839575"/>
            <a:ext cx="1854925" cy="542109"/>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dirty="0">
                <a:latin typeface="微软雅黑" panose="020B0503020204020204" pitchFamily="34" charset="-122"/>
                <a:ea typeface="微软雅黑" panose="020B0503020204020204" pitchFamily="34" charset="-122"/>
              </a:rPr>
              <a:t>性能优化</a:t>
            </a:r>
          </a:p>
        </p:txBody>
      </p:sp>
      <p:cxnSp>
        <p:nvCxnSpPr>
          <p:cNvPr id="11" name="直接箭头连接符 10">
            <a:extLst>
              <a:ext uri="{FF2B5EF4-FFF2-40B4-BE49-F238E27FC236}">
                <a16:creationId xmlns:a16="http://schemas.microsoft.com/office/drawing/2014/main" id="{789A29C4-ACC5-9CC4-0A00-B49E5D74E21B}"/>
              </a:ext>
            </a:extLst>
          </p:cNvPr>
          <p:cNvCxnSpPr>
            <a:cxnSpLocks/>
            <a:endCxn id="3" idx="1"/>
          </p:cNvCxnSpPr>
          <p:nvPr/>
        </p:nvCxnSpPr>
        <p:spPr>
          <a:xfrm flipV="1">
            <a:off x="5675811" y="1886463"/>
            <a:ext cx="1175653" cy="202509"/>
          </a:xfrm>
          <a:prstGeom prst="straightConnector1">
            <a:avLst/>
          </a:prstGeom>
          <a:ln w="38100">
            <a:tailEnd type="triangle"/>
          </a:ln>
        </p:spPr>
        <p:style>
          <a:lnRef idx="1">
            <a:schemeClr val="accent1"/>
          </a:lnRef>
          <a:fillRef idx="0">
            <a:schemeClr val="accent1"/>
          </a:fillRef>
          <a:effectRef idx="0">
            <a:schemeClr val="accent1"/>
          </a:effectRef>
          <a:fontRef idx="minor">
            <a:schemeClr val="tx1"/>
          </a:fontRef>
        </p:style>
      </p:cxnSp>
      <p:cxnSp>
        <p:nvCxnSpPr>
          <p:cNvPr id="14" name="直接箭头连接符 13">
            <a:extLst>
              <a:ext uri="{FF2B5EF4-FFF2-40B4-BE49-F238E27FC236}">
                <a16:creationId xmlns:a16="http://schemas.microsoft.com/office/drawing/2014/main" id="{EE0ADEE1-BF33-1AAB-F5DD-6FF6D92A785C}"/>
              </a:ext>
            </a:extLst>
          </p:cNvPr>
          <p:cNvCxnSpPr>
            <a:cxnSpLocks/>
            <a:endCxn id="7" idx="1"/>
          </p:cNvCxnSpPr>
          <p:nvPr/>
        </p:nvCxnSpPr>
        <p:spPr>
          <a:xfrm flipV="1">
            <a:off x="5930534" y="2631081"/>
            <a:ext cx="920933" cy="6668"/>
          </a:xfrm>
          <a:prstGeom prst="straightConnector1">
            <a:avLst/>
          </a:prstGeom>
          <a:ln w="38100">
            <a:tailEnd type="triangle"/>
          </a:ln>
        </p:spPr>
        <p:style>
          <a:lnRef idx="1">
            <a:schemeClr val="accent1"/>
          </a:lnRef>
          <a:fillRef idx="0">
            <a:schemeClr val="accent1"/>
          </a:fillRef>
          <a:effectRef idx="0">
            <a:schemeClr val="accent1"/>
          </a:effectRef>
          <a:fontRef idx="minor">
            <a:schemeClr val="tx1"/>
          </a:fontRef>
        </p:style>
      </p:cxnSp>
      <p:cxnSp>
        <p:nvCxnSpPr>
          <p:cNvPr id="17" name="直接箭头连接符 16">
            <a:extLst>
              <a:ext uri="{FF2B5EF4-FFF2-40B4-BE49-F238E27FC236}">
                <a16:creationId xmlns:a16="http://schemas.microsoft.com/office/drawing/2014/main" id="{612C4AE4-E5EB-E02A-F818-A338E97AF456}"/>
              </a:ext>
            </a:extLst>
          </p:cNvPr>
          <p:cNvCxnSpPr>
            <a:cxnSpLocks/>
            <a:endCxn id="8" idx="1"/>
          </p:cNvCxnSpPr>
          <p:nvPr/>
        </p:nvCxnSpPr>
        <p:spPr>
          <a:xfrm flipV="1">
            <a:off x="5930534" y="3370856"/>
            <a:ext cx="920927" cy="271054"/>
          </a:xfrm>
          <a:prstGeom prst="straightConnector1">
            <a:avLst/>
          </a:prstGeom>
          <a:ln w="38100">
            <a:tailEnd type="triangle"/>
          </a:ln>
        </p:spPr>
        <p:style>
          <a:lnRef idx="1">
            <a:schemeClr val="accent1"/>
          </a:lnRef>
          <a:fillRef idx="0">
            <a:schemeClr val="accent1"/>
          </a:fillRef>
          <a:effectRef idx="0">
            <a:schemeClr val="accent1"/>
          </a:effectRef>
          <a:fontRef idx="minor">
            <a:schemeClr val="tx1"/>
          </a:fontRef>
        </p:style>
      </p:cxnSp>
      <p:cxnSp>
        <p:nvCxnSpPr>
          <p:cNvPr id="18" name="直接箭头连接符 17">
            <a:extLst>
              <a:ext uri="{FF2B5EF4-FFF2-40B4-BE49-F238E27FC236}">
                <a16:creationId xmlns:a16="http://schemas.microsoft.com/office/drawing/2014/main" id="{1CA2FB43-2574-AC29-CFAD-2FE05CCDA97C}"/>
              </a:ext>
            </a:extLst>
          </p:cNvPr>
          <p:cNvCxnSpPr>
            <a:cxnSpLocks/>
            <a:endCxn id="9" idx="1"/>
          </p:cNvCxnSpPr>
          <p:nvPr/>
        </p:nvCxnSpPr>
        <p:spPr>
          <a:xfrm flipV="1">
            <a:off x="5042263" y="4110630"/>
            <a:ext cx="1809197" cy="499650"/>
          </a:xfrm>
          <a:prstGeom prst="straightConnector1">
            <a:avLst/>
          </a:prstGeom>
          <a:ln w="38100">
            <a:tailEnd type="triangle"/>
          </a:ln>
        </p:spPr>
        <p:style>
          <a:lnRef idx="1">
            <a:schemeClr val="accent1"/>
          </a:lnRef>
          <a:fillRef idx="0">
            <a:schemeClr val="accent1"/>
          </a:fillRef>
          <a:effectRef idx="0">
            <a:schemeClr val="accent1"/>
          </a:effectRef>
          <a:fontRef idx="minor">
            <a:schemeClr val="tx1"/>
          </a:fontRef>
        </p:style>
      </p:cxnSp>
      <p:sp>
        <p:nvSpPr>
          <p:cNvPr id="21" name="矩形 20">
            <a:extLst>
              <a:ext uri="{FF2B5EF4-FFF2-40B4-BE49-F238E27FC236}">
                <a16:creationId xmlns:a16="http://schemas.microsoft.com/office/drawing/2014/main" id="{A64B293B-D1DD-3834-CAB0-AD29448B8E5B}"/>
              </a:ext>
            </a:extLst>
          </p:cNvPr>
          <p:cNvSpPr/>
          <p:nvPr/>
        </p:nvSpPr>
        <p:spPr>
          <a:xfrm>
            <a:off x="6851459" y="4575031"/>
            <a:ext cx="1854925" cy="542109"/>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dirty="0">
                <a:latin typeface="微软雅黑" panose="020B0503020204020204" pitchFamily="34" charset="-122"/>
                <a:ea typeface="微软雅黑" panose="020B0503020204020204" pitchFamily="34" charset="-122"/>
              </a:rPr>
              <a:t>分布式</a:t>
            </a:r>
          </a:p>
        </p:txBody>
      </p:sp>
      <p:cxnSp>
        <p:nvCxnSpPr>
          <p:cNvPr id="22" name="直接箭头连接符 21">
            <a:extLst>
              <a:ext uri="{FF2B5EF4-FFF2-40B4-BE49-F238E27FC236}">
                <a16:creationId xmlns:a16="http://schemas.microsoft.com/office/drawing/2014/main" id="{DA2CD037-C6FC-A55E-ACD2-AE7145364C40}"/>
              </a:ext>
            </a:extLst>
          </p:cNvPr>
          <p:cNvCxnSpPr>
            <a:cxnSpLocks/>
            <a:endCxn id="21" idx="1"/>
          </p:cNvCxnSpPr>
          <p:nvPr/>
        </p:nvCxnSpPr>
        <p:spPr>
          <a:xfrm>
            <a:off x="5042263" y="4665864"/>
            <a:ext cx="1809196" cy="180222"/>
          </a:xfrm>
          <a:prstGeom prst="straightConnector1">
            <a:avLst/>
          </a:prstGeom>
          <a:ln w="38100">
            <a:tailEnd type="triangle"/>
          </a:ln>
        </p:spPr>
        <p:style>
          <a:lnRef idx="1">
            <a:schemeClr val="accent1"/>
          </a:lnRef>
          <a:fillRef idx="0">
            <a:schemeClr val="accent1"/>
          </a:fillRef>
          <a:effectRef idx="0">
            <a:schemeClr val="accent1"/>
          </a:effectRef>
          <a:fontRef idx="minor">
            <a:schemeClr val="tx1"/>
          </a:fontRef>
        </p:style>
      </p:cxnSp>
      <p:cxnSp>
        <p:nvCxnSpPr>
          <p:cNvPr id="24" name="直接箭头连接符 23">
            <a:extLst>
              <a:ext uri="{FF2B5EF4-FFF2-40B4-BE49-F238E27FC236}">
                <a16:creationId xmlns:a16="http://schemas.microsoft.com/office/drawing/2014/main" id="{4A6B2B0F-3B1F-57BE-E6E3-65C1D081BD9E}"/>
              </a:ext>
            </a:extLst>
          </p:cNvPr>
          <p:cNvCxnSpPr>
            <a:cxnSpLocks/>
            <a:endCxn id="5" idx="1"/>
          </p:cNvCxnSpPr>
          <p:nvPr/>
        </p:nvCxnSpPr>
        <p:spPr>
          <a:xfrm>
            <a:off x="4408714" y="5296989"/>
            <a:ext cx="2442745" cy="222671"/>
          </a:xfrm>
          <a:prstGeom prst="straightConnector1">
            <a:avLst/>
          </a:prstGeom>
          <a:ln w="38100">
            <a:tailEnd type="triangle"/>
          </a:ln>
        </p:spPr>
        <p:style>
          <a:lnRef idx="1">
            <a:schemeClr val="accent1"/>
          </a:lnRef>
          <a:fillRef idx="0">
            <a:schemeClr val="accent1"/>
          </a:fillRef>
          <a:effectRef idx="0">
            <a:schemeClr val="accent1"/>
          </a:effectRef>
          <a:fontRef idx="minor">
            <a:schemeClr val="tx1"/>
          </a:fontRef>
        </p:style>
      </p:cxnSp>
      <p:cxnSp>
        <p:nvCxnSpPr>
          <p:cNvPr id="28" name="直接箭头连接符 27">
            <a:extLst>
              <a:ext uri="{FF2B5EF4-FFF2-40B4-BE49-F238E27FC236}">
                <a16:creationId xmlns:a16="http://schemas.microsoft.com/office/drawing/2014/main" id="{20D47F34-E4EC-2675-A0B3-EB7BC49E4C03}"/>
              </a:ext>
            </a:extLst>
          </p:cNvPr>
          <p:cNvCxnSpPr>
            <a:cxnSpLocks/>
            <a:endCxn id="4" idx="1"/>
          </p:cNvCxnSpPr>
          <p:nvPr/>
        </p:nvCxnSpPr>
        <p:spPr>
          <a:xfrm>
            <a:off x="4630783" y="5798275"/>
            <a:ext cx="2220676" cy="466003"/>
          </a:xfrm>
          <a:prstGeom prst="straightConnector1">
            <a:avLst/>
          </a:prstGeom>
          <a:ln w="38100">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465995609"/>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9EE2C3C6-E1AF-BEEA-3E1B-850C4CA63123}"/>
              </a:ext>
            </a:extLst>
          </p:cNvPr>
          <p:cNvSpPr>
            <a:spLocks noGrp="1"/>
          </p:cNvSpPr>
          <p:nvPr>
            <p:ph type="title"/>
          </p:nvPr>
        </p:nvSpPr>
        <p:spPr/>
        <p:txBody>
          <a:bodyPr/>
          <a:lstStyle/>
          <a:p>
            <a:pPr>
              <a:lnSpc>
                <a:spcPct val="100000"/>
              </a:lnSpc>
            </a:pPr>
            <a:r>
              <a:rPr lang="zh-CN" altLang="en-US" dirty="0">
                <a:latin typeface="微软雅黑" panose="020B0503020204020204" pitchFamily="34" charset="-122"/>
                <a:ea typeface="微软雅黑" panose="020B0503020204020204" pitchFamily="34" charset="-122"/>
              </a:rPr>
              <a:t>机器学习框架的出现</a:t>
            </a:r>
            <a:endParaRPr lang="zh-CN" altLang="en-US" dirty="0"/>
          </a:p>
        </p:txBody>
      </p:sp>
      <p:pic>
        <p:nvPicPr>
          <p:cNvPr id="5" name="内容占位符 4">
            <a:extLst>
              <a:ext uri="{FF2B5EF4-FFF2-40B4-BE49-F238E27FC236}">
                <a16:creationId xmlns:a16="http://schemas.microsoft.com/office/drawing/2014/main" id="{6164ADFE-7721-CEAF-F5A0-CCD717678FC1}"/>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1438547" y="1690689"/>
            <a:ext cx="5975005" cy="4581705"/>
          </a:xfrm>
        </p:spPr>
      </p:pic>
    </p:spTree>
    <p:extLst>
      <p:ext uri="{BB962C8B-B14F-4D97-AF65-F5344CB8AC3E}">
        <p14:creationId xmlns:p14="http://schemas.microsoft.com/office/powerpoint/2010/main" val="1379814587"/>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9EE2C3C6-E1AF-BEEA-3E1B-850C4CA63123}"/>
              </a:ext>
            </a:extLst>
          </p:cNvPr>
          <p:cNvSpPr>
            <a:spLocks noGrp="1"/>
          </p:cNvSpPr>
          <p:nvPr>
            <p:ph type="title"/>
          </p:nvPr>
        </p:nvSpPr>
        <p:spPr/>
        <p:txBody>
          <a:bodyPr>
            <a:normAutofit/>
          </a:bodyPr>
          <a:lstStyle/>
          <a:p>
            <a:pPr>
              <a:lnSpc>
                <a:spcPct val="100000"/>
              </a:lnSpc>
            </a:pPr>
            <a:r>
              <a:rPr lang="zh-CN" altLang="en-US" sz="3600" dirty="0">
                <a:latin typeface="微软雅黑" panose="020B0503020204020204" pitchFamily="34" charset="-122"/>
                <a:ea typeface="微软雅黑" panose="020B0503020204020204" pitchFamily="34" charset="-122"/>
              </a:rPr>
              <a:t>机器学习框架和相关系统的能力比较</a:t>
            </a:r>
            <a:endParaRPr lang="zh-CN" altLang="en-US" sz="3600" dirty="0"/>
          </a:p>
        </p:txBody>
      </p:sp>
      <p:graphicFrame>
        <p:nvGraphicFramePr>
          <p:cNvPr id="6" name="表格 5">
            <a:extLst>
              <a:ext uri="{FF2B5EF4-FFF2-40B4-BE49-F238E27FC236}">
                <a16:creationId xmlns:a16="http://schemas.microsoft.com/office/drawing/2014/main" id="{D9CA270A-F289-3D79-7385-9D291F3C6485}"/>
              </a:ext>
            </a:extLst>
          </p:cNvPr>
          <p:cNvGraphicFramePr>
            <a:graphicFrameLocks noGrp="1"/>
          </p:cNvGraphicFramePr>
          <p:nvPr>
            <p:extLst>
              <p:ext uri="{D42A27DB-BD31-4B8C-83A1-F6EECF244321}">
                <p14:modId xmlns:p14="http://schemas.microsoft.com/office/powerpoint/2010/main" val="2225612186"/>
              </p:ext>
            </p:extLst>
          </p:nvPr>
        </p:nvGraphicFramePr>
        <p:xfrm>
          <a:off x="582928" y="2113415"/>
          <a:ext cx="7886697" cy="1928356"/>
        </p:xfrm>
        <a:graphic>
          <a:graphicData uri="http://schemas.openxmlformats.org/drawingml/2006/table">
            <a:tbl>
              <a:tblPr>
                <a:tableStyleId>{793D81CF-94F2-401A-BA57-92F5A7B2D0C5}</a:tableStyleId>
              </a:tblPr>
              <a:tblGrid>
                <a:gridCol w="1409155">
                  <a:extLst>
                    <a:ext uri="{9D8B030D-6E8A-4147-A177-3AD203B41FA5}">
                      <a16:colId xmlns:a16="http://schemas.microsoft.com/office/drawing/2014/main" val="2085269187"/>
                    </a:ext>
                  </a:extLst>
                </a:gridCol>
                <a:gridCol w="1077685">
                  <a:extLst>
                    <a:ext uri="{9D8B030D-6E8A-4147-A177-3AD203B41FA5}">
                      <a16:colId xmlns:a16="http://schemas.microsoft.com/office/drawing/2014/main" val="4130062941"/>
                    </a:ext>
                  </a:extLst>
                </a:gridCol>
                <a:gridCol w="1064623">
                  <a:extLst>
                    <a:ext uri="{9D8B030D-6E8A-4147-A177-3AD203B41FA5}">
                      <a16:colId xmlns:a16="http://schemas.microsoft.com/office/drawing/2014/main" val="1593682296"/>
                    </a:ext>
                  </a:extLst>
                </a:gridCol>
                <a:gridCol w="1071155">
                  <a:extLst>
                    <a:ext uri="{9D8B030D-6E8A-4147-A177-3AD203B41FA5}">
                      <a16:colId xmlns:a16="http://schemas.microsoft.com/office/drawing/2014/main" val="1369838464"/>
                    </a:ext>
                  </a:extLst>
                </a:gridCol>
                <a:gridCol w="1221377">
                  <a:extLst>
                    <a:ext uri="{9D8B030D-6E8A-4147-A177-3AD203B41FA5}">
                      <a16:colId xmlns:a16="http://schemas.microsoft.com/office/drawing/2014/main" val="2643248127"/>
                    </a:ext>
                  </a:extLst>
                </a:gridCol>
                <a:gridCol w="916031">
                  <a:extLst>
                    <a:ext uri="{9D8B030D-6E8A-4147-A177-3AD203B41FA5}">
                      <a16:colId xmlns:a16="http://schemas.microsoft.com/office/drawing/2014/main" val="3124543825"/>
                    </a:ext>
                  </a:extLst>
                </a:gridCol>
                <a:gridCol w="1126671">
                  <a:extLst>
                    <a:ext uri="{9D8B030D-6E8A-4147-A177-3AD203B41FA5}">
                      <a16:colId xmlns:a16="http://schemas.microsoft.com/office/drawing/2014/main" val="2109699131"/>
                    </a:ext>
                  </a:extLst>
                </a:gridCol>
              </a:tblGrid>
              <a:tr h="482089">
                <a:tc>
                  <a:txBody>
                    <a:bodyPr/>
                    <a:lstStyle/>
                    <a:p>
                      <a:pPr algn="ctr" fontAlgn="ctr"/>
                      <a:endParaRPr lang="zh-CN" altLang="en-US" sz="1600" b="0" dirty="0">
                        <a:effectLst/>
                        <a:latin typeface="微软雅黑" panose="020B0503020204020204" pitchFamily="34" charset="-122"/>
                        <a:ea typeface="微软雅黑" panose="020B0503020204020204" pitchFamily="34" charset="-122"/>
                      </a:endParaRPr>
                    </a:p>
                  </a:txBody>
                  <a:tcPr anchor="ctr"/>
                </a:tc>
                <a:tc>
                  <a:txBody>
                    <a:bodyPr/>
                    <a:lstStyle/>
                    <a:p>
                      <a:pPr algn="ctr" fontAlgn="ctr"/>
                      <a:r>
                        <a:rPr lang="zh-CN" altLang="en-US" sz="1600" b="0" dirty="0">
                          <a:effectLst/>
                          <a:latin typeface="微软雅黑" panose="020B0503020204020204" pitchFamily="34" charset="-122"/>
                          <a:ea typeface="微软雅黑" panose="020B0503020204020204" pitchFamily="34" charset="-122"/>
                        </a:rPr>
                        <a:t>神经网络</a:t>
                      </a:r>
                    </a:p>
                  </a:txBody>
                  <a:tcPr anchor="ctr"/>
                </a:tc>
                <a:tc>
                  <a:txBody>
                    <a:bodyPr/>
                    <a:lstStyle/>
                    <a:p>
                      <a:pPr algn="ctr" fontAlgn="ctr"/>
                      <a:r>
                        <a:rPr lang="zh-CN" altLang="en-US" sz="1600" b="0" dirty="0">
                          <a:effectLst/>
                          <a:latin typeface="微软雅黑" panose="020B0503020204020204" pitchFamily="34" charset="-122"/>
                          <a:ea typeface="微软雅黑" panose="020B0503020204020204" pitchFamily="34" charset="-122"/>
                        </a:rPr>
                        <a:t>自动微分</a:t>
                      </a:r>
                    </a:p>
                  </a:txBody>
                  <a:tcPr anchor="ctr"/>
                </a:tc>
                <a:tc>
                  <a:txBody>
                    <a:bodyPr/>
                    <a:lstStyle/>
                    <a:p>
                      <a:pPr algn="ctr" fontAlgn="ctr"/>
                      <a:r>
                        <a:rPr lang="zh-CN" altLang="en-US" sz="1600" b="0" dirty="0">
                          <a:effectLst/>
                          <a:latin typeface="微软雅黑" panose="020B0503020204020204" pitchFamily="34" charset="-122"/>
                          <a:ea typeface="微软雅黑" panose="020B0503020204020204" pitchFamily="34" charset="-122"/>
                        </a:rPr>
                        <a:t>数据管理</a:t>
                      </a:r>
                    </a:p>
                  </a:txBody>
                  <a:tcPr anchor="ctr"/>
                </a:tc>
                <a:tc>
                  <a:txBody>
                    <a:bodyPr/>
                    <a:lstStyle/>
                    <a:p>
                      <a:pPr algn="ctr" fontAlgn="ctr"/>
                      <a:r>
                        <a:rPr lang="zh-CN" altLang="en-US" sz="1600" b="0" dirty="0">
                          <a:effectLst/>
                          <a:latin typeface="微软雅黑" panose="020B0503020204020204" pitchFamily="34" charset="-122"/>
                          <a:ea typeface="微软雅黑" panose="020B0503020204020204" pitchFamily="34" charset="-122"/>
                        </a:rPr>
                        <a:t>训练和部署</a:t>
                      </a:r>
                    </a:p>
                  </a:txBody>
                  <a:tcPr anchor="ctr"/>
                </a:tc>
                <a:tc>
                  <a:txBody>
                    <a:bodyPr/>
                    <a:lstStyle/>
                    <a:p>
                      <a:pPr algn="ctr" fontAlgn="ctr"/>
                      <a:r>
                        <a:rPr lang="zh-CN" altLang="en-US" sz="1600" b="0" dirty="0">
                          <a:effectLst/>
                          <a:latin typeface="微软雅黑" panose="020B0503020204020204" pitchFamily="34" charset="-122"/>
                          <a:ea typeface="微软雅黑" panose="020B0503020204020204" pitchFamily="34" charset="-122"/>
                        </a:rPr>
                        <a:t>加速器</a:t>
                      </a:r>
                    </a:p>
                  </a:txBody>
                  <a:tcPr anchor="ctr"/>
                </a:tc>
                <a:tc>
                  <a:txBody>
                    <a:bodyPr/>
                    <a:lstStyle/>
                    <a:p>
                      <a:pPr algn="ctr" fontAlgn="ctr"/>
                      <a:r>
                        <a:rPr lang="zh-CN" altLang="en-US" sz="1600" b="0" dirty="0">
                          <a:effectLst/>
                          <a:latin typeface="微软雅黑" panose="020B0503020204020204" pitchFamily="34" charset="-122"/>
                          <a:ea typeface="微软雅黑" panose="020B0503020204020204" pitchFamily="34" charset="-122"/>
                        </a:rPr>
                        <a:t>分布式</a:t>
                      </a:r>
                    </a:p>
                  </a:txBody>
                  <a:tcPr anchor="ctr"/>
                </a:tc>
                <a:extLst>
                  <a:ext uri="{0D108BD9-81ED-4DB2-BD59-A6C34878D82A}">
                    <a16:rowId xmlns:a16="http://schemas.microsoft.com/office/drawing/2014/main" val="379004526"/>
                  </a:ext>
                </a:extLst>
              </a:tr>
              <a:tr h="482089">
                <a:tc>
                  <a:txBody>
                    <a:bodyPr/>
                    <a:lstStyle/>
                    <a:p>
                      <a:pPr algn="ctr" fontAlgn="ctr"/>
                      <a:r>
                        <a:rPr lang="zh-CN" altLang="en-US" sz="1600" b="0" dirty="0">
                          <a:effectLst/>
                          <a:latin typeface="微软雅黑" panose="020B0503020204020204" pitchFamily="34" charset="-122"/>
                          <a:ea typeface="微软雅黑" panose="020B0503020204020204" pitchFamily="34" charset="-122"/>
                        </a:rPr>
                        <a:t>神经网络库</a:t>
                      </a:r>
                    </a:p>
                  </a:txBody>
                  <a:tcPr anchor="ctr"/>
                </a:tc>
                <a:tc>
                  <a:txBody>
                    <a:bodyPr/>
                    <a:lstStyle/>
                    <a:p>
                      <a:pPr algn="ctr" fontAlgn="ctr"/>
                      <a:r>
                        <a:rPr lang="zh-CN" altLang="en-US" sz="1600" b="0" dirty="0">
                          <a:effectLst/>
                          <a:latin typeface="微软雅黑" panose="020B0503020204020204" pitchFamily="34" charset="-122"/>
                          <a:ea typeface="微软雅黑" panose="020B0503020204020204" pitchFamily="34" charset="-122"/>
                        </a:rPr>
                        <a:t>是</a:t>
                      </a:r>
                    </a:p>
                  </a:txBody>
                  <a:tcPr anchor="ctr"/>
                </a:tc>
                <a:tc>
                  <a:txBody>
                    <a:bodyPr/>
                    <a:lstStyle/>
                    <a:p>
                      <a:pPr algn="ctr" fontAlgn="ctr"/>
                      <a:r>
                        <a:rPr lang="zh-CN" altLang="en-US" sz="1600" b="0" dirty="0">
                          <a:effectLst/>
                          <a:latin typeface="微软雅黑" panose="020B0503020204020204" pitchFamily="34" charset="-122"/>
                          <a:ea typeface="微软雅黑" panose="020B0503020204020204" pitchFamily="34" charset="-122"/>
                        </a:rPr>
                        <a:t>是</a:t>
                      </a:r>
                    </a:p>
                  </a:txBody>
                  <a:tcPr anchor="ctr"/>
                </a:tc>
                <a:tc>
                  <a:txBody>
                    <a:bodyPr/>
                    <a:lstStyle/>
                    <a:p>
                      <a:pPr algn="ctr" fontAlgn="ctr"/>
                      <a:r>
                        <a:rPr lang="zh-CN" altLang="en-US" sz="1600" b="0">
                          <a:effectLst/>
                          <a:latin typeface="微软雅黑" panose="020B0503020204020204" pitchFamily="34" charset="-122"/>
                          <a:ea typeface="微软雅黑" panose="020B0503020204020204" pitchFamily="34" charset="-122"/>
                        </a:rPr>
                        <a:t>否</a:t>
                      </a:r>
                    </a:p>
                  </a:txBody>
                  <a:tcPr anchor="ctr"/>
                </a:tc>
                <a:tc>
                  <a:txBody>
                    <a:bodyPr/>
                    <a:lstStyle/>
                    <a:p>
                      <a:pPr algn="ctr" fontAlgn="ctr"/>
                      <a:r>
                        <a:rPr lang="zh-CN" altLang="en-US" sz="1600" b="0">
                          <a:effectLst/>
                          <a:latin typeface="微软雅黑" panose="020B0503020204020204" pitchFamily="34" charset="-122"/>
                          <a:ea typeface="微软雅黑" panose="020B0503020204020204" pitchFamily="34" charset="-122"/>
                        </a:rPr>
                        <a:t>否</a:t>
                      </a:r>
                    </a:p>
                  </a:txBody>
                  <a:tcPr anchor="ctr"/>
                </a:tc>
                <a:tc>
                  <a:txBody>
                    <a:bodyPr/>
                    <a:lstStyle/>
                    <a:p>
                      <a:pPr algn="ctr" fontAlgn="ctr"/>
                      <a:r>
                        <a:rPr lang="zh-CN" altLang="en-US" sz="1600" b="0" dirty="0">
                          <a:effectLst/>
                          <a:latin typeface="微软雅黑" panose="020B0503020204020204" pitchFamily="34" charset="-122"/>
                          <a:ea typeface="微软雅黑" panose="020B0503020204020204" pitchFamily="34" charset="-122"/>
                        </a:rPr>
                        <a:t>是</a:t>
                      </a:r>
                    </a:p>
                  </a:txBody>
                  <a:tcPr anchor="ctr"/>
                </a:tc>
                <a:tc>
                  <a:txBody>
                    <a:bodyPr/>
                    <a:lstStyle/>
                    <a:p>
                      <a:pPr algn="ctr" fontAlgn="ctr"/>
                      <a:r>
                        <a:rPr lang="zh-CN" altLang="en-US" sz="1600" b="0" dirty="0">
                          <a:effectLst/>
                          <a:latin typeface="微软雅黑" panose="020B0503020204020204" pitchFamily="34" charset="-122"/>
                          <a:ea typeface="微软雅黑" panose="020B0503020204020204" pitchFamily="34" charset="-122"/>
                        </a:rPr>
                        <a:t>否</a:t>
                      </a:r>
                    </a:p>
                  </a:txBody>
                  <a:tcPr anchor="ctr"/>
                </a:tc>
                <a:extLst>
                  <a:ext uri="{0D108BD9-81ED-4DB2-BD59-A6C34878D82A}">
                    <a16:rowId xmlns:a16="http://schemas.microsoft.com/office/drawing/2014/main" val="2465878819"/>
                  </a:ext>
                </a:extLst>
              </a:tr>
              <a:tr h="482089">
                <a:tc>
                  <a:txBody>
                    <a:bodyPr/>
                    <a:lstStyle/>
                    <a:p>
                      <a:pPr algn="ctr" fontAlgn="ctr"/>
                      <a:r>
                        <a:rPr lang="zh-CN" altLang="en-US" sz="1600" b="0">
                          <a:effectLst/>
                          <a:latin typeface="微软雅黑" panose="020B0503020204020204" pitchFamily="34" charset="-122"/>
                          <a:ea typeface="微软雅黑" panose="020B0503020204020204" pitchFamily="34" charset="-122"/>
                        </a:rPr>
                        <a:t>大数据框架</a:t>
                      </a:r>
                    </a:p>
                  </a:txBody>
                  <a:tcPr anchor="ctr"/>
                </a:tc>
                <a:tc>
                  <a:txBody>
                    <a:bodyPr/>
                    <a:lstStyle/>
                    <a:p>
                      <a:pPr algn="ctr" fontAlgn="ctr"/>
                      <a:r>
                        <a:rPr lang="zh-CN" altLang="en-US" sz="1600" b="0" dirty="0">
                          <a:effectLst/>
                          <a:latin typeface="微软雅黑" panose="020B0503020204020204" pitchFamily="34" charset="-122"/>
                          <a:ea typeface="微软雅黑" panose="020B0503020204020204" pitchFamily="34" charset="-122"/>
                        </a:rPr>
                        <a:t>否</a:t>
                      </a:r>
                    </a:p>
                  </a:txBody>
                  <a:tcPr anchor="ctr"/>
                </a:tc>
                <a:tc>
                  <a:txBody>
                    <a:bodyPr/>
                    <a:lstStyle/>
                    <a:p>
                      <a:pPr algn="ctr" fontAlgn="ctr"/>
                      <a:r>
                        <a:rPr lang="zh-CN" altLang="en-US" sz="1600" b="0">
                          <a:effectLst/>
                          <a:latin typeface="微软雅黑" panose="020B0503020204020204" pitchFamily="34" charset="-122"/>
                          <a:ea typeface="微软雅黑" panose="020B0503020204020204" pitchFamily="34" charset="-122"/>
                        </a:rPr>
                        <a:t>否</a:t>
                      </a:r>
                    </a:p>
                  </a:txBody>
                  <a:tcPr anchor="ctr"/>
                </a:tc>
                <a:tc>
                  <a:txBody>
                    <a:bodyPr/>
                    <a:lstStyle/>
                    <a:p>
                      <a:pPr algn="ctr" fontAlgn="ctr"/>
                      <a:r>
                        <a:rPr lang="zh-CN" altLang="en-US" sz="1600" b="0" dirty="0">
                          <a:effectLst/>
                          <a:latin typeface="微软雅黑" panose="020B0503020204020204" pitchFamily="34" charset="-122"/>
                          <a:ea typeface="微软雅黑" panose="020B0503020204020204" pitchFamily="34" charset="-122"/>
                        </a:rPr>
                        <a:t>是</a:t>
                      </a:r>
                    </a:p>
                  </a:txBody>
                  <a:tcPr anchor="ctr"/>
                </a:tc>
                <a:tc>
                  <a:txBody>
                    <a:bodyPr/>
                    <a:lstStyle/>
                    <a:p>
                      <a:pPr algn="ctr" fontAlgn="ctr"/>
                      <a:r>
                        <a:rPr lang="zh-CN" altLang="en-US" sz="1600" b="0" dirty="0">
                          <a:effectLst/>
                          <a:latin typeface="微软雅黑" panose="020B0503020204020204" pitchFamily="34" charset="-122"/>
                          <a:ea typeface="微软雅黑" panose="020B0503020204020204" pitchFamily="34" charset="-122"/>
                        </a:rPr>
                        <a:t>否</a:t>
                      </a:r>
                    </a:p>
                  </a:txBody>
                  <a:tcPr anchor="ctr"/>
                </a:tc>
                <a:tc>
                  <a:txBody>
                    <a:bodyPr/>
                    <a:lstStyle/>
                    <a:p>
                      <a:pPr algn="ctr" fontAlgn="ctr"/>
                      <a:r>
                        <a:rPr lang="zh-CN" altLang="en-US" sz="1600" b="0" dirty="0">
                          <a:effectLst/>
                          <a:latin typeface="微软雅黑" panose="020B0503020204020204" pitchFamily="34" charset="-122"/>
                          <a:ea typeface="微软雅黑" panose="020B0503020204020204" pitchFamily="34" charset="-122"/>
                        </a:rPr>
                        <a:t>否</a:t>
                      </a:r>
                    </a:p>
                  </a:txBody>
                  <a:tcPr anchor="ctr"/>
                </a:tc>
                <a:tc>
                  <a:txBody>
                    <a:bodyPr/>
                    <a:lstStyle/>
                    <a:p>
                      <a:pPr algn="ctr" fontAlgn="ctr"/>
                      <a:r>
                        <a:rPr lang="zh-CN" altLang="en-US" sz="1600" b="0" dirty="0">
                          <a:effectLst/>
                          <a:latin typeface="微软雅黑" panose="020B0503020204020204" pitchFamily="34" charset="-122"/>
                          <a:ea typeface="微软雅黑" panose="020B0503020204020204" pitchFamily="34" charset="-122"/>
                        </a:rPr>
                        <a:t>是</a:t>
                      </a:r>
                    </a:p>
                  </a:txBody>
                  <a:tcPr anchor="ctr"/>
                </a:tc>
                <a:extLst>
                  <a:ext uri="{0D108BD9-81ED-4DB2-BD59-A6C34878D82A}">
                    <a16:rowId xmlns:a16="http://schemas.microsoft.com/office/drawing/2014/main" val="1219712881"/>
                  </a:ext>
                </a:extLst>
              </a:tr>
              <a:tr h="482089">
                <a:tc>
                  <a:txBody>
                    <a:bodyPr/>
                    <a:lstStyle/>
                    <a:p>
                      <a:pPr algn="ctr" fontAlgn="ctr"/>
                      <a:r>
                        <a:rPr lang="zh-CN" altLang="en-US" sz="1600" b="0" dirty="0">
                          <a:effectLst/>
                          <a:latin typeface="微软雅黑" panose="020B0503020204020204" pitchFamily="34" charset="-122"/>
                          <a:ea typeface="微软雅黑" panose="020B0503020204020204" pitchFamily="34" charset="-122"/>
                        </a:rPr>
                        <a:t>机器学习框架</a:t>
                      </a:r>
                    </a:p>
                  </a:txBody>
                  <a:tcPr anchor="ctr"/>
                </a:tc>
                <a:tc>
                  <a:txBody>
                    <a:bodyPr/>
                    <a:lstStyle/>
                    <a:p>
                      <a:pPr algn="ctr" fontAlgn="ctr"/>
                      <a:r>
                        <a:rPr lang="zh-CN" altLang="en-US" sz="1600" b="0">
                          <a:effectLst/>
                          <a:latin typeface="微软雅黑" panose="020B0503020204020204" pitchFamily="34" charset="-122"/>
                          <a:ea typeface="微软雅黑" panose="020B0503020204020204" pitchFamily="34" charset="-122"/>
                        </a:rPr>
                        <a:t>是</a:t>
                      </a:r>
                    </a:p>
                  </a:txBody>
                  <a:tcPr anchor="ctr"/>
                </a:tc>
                <a:tc>
                  <a:txBody>
                    <a:bodyPr/>
                    <a:lstStyle/>
                    <a:p>
                      <a:pPr algn="ctr" fontAlgn="ctr"/>
                      <a:r>
                        <a:rPr lang="zh-CN" altLang="en-US" sz="1600" b="0">
                          <a:effectLst/>
                          <a:latin typeface="微软雅黑" panose="020B0503020204020204" pitchFamily="34" charset="-122"/>
                          <a:ea typeface="微软雅黑" panose="020B0503020204020204" pitchFamily="34" charset="-122"/>
                        </a:rPr>
                        <a:t>是</a:t>
                      </a:r>
                    </a:p>
                  </a:txBody>
                  <a:tcPr anchor="ctr"/>
                </a:tc>
                <a:tc>
                  <a:txBody>
                    <a:bodyPr/>
                    <a:lstStyle/>
                    <a:p>
                      <a:pPr algn="ctr" fontAlgn="ctr"/>
                      <a:r>
                        <a:rPr lang="zh-CN" altLang="en-US" sz="1600" b="0">
                          <a:effectLst/>
                          <a:latin typeface="微软雅黑" panose="020B0503020204020204" pitchFamily="34" charset="-122"/>
                          <a:ea typeface="微软雅黑" panose="020B0503020204020204" pitchFamily="34" charset="-122"/>
                        </a:rPr>
                        <a:t>是</a:t>
                      </a:r>
                    </a:p>
                  </a:txBody>
                  <a:tcPr anchor="ctr"/>
                </a:tc>
                <a:tc>
                  <a:txBody>
                    <a:bodyPr/>
                    <a:lstStyle/>
                    <a:p>
                      <a:pPr algn="ctr" fontAlgn="ctr"/>
                      <a:r>
                        <a:rPr lang="zh-CN" altLang="en-US" sz="1600" b="0" dirty="0">
                          <a:effectLst/>
                          <a:latin typeface="微软雅黑" panose="020B0503020204020204" pitchFamily="34" charset="-122"/>
                          <a:ea typeface="微软雅黑" panose="020B0503020204020204" pitchFamily="34" charset="-122"/>
                        </a:rPr>
                        <a:t>是</a:t>
                      </a:r>
                    </a:p>
                  </a:txBody>
                  <a:tcPr anchor="ctr"/>
                </a:tc>
                <a:tc>
                  <a:txBody>
                    <a:bodyPr/>
                    <a:lstStyle/>
                    <a:p>
                      <a:pPr algn="ctr" fontAlgn="ctr"/>
                      <a:r>
                        <a:rPr lang="zh-CN" altLang="en-US" sz="1600" b="0" dirty="0">
                          <a:effectLst/>
                          <a:latin typeface="微软雅黑" panose="020B0503020204020204" pitchFamily="34" charset="-122"/>
                          <a:ea typeface="微软雅黑" panose="020B0503020204020204" pitchFamily="34" charset="-122"/>
                        </a:rPr>
                        <a:t>是</a:t>
                      </a:r>
                    </a:p>
                  </a:txBody>
                  <a:tcPr anchor="ctr"/>
                </a:tc>
                <a:tc>
                  <a:txBody>
                    <a:bodyPr/>
                    <a:lstStyle/>
                    <a:p>
                      <a:pPr algn="ctr" fontAlgn="ctr"/>
                      <a:r>
                        <a:rPr lang="zh-CN" altLang="en-US" sz="1600" b="0" dirty="0">
                          <a:effectLst/>
                          <a:latin typeface="微软雅黑" panose="020B0503020204020204" pitchFamily="34" charset="-122"/>
                          <a:ea typeface="微软雅黑" panose="020B0503020204020204" pitchFamily="34" charset="-122"/>
                        </a:rPr>
                        <a:t>是</a:t>
                      </a:r>
                    </a:p>
                  </a:txBody>
                  <a:tcPr anchor="ctr"/>
                </a:tc>
                <a:extLst>
                  <a:ext uri="{0D108BD9-81ED-4DB2-BD59-A6C34878D82A}">
                    <a16:rowId xmlns:a16="http://schemas.microsoft.com/office/drawing/2014/main" val="3241786892"/>
                  </a:ext>
                </a:extLst>
              </a:tr>
            </a:tbl>
          </a:graphicData>
        </a:graphic>
      </p:graphicFrame>
      <p:sp>
        <p:nvSpPr>
          <p:cNvPr id="7" name="文本框 6">
            <a:extLst>
              <a:ext uri="{FF2B5EF4-FFF2-40B4-BE49-F238E27FC236}">
                <a16:creationId xmlns:a16="http://schemas.microsoft.com/office/drawing/2014/main" id="{6ED6B7A9-9D49-A031-A1D0-0BABA04BE981}"/>
              </a:ext>
            </a:extLst>
          </p:cNvPr>
          <p:cNvSpPr txBox="1"/>
          <p:nvPr/>
        </p:nvSpPr>
        <p:spPr>
          <a:xfrm>
            <a:off x="2374174" y="1744083"/>
            <a:ext cx="4395652" cy="369332"/>
          </a:xfrm>
          <a:prstGeom prst="rect">
            <a:avLst/>
          </a:prstGeom>
          <a:noFill/>
        </p:spPr>
        <p:txBody>
          <a:bodyPr wrap="square" rtlCol="0">
            <a:spAutoFit/>
          </a:bodyPr>
          <a:lstStyle/>
          <a:p>
            <a:r>
              <a:rPr lang="zh-CN" altLang="en-US" b="1" dirty="0">
                <a:latin typeface="微软雅黑" panose="020B0503020204020204" pitchFamily="34" charset="-122"/>
                <a:ea typeface="微软雅黑" panose="020B0503020204020204" pitchFamily="34" charset="-122"/>
              </a:rPr>
              <a:t>表</a:t>
            </a:r>
            <a:r>
              <a:rPr lang="en-US" altLang="zh-CN" b="1" dirty="0">
                <a:latin typeface="微软雅黑" panose="020B0503020204020204" pitchFamily="34" charset="-122"/>
                <a:ea typeface="微软雅黑" panose="020B0503020204020204" pitchFamily="34" charset="-122"/>
              </a:rPr>
              <a:t>1</a:t>
            </a:r>
            <a:r>
              <a:rPr lang="zh-CN" altLang="en-US" b="1" dirty="0">
                <a:latin typeface="微软雅黑" panose="020B0503020204020204" pitchFamily="34" charset="-122"/>
                <a:ea typeface="微软雅黑" panose="020B0503020204020204" pitchFamily="34" charset="-122"/>
              </a:rPr>
              <a:t> 机器学习框架和相关系统的能力比较</a:t>
            </a:r>
          </a:p>
        </p:txBody>
      </p:sp>
      <p:sp>
        <p:nvSpPr>
          <p:cNvPr id="8" name="内容占位符 8">
            <a:extLst>
              <a:ext uri="{FF2B5EF4-FFF2-40B4-BE49-F238E27FC236}">
                <a16:creationId xmlns:a16="http://schemas.microsoft.com/office/drawing/2014/main" id="{5753E3B4-640D-EA43-9A2B-405C7074DEA8}"/>
              </a:ext>
            </a:extLst>
          </p:cNvPr>
          <p:cNvSpPr>
            <a:spLocks noGrp="1"/>
          </p:cNvSpPr>
          <p:nvPr>
            <p:ph idx="1"/>
          </p:nvPr>
        </p:nvSpPr>
        <p:spPr>
          <a:xfrm>
            <a:off x="582928" y="4199713"/>
            <a:ext cx="7886700" cy="2312125"/>
          </a:xfrm>
        </p:spPr>
        <p:txBody>
          <a:bodyPr>
            <a:normAutofit fontScale="92500"/>
          </a:bodyPr>
          <a:lstStyle/>
          <a:p>
            <a:pPr>
              <a:lnSpc>
                <a:spcPct val="120000"/>
              </a:lnSpc>
              <a:spcBef>
                <a:spcPts val="600"/>
              </a:spcBef>
            </a:pPr>
            <a:r>
              <a:rPr lang="zh-CN" altLang="en-US" sz="1600" b="1" dirty="0">
                <a:latin typeface="微软雅黑" panose="020B0503020204020204" pitchFamily="34" charset="-122"/>
                <a:ea typeface="微软雅黑" panose="020B0503020204020204" pitchFamily="34" charset="-122"/>
              </a:rPr>
              <a:t>神经网络库：</a:t>
            </a:r>
            <a:r>
              <a:rPr lang="zh-CN" altLang="en-US" sz="1600" dirty="0">
                <a:latin typeface="微软雅黑" panose="020B0503020204020204" pitchFamily="34" charset="-122"/>
                <a:ea typeface="微软雅黑" panose="020B0503020204020204" pitchFamily="34" charset="-122"/>
              </a:rPr>
              <a:t>虽然提供了神经网络开发、自动微分和硬件加速器的支持，但是其缺乏管理和处理大型数据集、模型部署和分布式执行的能力，无法满足产品级机器学习应用的开发任务。 </a:t>
            </a:r>
            <a:endParaRPr lang="en-US" altLang="zh-CN" sz="1600" dirty="0">
              <a:latin typeface="微软雅黑" panose="020B0503020204020204" pitchFamily="34" charset="-122"/>
              <a:ea typeface="微软雅黑" panose="020B0503020204020204" pitchFamily="34" charset="-122"/>
            </a:endParaRPr>
          </a:p>
          <a:p>
            <a:pPr>
              <a:lnSpc>
                <a:spcPct val="120000"/>
              </a:lnSpc>
              <a:spcBef>
                <a:spcPts val="600"/>
              </a:spcBef>
            </a:pPr>
            <a:r>
              <a:rPr lang="zh-CN" altLang="en-US" sz="1600" b="1" dirty="0">
                <a:latin typeface="微软雅黑" panose="020B0503020204020204" pitchFamily="34" charset="-122"/>
                <a:ea typeface="微软雅黑" panose="020B0503020204020204" pitchFamily="34" charset="-122"/>
              </a:rPr>
              <a:t>大数据计算框架：</a:t>
            </a:r>
            <a:r>
              <a:rPr lang="zh-CN" altLang="en-US" sz="1600" dirty="0">
                <a:latin typeface="微软雅黑" panose="020B0503020204020204" pitchFamily="34" charset="-122"/>
                <a:ea typeface="微软雅黑" panose="020B0503020204020204" pitchFamily="34" charset="-122"/>
              </a:rPr>
              <a:t>虽然具有成熟的分布式执行和数据管理能力，但是其缺乏对神经网络、自动微分和加速器的支持，使得其并不适合开发以神经网络为核心的机器学习应用。</a:t>
            </a:r>
            <a:endParaRPr lang="en-US" altLang="zh-CN" sz="1600" dirty="0">
              <a:latin typeface="微软雅黑" panose="020B0503020204020204" pitchFamily="34" charset="-122"/>
              <a:ea typeface="微软雅黑" panose="020B0503020204020204" pitchFamily="34" charset="-122"/>
            </a:endParaRPr>
          </a:p>
          <a:p>
            <a:pPr>
              <a:lnSpc>
                <a:spcPct val="120000"/>
              </a:lnSpc>
              <a:spcBef>
                <a:spcPts val="600"/>
              </a:spcBef>
            </a:pPr>
            <a:r>
              <a:rPr lang="zh-CN" altLang="en-US" sz="1600" dirty="0">
                <a:latin typeface="微软雅黑" panose="020B0503020204020204" pitchFamily="34" charset="-122"/>
                <a:ea typeface="微软雅黑" panose="020B0503020204020204" pitchFamily="34" charset="-122"/>
              </a:rPr>
              <a:t>因此，业界设计出了包括</a:t>
            </a:r>
            <a:r>
              <a:rPr lang="en-US" altLang="zh-CN" sz="1600" dirty="0" err="1">
                <a:latin typeface="微软雅黑" panose="020B0503020204020204" pitchFamily="34" charset="-122"/>
                <a:ea typeface="微软雅黑" panose="020B0503020204020204" pitchFamily="34" charset="-122"/>
              </a:rPr>
              <a:t>MindSpore</a:t>
            </a:r>
            <a:r>
              <a:rPr lang="zh-CN" altLang="en-US" sz="1600" dirty="0">
                <a:latin typeface="微软雅黑" panose="020B0503020204020204" pitchFamily="34" charset="-122"/>
                <a:ea typeface="微软雅黑" panose="020B0503020204020204" pitchFamily="34" charset="-122"/>
              </a:rPr>
              <a:t>、</a:t>
            </a:r>
            <a:r>
              <a:rPr lang="en-US" altLang="zh-CN" sz="1600" dirty="0" err="1">
                <a:latin typeface="微软雅黑" panose="020B0503020204020204" pitchFamily="34" charset="-122"/>
                <a:ea typeface="微软雅黑" panose="020B0503020204020204" pitchFamily="34" charset="-122"/>
              </a:rPr>
              <a:t>PaddlePaddle</a:t>
            </a:r>
            <a:r>
              <a:rPr lang="zh-CN" altLang="en-US" sz="1600" dirty="0">
                <a:latin typeface="微软雅黑" panose="020B0503020204020204" pitchFamily="34" charset="-122"/>
                <a:ea typeface="微软雅黑" panose="020B0503020204020204" pitchFamily="34" charset="-122"/>
              </a:rPr>
              <a:t>、</a:t>
            </a:r>
            <a:r>
              <a:rPr lang="en-US" altLang="zh-CN" sz="1600" dirty="0">
                <a:latin typeface="微软雅黑" panose="020B0503020204020204" pitchFamily="34" charset="-122"/>
                <a:ea typeface="微软雅黑" panose="020B0503020204020204" pitchFamily="34" charset="-122"/>
              </a:rPr>
              <a:t>TensorFlow</a:t>
            </a:r>
            <a:r>
              <a:rPr lang="zh-CN" altLang="en-US" sz="1600" dirty="0">
                <a:latin typeface="微软雅黑" panose="020B0503020204020204" pitchFamily="34" charset="-122"/>
                <a:ea typeface="微软雅黑" panose="020B0503020204020204" pitchFamily="34" charset="-122"/>
              </a:rPr>
              <a:t>，</a:t>
            </a:r>
            <a:r>
              <a:rPr lang="en-US" altLang="zh-CN" sz="1600" dirty="0" err="1">
                <a:latin typeface="微软雅黑" panose="020B0503020204020204" pitchFamily="34" charset="-122"/>
                <a:ea typeface="微软雅黑" panose="020B0503020204020204" pitchFamily="34" charset="-122"/>
              </a:rPr>
              <a:t>PyTorch</a:t>
            </a:r>
            <a:r>
              <a:rPr lang="zh-CN" altLang="en-US" sz="1600" dirty="0">
                <a:latin typeface="微软雅黑" panose="020B0503020204020204" pitchFamily="34" charset="-122"/>
                <a:ea typeface="微软雅黑" panose="020B0503020204020204" pitchFamily="34" charset="-122"/>
              </a:rPr>
              <a:t>等一系列新型机器学习系统（框架）。</a:t>
            </a:r>
            <a:endParaRPr lang="en-US" altLang="zh-CN" sz="1600" dirty="0">
              <a:latin typeface="微软雅黑" panose="020B0503020204020204" pitchFamily="34" charset="-122"/>
              <a:ea typeface="微软雅黑" panose="020B0503020204020204" pitchFamily="34" charset="-122"/>
            </a:endParaRPr>
          </a:p>
        </p:txBody>
      </p:sp>
      <p:pic>
        <p:nvPicPr>
          <p:cNvPr id="3" name="图片 2">
            <a:extLst>
              <a:ext uri="{FF2B5EF4-FFF2-40B4-BE49-F238E27FC236}">
                <a16:creationId xmlns:a16="http://schemas.microsoft.com/office/drawing/2014/main" id="{321F413A-66BD-823E-453C-015878F45958}"/>
              </a:ext>
            </a:extLst>
          </p:cNvPr>
          <p:cNvPicPr>
            <a:picLocks noChangeAspect="1"/>
          </p:cNvPicPr>
          <p:nvPr/>
        </p:nvPicPr>
        <p:blipFill>
          <a:blip r:embed="rId2"/>
          <a:stretch>
            <a:fillRect/>
          </a:stretch>
        </p:blipFill>
        <p:spPr>
          <a:xfrm>
            <a:off x="2121737" y="1690689"/>
            <a:ext cx="4900525" cy="2685312"/>
          </a:xfrm>
          <a:prstGeom prst="rect">
            <a:avLst/>
          </a:prstGeom>
        </p:spPr>
      </p:pic>
    </p:spTree>
    <p:extLst>
      <p:ext uri="{BB962C8B-B14F-4D97-AF65-F5344CB8AC3E}">
        <p14:creationId xmlns:p14="http://schemas.microsoft.com/office/powerpoint/2010/main" val="221115495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0" presetClass="exit" presetSubtype="0" fill="hold" nodeType="clickEffect">
                                  <p:stCondLst>
                                    <p:cond delay="0"/>
                                  </p:stCondLst>
                                  <p:childTnLst>
                                    <p:animEffect transition="out" filter="fade">
                                      <p:cBhvr>
                                        <p:cTn id="10" dur="500"/>
                                        <p:tgtEl>
                                          <p:spTgt spid="3"/>
                                        </p:tgtEl>
                                      </p:cBhvr>
                                    </p:animEffect>
                                    <p:set>
                                      <p:cBhvr>
                                        <p:cTn id="11" dur="1" fill="hold">
                                          <p:stCondLst>
                                            <p:cond delay="499"/>
                                          </p:stCondLst>
                                        </p:cTn>
                                        <p:tgtEl>
                                          <p:spTgt spid="3"/>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标题 1">
            <a:extLst>
              <a:ext uri="{FF2B5EF4-FFF2-40B4-BE49-F238E27FC236}">
                <a16:creationId xmlns:a16="http://schemas.microsoft.com/office/drawing/2014/main" id="{4EE87BCB-2E02-079E-3A10-C693F335C8EC}"/>
              </a:ext>
            </a:extLst>
          </p:cNvPr>
          <p:cNvSpPr txBox="1">
            <a:spLocks/>
          </p:cNvSpPr>
          <p:nvPr/>
        </p:nvSpPr>
        <p:spPr>
          <a:xfrm>
            <a:off x="628650" y="365126"/>
            <a:ext cx="7886700" cy="1325563"/>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zh-CN" altLang="en-US" dirty="0">
                <a:latin typeface="微软雅黑" panose="020B0503020204020204" pitchFamily="34" charset="-122"/>
                <a:ea typeface="微软雅黑" panose="020B0503020204020204" pitchFamily="34" charset="-122"/>
              </a:rPr>
              <a:t>机器学习框架的主要能力</a:t>
            </a:r>
            <a:endParaRPr lang="zh-CN" altLang="en-US" dirty="0"/>
          </a:p>
        </p:txBody>
      </p:sp>
      <p:sp>
        <p:nvSpPr>
          <p:cNvPr id="2" name="内容占位符 8">
            <a:extLst>
              <a:ext uri="{FF2B5EF4-FFF2-40B4-BE49-F238E27FC236}">
                <a16:creationId xmlns:a16="http://schemas.microsoft.com/office/drawing/2014/main" id="{2EAA2C09-FA0B-E0AC-21E6-E65548AF1B0D}"/>
              </a:ext>
            </a:extLst>
          </p:cNvPr>
          <p:cNvSpPr>
            <a:spLocks noGrp="1"/>
          </p:cNvSpPr>
          <p:nvPr>
            <p:ph idx="1"/>
          </p:nvPr>
        </p:nvSpPr>
        <p:spPr>
          <a:xfrm>
            <a:off x="628650" y="1825625"/>
            <a:ext cx="7886700" cy="4351338"/>
          </a:xfrm>
        </p:spPr>
        <p:txBody>
          <a:bodyPr>
            <a:normAutofit fontScale="47500" lnSpcReduction="20000"/>
          </a:bodyPr>
          <a:lstStyle/>
          <a:p>
            <a:pPr algn="l">
              <a:lnSpc>
                <a:spcPct val="120000"/>
              </a:lnSpc>
              <a:buFont typeface="Arial" panose="020B0604020202020204" pitchFamily="34" charset="0"/>
              <a:buChar char="•"/>
            </a:pPr>
            <a:r>
              <a:rPr lang="zh-CN" altLang="en-US" b="1" i="0" dirty="0">
                <a:effectLst/>
                <a:latin typeface="微软雅黑" panose="020B0503020204020204" pitchFamily="34" charset="-122"/>
                <a:ea typeface="微软雅黑" panose="020B0503020204020204" pitchFamily="34" charset="-122"/>
              </a:rPr>
              <a:t>支持多种神经网络：</a:t>
            </a:r>
            <a:r>
              <a:rPr lang="zh-CN" altLang="en-US" b="0" i="0" dirty="0">
                <a:effectLst/>
                <a:latin typeface="微软雅黑" panose="020B0503020204020204" pitchFamily="34" charset="-122"/>
                <a:ea typeface="微软雅黑" panose="020B0503020204020204" pitchFamily="34" charset="-122"/>
              </a:rPr>
              <a:t> 深度学习的巨大成功使得神经网络成为了机器学习应用的核心。不同应用需要不同的神经网络，例如，卷积神经网络（</a:t>
            </a:r>
            <a:r>
              <a:rPr lang="en-US" altLang="zh-CN" b="0" i="0" dirty="0">
                <a:effectLst/>
                <a:latin typeface="微软雅黑" panose="020B0503020204020204" pitchFamily="34" charset="-122"/>
                <a:ea typeface="微软雅黑" panose="020B0503020204020204" pitchFamily="34" charset="-122"/>
              </a:rPr>
              <a:t>Convolutional Neural Networks</a:t>
            </a:r>
            <a:r>
              <a:rPr lang="zh-CN" altLang="en-US" b="0" i="0" dirty="0">
                <a:effectLst/>
                <a:latin typeface="微软雅黑" panose="020B0503020204020204" pitchFamily="34" charset="-122"/>
                <a:ea typeface="微软雅黑" panose="020B0503020204020204" pitchFamily="34" charset="-122"/>
              </a:rPr>
              <a:t>），图神经网络（</a:t>
            </a:r>
            <a:r>
              <a:rPr lang="en-US" altLang="zh-CN" b="0" i="0" dirty="0">
                <a:effectLst/>
                <a:latin typeface="微软雅黑" panose="020B0503020204020204" pitchFamily="34" charset="-122"/>
                <a:ea typeface="微软雅黑" panose="020B0503020204020204" pitchFamily="34" charset="-122"/>
              </a:rPr>
              <a:t>Graph Neural Networks</a:t>
            </a:r>
            <a:r>
              <a:rPr lang="zh-CN" altLang="en-US" b="0" i="0" dirty="0">
                <a:effectLst/>
                <a:latin typeface="微软雅黑" panose="020B0503020204020204" pitchFamily="34" charset="-122"/>
                <a:ea typeface="微软雅黑" panose="020B0503020204020204" pitchFamily="34" charset="-122"/>
              </a:rPr>
              <a:t>），自注意力神经网络（</a:t>
            </a:r>
            <a:r>
              <a:rPr lang="en-US" altLang="zh-CN" b="0" i="0" dirty="0">
                <a:effectLst/>
                <a:latin typeface="微软雅黑" panose="020B0503020204020204" pitchFamily="34" charset="-122"/>
                <a:ea typeface="微软雅黑" panose="020B0503020204020204" pitchFamily="34" charset="-122"/>
              </a:rPr>
              <a:t>Self-Attention Neural Networks</a:t>
            </a:r>
            <a:r>
              <a:rPr lang="zh-CN" altLang="en-US" b="0" i="0" dirty="0">
                <a:effectLst/>
                <a:latin typeface="微软雅黑" panose="020B0503020204020204" pitchFamily="34" charset="-122"/>
                <a:ea typeface="微软雅黑" panose="020B0503020204020204" pitchFamily="34" charset="-122"/>
              </a:rPr>
              <a:t>）等。这些神经网络需要一个共同的系统软件来进行开发和运行。</a:t>
            </a:r>
          </a:p>
          <a:p>
            <a:pPr algn="l">
              <a:lnSpc>
                <a:spcPct val="120000"/>
              </a:lnSpc>
              <a:buFont typeface="Arial" panose="020B0604020202020204" pitchFamily="34" charset="0"/>
              <a:buChar char="•"/>
            </a:pPr>
            <a:r>
              <a:rPr lang="zh-CN" altLang="en-US" b="1" i="0" dirty="0">
                <a:effectLst/>
                <a:latin typeface="微软雅黑" panose="020B0503020204020204" pitchFamily="34" charset="-122"/>
                <a:ea typeface="微软雅黑" panose="020B0503020204020204" pitchFamily="34" charset="-122"/>
              </a:rPr>
              <a:t>支持自动微分：</a:t>
            </a:r>
            <a:r>
              <a:rPr lang="zh-CN" altLang="en-US" b="0" i="0" dirty="0">
                <a:effectLst/>
                <a:latin typeface="微软雅黑" panose="020B0503020204020204" pitchFamily="34" charset="-122"/>
                <a:ea typeface="微软雅黑" panose="020B0503020204020204" pitchFamily="34" charset="-122"/>
              </a:rPr>
              <a:t> 为了训练神经网络，我们需要利用数据、标注（</a:t>
            </a:r>
            <a:r>
              <a:rPr lang="en-US" altLang="zh-CN" b="0" i="0" dirty="0">
                <a:effectLst/>
                <a:latin typeface="微软雅黑" panose="020B0503020204020204" pitchFamily="34" charset="-122"/>
                <a:ea typeface="微软雅黑" panose="020B0503020204020204" pitchFamily="34" charset="-122"/>
              </a:rPr>
              <a:t>Label</a:t>
            </a:r>
            <a:r>
              <a:rPr lang="zh-CN" altLang="en-US" b="0" i="0" dirty="0">
                <a:effectLst/>
                <a:latin typeface="微软雅黑" panose="020B0503020204020204" pitchFamily="34" charset="-122"/>
                <a:ea typeface="微软雅黑" panose="020B0503020204020204" pitchFamily="34" charset="-122"/>
              </a:rPr>
              <a:t>）和目标损失函数（</a:t>
            </a:r>
            <a:r>
              <a:rPr lang="en-US" altLang="zh-CN" b="0" i="0" dirty="0">
                <a:effectLst/>
                <a:latin typeface="微软雅黑" panose="020B0503020204020204" pitchFamily="34" charset="-122"/>
                <a:ea typeface="微软雅黑" panose="020B0503020204020204" pitchFamily="34" charset="-122"/>
              </a:rPr>
              <a:t>Loss Function</a:t>
            </a:r>
            <a:r>
              <a:rPr lang="zh-CN" altLang="en-US" b="0" i="0" dirty="0">
                <a:effectLst/>
                <a:latin typeface="微软雅黑" panose="020B0503020204020204" pitchFamily="34" charset="-122"/>
                <a:ea typeface="微软雅黑" panose="020B0503020204020204" pitchFamily="34" charset="-122"/>
              </a:rPr>
              <a:t>）来计算梯度（</a:t>
            </a:r>
            <a:r>
              <a:rPr lang="en-US" altLang="zh-CN" b="0" i="0" dirty="0">
                <a:effectLst/>
                <a:latin typeface="微软雅黑" panose="020B0503020204020204" pitchFamily="34" charset="-122"/>
                <a:ea typeface="微软雅黑" panose="020B0503020204020204" pitchFamily="34" charset="-122"/>
              </a:rPr>
              <a:t>Gradients</a:t>
            </a:r>
            <a:r>
              <a:rPr lang="zh-CN" altLang="en-US" b="0" i="0" dirty="0">
                <a:effectLst/>
                <a:latin typeface="微软雅黑" panose="020B0503020204020204" pitchFamily="34" charset="-122"/>
                <a:ea typeface="微软雅黑" panose="020B0503020204020204" pitchFamily="34" charset="-122"/>
              </a:rPr>
              <a:t>）。因此，机器学习系统需要有一个通用的方法来</a:t>
            </a:r>
            <a:r>
              <a:rPr lang="zh-CN" altLang="en-US" b="1" i="0" dirty="0">
                <a:effectLst/>
                <a:latin typeface="微软雅黑" panose="020B0503020204020204" pitchFamily="34" charset="-122"/>
                <a:ea typeface="微软雅黑" panose="020B0503020204020204" pitchFamily="34" charset="-122"/>
              </a:rPr>
              <a:t>自动化</a:t>
            </a:r>
            <a:r>
              <a:rPr lang="zh-CN" altLang="en-US" b="0" i="0" dirty="0">
                <a:effectLst/>
                <a:latin typeface="微软雅黑" panose="020B0503020204020204" pitchFamily="34" charset="-122"/>
                <a:ea typeface="微软雅黑" panose="020B0503020204020204" pitchFamily="34" charset="-122"/>
              </a:rPr>
              <a:t>计算梯度（这一过程被称之为自动微分）。</a:t>
            </a:r>
          </a:p>
          <a:p>
            <a:pPr algn="l">
              <a:lnSpc>
                <a:spcPct val="120000"/>
              </a:lnSpc>
              <a:buFont typeface="Arial" panose="020B0604020202020204" pitchFamily="34" charset="0"/>
              <a:buChar char="•"/>
            </a:pPr>
            <a:r>
              <a:rPr lang="zh-CN" altLang="en-US" b="1" i="0" dirty="0">
                <a:effectLst/>
                <a:latin typeface="微软雅黑" panose="020B0503020204020204" pitchFamily="34" charset="-122"/>
                <a:ea typeface="微软雅黑" panose="020B0503020204020204" pitchFamily="34" charset="-122"/>
              </a:rPr>
              <a:t>支持数据管理和处理：</a:t>
            </a:r>
            <a:r>
              <a:rPr lang="zh-CN" altLang="en-US" b="0" i="0" dirty="0">
                <a:effectLst/>
                <a:latin typeface="微软雅黑" panose="020B0503020204020204" pitchFamily="34" charset="-122"/>
                <a:ea typeface="微软雅黑" panose="020B0503020204020204" pitchFamily="34" charset="-122"/>
              </a:rPr>
              <a:t> 机器学习的核心是数据。这些数据包括训练、评估、测试数据集和模型参数。因此，我们需要系统本身支持数据读取、存储和预处理（例如，数据增强和数据清洗）。</a:t>
            </a:r>
          </a:p>
          <a:p>
            <a:pPr algn="l">
              <a:lnSpc>
                <a:spcPct val="120000"/>
              </a:lnSpc>
              <a:buFont typeface="Arial" panose="020B0604020202020204" pitchFamily="34" charset="0"/>
              <a:buChar char="•"/>
            </a:pPr>
            <a:r>
              <a:rPr lang="zh-CN" altLang="en-US" b="1" i="0" dirty="0">
                <a:effectLst/>
                <a:latin typeface="微软雅黑" panose="020B0503020204020204" pitchFamily="34" charset="-122"/>
                <a:ea typeface="微软雅黑" panose="020B0503020204020204" pitchFamily="34" charset="-122"/>
              </a:rPr>
              <a:t>支持模型的训练和部署：</a:t>
            </a:r>
            <a:r>
              <a:rPr lang="zh-CN" altLang="en-US" b="0" i="0" dirty="0">
                <a:effectLst/>
                <a:latin typeface="微软雅黑" panose="020B0503020204020204" pitchFamily="34" charset="-122"/>
                <a:ea typeface="微软雅黑" panose="020B0503020204020204" pitchFamily="34" charset="-122"/>
              </a:rPr>
              <a:t> 为了让机器学习模型达到最佳的性能，人们需要使用优化方法（例如，</a:t>
            </a:r>
            <a:r>
              <a:rPr lang="en-US" altLang="zh-CN" b="0" i="0" dirty="0">
                <a:effectLst/>
                <a:latin typeface="微软雅黑" panose="020B0503020204020204" pitchFamily="34" charset="-122"/>
                <a:ea typeface="微软雅黑" panose="020B0503020204020204" pitchFamily="34" charset="-122"/>
              </a:rPr>
              <a:t>Mini-Batch SGD</a:t>
            </a:r>
            <a:r>
              <a:rPr lang="zh-CN" altLang="en-US" b="0" i="0" dirty="0">
                <a:effectLst/>
                <a:latin typeface="微软雅黑" panose="020B0503020204020204" pitchFamily="34" charset="-122"/>
                <a:ea typeface="微软雅黑" panose="020B0503020204020204" pitchFamily="34" charset="-122"/>
              </a:rPr>
              <a:t>）来通过多步迭代反复计算梯度（这一过程称之为训练）。训练完成后，系统需要将训练好的模型部署推理设备。</a:t>
            </a:r>
          </a:p>
          <a:p>
            <a:pPr algn="l">
              <a:lnSpc>
                <a:spcPct val="120000"/>
              </a:lnSpc>
              <a:buFont typeface="Arial" panose="020B0604020202020204" pitchFamily="34" charset="0"/>
              <a:buChar char="•"/>
            </a:pPr>
            <a:r>
              <a:rPr lang="zh-CN" altLang="en-US" b="1" i="0" dirty="0">
                <a:effectLst/>
                <a:latin typeface="微软雅黑" panose="020B0503020204020204" pitchFamily="34" charset="-122"/>
                <a:ea typeface="微软雅黑" panose="020B0503020204020204" pitchFamily="34" charset="-122"/>
              </a:rPr>
              <a:t>高效使用硬件加速器：</a:t>
            </a:r>
            <a:r>
              <a:rPr lang="zh-CN" altLang="en-US" b="0" i="0" dirty="0">
                <a:effectLst/>
                <a:latin typeface="微软雅黑" panose="020B0503020204020204" pitchFamily="34" charset="-122"/>
                <a:ea typeface="微软雅黑" panose="020B0503020204020204" pitchFamily="34" charset="-122"/>
              </a:rPr>
              <a:t> 神经网络的相关计算往往通过矩阵计算实现。这一类计算可以被硬件加速器（例如，通用图形处理器</a:t>
            </a:r>
            <a:r>
              <a:rPr lang="en-US" altLang="zh-CN" b="0" i="0" dirty="0">
                <a:effectLst/>
                <a:latin typeface="微软雅黑" panose="020B0503020204020204" pitchFamily="34" charset="-122"/>
                <a:ea typeface="微软雅黑" panose="020B0503020204020204" pitchFamily="34" charset="-122"/>
              </a:rPr>
              <a:t>-GPU</a:t>
            </a:r>
            <a:r>
              <a:rPr lang="zh-CN" altLang="en-US" b="0" i="0" dirty="0">
                <a:effectLst/>
                <a:latin typeface="微软雅黑" panose="020B0503020204020204" pitchFamily="34" charset="-122"/>
                <a:ea typeface="微软雅黑" panose="020B0503020204020204" pitchFamily="34" charset="-122"/>
              </a:rPr>
              <a:t>）加速。因此，机器学习系统需要高效利用多种硬件加速器。</a:t>
            </a:r>
          </a:p>
          <a:p>
            <a:pPr algn="l">
              <a:lnSpc>
                <a:spcPct val="120000"/>
              </a:lnSpc>
              <a:buFont typeface="Arial" panose="020B0604020202020204" pitchFamily="34" charset="0"/>
              <a:buChar char="•"/>
            </a:pPr>
            <a:r>
              <a:rPr lang="zh-CN" altLang="en-US" b="1" i="0" dirty="0">
                <a:effectLst/>
                <a:latin typeface="微软雅黑" panose="020B0503020204020204" pitchFamily="34" charset="-122"/>
                <a:ea typeface="微软雅黑" panose="020B0503020204020204" pitchFamily="34" charset="-122"/>
              </a:rPr>
              <a:t>分布式计算：</a:t>
            </a:r>
            <a:r>
              <a:rPr lang="zh-CN" altLang="en-US" b="0" i="0" dirty="0">
                <a:effectLst/>
                <a:latin typeface="微软雅黑" panose="020B0503020204020204" pitchFamily="34" charset="-122"/>
                <a:ea typeface="微软雅黑" panose="020B0503020204020204" pitchFamily="34" charset="-122"/>
              </a:rPr>
              <a:t> 随着训练数据量和神经网络参数量的上升，机器学习系统的内存用量远远超过了单个机器可以提供的内存。因此，机器学习框架需要天然具备分布式执行的能力。</a:t>
            </a:r>
          </a:p>
          <a:p>
            <a:pPr>
              <a:lnSpc>
                <a:spcPct val="120000"/>
              </a:lnSpc>
              <a:spcAft>
                <a:spcPts val="1800"/>
              </a:spcAft>
            </a:pPr>
            <a:r>
              <a:rPr lang="zh-CN" altLang="en-US" sz="2800" b="1" dirty="0">
                <a:latin typeface="微软雅黑" panose="020B0503020204020204" pitchFamily="34" charset="-122"/>
                <a:ea typeface="微软雅黑" panose="020B0503020204020204" pitchFamily="34" charset="-122"/>
              </a:rPr>
              <a:t>可解释性工具包等扩展组件：</a:t>
            </a:r>
            <a:r>
              <a:rPr lang="zh-CN" altLang="en-US" sz="2800" dirty="0">
                <a:latin typeface="微软雅黑" panose="020B0503020204020204" pitchFamily="34" charset="-122"/>
                <a:ea typeface="微软雅黑" panose="020B0503020204020204" pitchFamily="34" charset="-122"/>
              </a:rPr>
              <a:t>集成可解释</a:t>
            </a:r>
            <a:r>
              <a:rPr lang="en-US" altLang="zh-CN" sz="2800" dirty="0">
                <a:latin typeface="微软雅黑" panose="020B0503020204020204" pitchFamily="34" charset="-122"/>
                <a:ea typeface="微软雅黑" panose="020B0503020204020204" pitchFamily="34" charset="-122"/>
              </a:rPr>
              <a:t>AI</a:t>
            </a:r>
            <a:r>
              <a:rPr lang="zh-CN" altLang="en-US" sz="2800" dirty="0">
                <a:latin typeface="微软雅黑" panose="020B0503020204020204" pitchFamily="34" charset="-122"/>
                <a:ea typeface="微软雅黑" panose="020B0503020204020204" pitchFamily="34" charset="-122"/>
              </a:rPr>
              <a:t>工具包，为广大用户提供快速便捷的可解释实践。</a:t>
            </a:r>
          </a:p>
        </p:txBody>
      </p:sp>
    </p:spTree>
    <p:extLst>
      <p:ext uri="{BB962C8B-B14F-4D97-AF65-F5344CB8AC3E}">
        <p14:creationId xmlns:p14="http://schemas.microsoft.com/office/powerpoint/2010/main" val="3966429099"/>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标题 1">
            <a:extLst>
              <a:ext uri="{FF2B5EF4-FFF2-40B4-BE49-F238E27FC236}">
                <a16:creationId xmlns:a16="http://schemas.microsoft.com/office/drawing/2014/main" id="{4EE87BCB-2E02-079E-3A10-C693F335C8EC}"/>
              </a:ext>
            </a:extLst>
          </p:cNvPr>
          <p:cNvSpPr txBox="1">
            <a:spLocks/>
          </p:cNvSpPr>
          <p:nvPr/>
        </p:nvSpPr>
        <p:spPr>
          <a:xfrm>
            <a:off x="628650" y="365126"/>
            <a:ext cx="7886700" cy="1325563"/>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zh-CN" altLang="en-US" dirty="0">
                <a:latin typeface="微软雅黑" panose="020B0503020204020204" pitchFamily="34" charset="-122"/>
                <a:ea typeface="微软雅黑" panose="020B0503020204020204" pitchFamily="34" charset="-122"/>
              </a:rPr>
              <a:t>机器学习框架的基本组成</a:t>
            </a:r>
            <a:endParaRPr lang="zh-CN" altLang="en-US" dirty="0"/>
          </a:p>
        </p:txBody>
      </p:sp>
      <p:pic>
        <p:nvPicPr>
          <p:cNvPr id="5" name="内容占位符 4">
            <a:extLst>
              <a:ext uri="{FF2B5EF4-FFF2-40B4-BE49-F238E27FC236}">
                <a16:creationId xmlns:a16="http://schemas.microsoft.com/office/drawing/2014/main" id="{F823C405-9ECE-F9F0-AC90-47541A233A0C}"/>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bwMode="auto">
          <a:xfrm>
            <a:off x="628650" y="1982564"/>
            <a:ext cx="7886700" cy="403746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086959263"/>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标题 1">
            <a:extLst>
              <a:ext uri="{FF2B5EF4-FFF2-40B4-BE49-F238E27FC236}">
                <a16:creationId xmlns:a16="http://schemas.microsoft.com/office/drawing/2014/main" id="{4EE87BCB-2E02-079E-3A10-C693F335C8EC}"/>
              </a:ext>
            </a:extLst>
          </p:cNvPr>
          <p:cNvSpPr txBox="1">
            <a:spLocks/>
          </p:cNvSpPr>
          <p:nvPr/>
        </p:nvSpPr>
        <p:spPr>
          <a:xfrm>
            <a:off x="628650" y="365126"/>
            <a:ext cx="7886700" cy="1325563"/>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zh-CN" altLang="en-US" dirty="0">
                <a:latin typeface="微软雅黑" panose="020B0503020204020204" pitchFamily="34" charset="-122"/>
                <a:ea typeface="微软雅黑" panose="020B0503020204020204" pitchFamily="34" charset="-122"/>
              </a:rPr>
              <a:t>机器学习系统生态 </a:t>
            </a:r>
            <a:r>
              <a:rPr lang="en-US" altLang="zh-CN" dirty="0">
                <a:latin typeface="微软雅黑" panose="020B0503020204020204" pitchFamily="34" charset="-122"/>
                <a:ea typeface="微软雅黑" panose="020B0503020204020204" pitchFamily="34" charset="-122"/>
              </a:rPr>
              <a:t>(1)</a:t>
            </a:r>
            <a:endParaRPr lang="zh-CN" altLang="en-US" dirty="0"/>
          </a:p>
        </p:txBody>
      </p:sp>
      <p:sp>
        <p:nvSpPr>
          <p:cNvPr id="2" name="内容占位符 1">
            <a:extLst>
              <a:ext uri="{FF2B5EF4-FFF2-40B4-BE49-F238E27FC236}">
                <a16:creationId xmlns:a16="http://schemas.microsoft.com/office/drawing/2014/main" id="{AF6EC8B1-CA11-BEE1-C7CF-AA0D47E69DA9}"/>
              </a:ext>
            </a:extLst>
          </p:cNvPr>
          <p:cNvSpPr>
            <a:spLocks noGrp="1"/>
          </p:cNvSpPr>
          <p:nvPr>
            <p:ph idx="1"/>
          </p:nvPr>
        </p:nvSpPr>
        <p:spPr>
          <a:xfrm>
            <a:off x="628650" y="1529788"/>
            <a:ext cx="8111938" cy="5032375"/>
          </a:xfrm>
        </p:spPr>
        <p:txBody>
          <a:bodyPr>
            <a:normAutofit/>
          </a:bodyPr>
          <a:lstStyle/>
          <a:p>
            <a:r>
              <a:rPr lang="zh-CN" altLang="en-US" sz="2000" b="1" dirty="0">
                <a:latin typeface="微软雅黑" panose="020B0503020204020204" pitchFamily="34" charset="-122"/>
                <a:ea typeface="微软雅黑" panose="020B0503020204020204" pitchFamily="34" charset="-122"/>
              </a:rPr>
              <a:t>联邦学习： </a:t>
            </a:r>
            <a:r>
              <a:rPr lang="zh-CN" altLang="en-US" sz="2000" dirty="0">
                <a:latin typeface="微软雅黑" panose="020B0503020204020204" pitchFamily="34" charset="-122"/>
                <a:ea typeface="微软雅黑" panose="020B0503020204020204" pitchFamily="34" charset="-122"/>
              </a:rPr>
              <a:t>随着用户隐私保护和数据保护法的出现，许多机器学习应用无法直接接触用户数据完成模型训练。因此这一类应用需要通过机器学习框架实现联邦学习（</a:t>
            </a:r>
            <a:r>
              <a:rPr lang="en-US" altLang="zh-CN" sz="2000" dirty="0">
                <a:latin typeface="微软雅黑" panose="020B0503020204020204" pitchFamily="34" charset="-122"/>
                <a:ea typeface="微软雅黑" panose="020B0503020204020204" pitchFamily="34" charset="-122"/>
              </a:rPr>
              <a:t>Federated Learning</a:t>
            </a:r>
            <a:r>
              <a:rPr lang="zh-CN" altLang="en-US" sz="2000" dirty="0">
                <a:latin typeface="微软雅黑" panose="020B0503020204020204" pitchFamily="34" charset="-122"/>
                <a:ea typeface="微软雅黑" panose="020B0503020204020204" pitchFamily="34" charset="-122"/>
              </a:rPr>
              <a:t>）。</a:t>
            </a:r>
          </a:p>
          <a:p>
            <a:r>
              <a:rPr lang="zh-CN" altLang="en-US" sz="2000" b="1" dirty="0">
                <a:latin typeface="微软雅黑" panose="020B0503020204020204" pitchFamily="34" charset="-122"/>
                <a:ea typeface="微软雅黑" panose="020B0503020204020204" pitchFamily="34" charset="-122"/>
              </a:rPr>
              <a:t>推荐系统： </a:t>
            </a:r>
            <a:r>
              <a:rPr lang="zh-CN" altLang="en-US" sz="2000" dirty="0">
                <a:latin typeface="微软雅黑" panose="020B0503020204020204" pitchFamily="34" charset="-122"/>
                <a:ea typeface="微软雅黑" panose="020B0503020204020204" pitchFamily="34" charset="-122"/>
              </a:rPr>
              <a:t>将机器学习（特别是深度学习）引入推荐系统在过去数年取得了巨大的成功。相比于传统基于规则的推荐系统，深度学习推荐系统能够有效分析用户的海量特征数据，从而实现在推荐准确度和推荐时效性上的巨大提升。</a:t>
            </a:r>
          </a:p>
          <a:p>
            <a:r>
              <a:rPr lang="zh-CN" altLang="en-US" sz="2000" b="1" dirty="0">
                <a:latin typeface="微软雅黑" panose="020B0503020204020204" pitchFamily="34" charset="-122"/>
                <a:ea typeface="微软雅黑" panose="020B0503020204020204" pitchFamily="34" charset="-122"/>
              </a:rPr>
              <a:t>强化学习</a:t>
            </a:r>
            <a:r>
              <a:rPr lang="zh-CN" altLang="en-US" sz="2000" dirty="0">
                <a:latin typeface="微软雅黑" panose="020B0503020204020204" pitchFamily="34" charset="-122"/>
                <a:ea typeface="微软雅黑" panose="020B0503020204020204" pitchFamily="34" charset="-122"/>
              </a:rPr>
              <a:t>： 强化学习具有数据收集和模型训练方法的特殊性。因此，需要基于机器学习框架进一步开发专用的强化学习系统。</a:t>
            </a:r>
          </a:p>
          <a:p>
            <a:r>
              <a:rPr lang="zh-CN" altLang="en-US" sz="2000" b="1" dirty="0">
                <a:latin typeface="微软雅黑" panose="020B0503020204020204" pitchFamily="34" charset="-122"/>
                <a:ea typeface="微软雅黑" panose="020B0503020204020204" pitchFamily="34" charset="-122"/>
              </a:rPr>
              <a:t>可解释</a:t>
            </a:r>
            <a:r>
              <a:rPr lang="en-US" altLang="zh-CN" sz="2000" b="1" dirty="0">
                <a:latin typeface="微软雅黑" panose="020B0503020204020204" pitchFamily="34" charset="-122"/>
                <a:ea typeface="微软雅黑" panose="020B0503020204020204" pitchFamily="34" charset="-122"/>
              </a:rPr>
              <a:t>AI</a:t>
            </a:r>
            <a:r>
              <a:rPr lang="zh-CN" altLang="en-US" sz="2000" b="1" dirty="0">
                <a:latin typeface="微软雅黑" panose="020B0503020204020204" pitchFamily="34" charset="-122"/>
                <a:ea typeface="微软雅黑" panose="020B0503020204020204" pitchFamily="34" charset="-122"/>
              </a:rPr>
              <a:t>： </a:t>
            </a:r>
            <a:r>
              <a:rPr lang="zh-CN" altLang="en-US" sz="2000" dirty="0">
                <a:latin typeface="微软雅黑" panose="020B0503020204020204" pitchFamily="34" charset="-122"/>
                <a:ea typeface="微软雅黑" panose="020B0503020204020204" pitchFamily="34" charset="-122"/>
              </a:rPr>
              <a:t>随着机器学习在金融、医疗和政府治理等关键领域的推广，基于机器学习框架进一步开发的可解释性</a:t>
            </a:r>
            <a:r>
              <a:rPr lang="en-US" altLang="zh-CN" sz="2000" dirty="0">
                <a:latin typeface="微软雅黑" panose="020B0503020204020204" pitchFamily="34" charset="-122"/>
                <a:ea typeface="微软雅黑" panose="020B0503020204020204" pitchFamily="34" charset="-122"/>
              </a:rPr>
              <a:t>AI</a:t>
            </a:r>
            <a:r>
              <a:rPr lang="zh-CN" altLang="en-US" sz="2000" dirty="0">
                <a:latin typeface="微软雅黑" panose="020B0503020204020204" pitchFamily="34" charset="-122"/>
                <a:ea typeface="微软雅黑" panose="020B0503020204020204" pitchFamily="34" charset="-122"/>
              </a:rPr>
              <a:t>系统正得到日益增长的重视。</a:t>
            </a:r>
          </a:p>
          <a:p>
            <a:r>
              <a:rPr lang="zh-CN" altLang="en-US" sz="2000" b="1" dirty="0">
                <a:latin typeface="微软雅黑" panose="020B0503020204020204" pitchFamily="34" charset="-122"/>
                <a:ea typeface="微软雅黑" panose="020B0503020204020204" pitchFamily="34" charset="-122"/>
              </a:rPr>
              <a:t>机器人：</a:t>
            </a:r>
            <a:r>
              <a:rPr lang="zh-CN" altLang="en-US" sz="2000" dirty="0">
                <a:latin typeface="微软雅黑" panose="020B0503020204020204" pitchFamily="34" charset="-122"/>
                <a:ea typeface="微软雅黑" panose="020B0503020204020204" pitchFamily="34" charset="-122"/>
              </a:rPr>
              <a:t> 机器人是另一个开始广泛使用机器学习框架的领域。相比于传统的机器人视觉方法，机器学习方法在特征自动提取、目标识别、路径规划等多个机器人任务中获得了巨大成功。</a:t>
            </a:r>
          </a:p>
        </p:txBody>
      </p:sp>
    </p:spTree>
    <p:extLst>
      <p:ext uri="{BB962C8B-B14F-4D97-AF65-F5344CB8AC3E}">
        <p14:creationId xmlns:p14="http://schemas.microsoft.com/office/powerpoint/2010/main" val="1441717694"/>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标题 1">
            <a:extLst>
              <a:ext uri="{FF2B5EF4-FFF2-40B4-BE49-F238E27FC236}">
                <a16:creationId xmlns:a16="http://schemas.microsoft.com/office/drawing/2014/main" id="{4EE87BCB-2E02-079E-3A10-C693F335C8EC}"/>
              </a:ext>
            </a:extLst>
          </p:cNvPr>
          <p:cNvSpPr txBox="1">
            <a:spLocks/>
          </p:cNvSpPr>
          <p:nvPr/>
        </p:nvSpPr>
        <p:spPr>
          <a:xfrm>
            <a:off x="628650" y="365126"/>
            <a:ext cx="7886700" cy="1325563"/>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zh-CN" altLang="en-US" dirty="0">
                <a:latin typeface="微软雅黑" panose="020B0503020204020204" pitchFamily="34" charset="-122"/>
                <a:ea typeface="微软雅黑" panose="020B0503020204020204" pitchFamily="34" charset="-122"/>
              </a:rPr>
              <a:t>机器学习系统生态 </a:t>
            </a:r>
            <a:r>
              <a:rPr lang="en-US" altLang="zh-CN" dirty="0">
                <a:latin typeface="微软雅黑" panose="020B0503020204020204" pitchFamily="34" charset="-122"/>
                <a:ea typeface="微软雅黑" panose="020B0503020204020204" pitchFamily="34" charset="-122"/>
              </a:rPr>
              <a:t>(2)</a:t>
            </a:r>
            <a:endParaRPr lang="zh-CN" altLang="en-US" dirty="0"/>
          </a:p>
        </p:txBody>
      </p:sp>
      <p:sp>
        <p:nvSpPr>
          <p:cNvPr id="2" name="内容占位符 1">
            <a:extLst>
              <a:ext uri="{FF2B5EF4-FFF2-40B4-BE49-F238E27FC236}">
                <a16:creationId xmlns:a16="http://schemas.microsoft.com/office/drawing/2014/main" id="{AF6EC8B1-CA11-BEE1-C7CF-AA0D47E69DA9}"/>
              </a:ext>
            </a:extLst>
          </p:cNvPr>
          <p:cNvSpPr>
            <a:spLocks noGrp="1"/>
          </p:cNvSpPr>
          <p:nvPr>
            <p:ph idx="1"/>
          </p:nvPr>
        </p:nvSpPr>
        <p:spPr>
          <a:xfrm>
            <a:off x="628650" y="1529788"/>
            <a:ext cx="8111938" cy="5032375"/>
          </a:xfrm>
        </p:spPr>
        <p:txBody>
          <a:bodyPr>
            <a:normAutofit/>
          </a:bodyPr>
          <a:lstStyle/>
          <a:p>
            <a:r>
              <a:rPr lang="zh-CN" altLang="en-US" sz="2000" b="1" dirty="0">
                <a:latin typeface="微软雅黑" panose="020B0503020204020204" pitchFamily="34" charset="-122"/>
                <a:ea typeface="微软雅黑" panose="020B0503020204020204" pitchFamily="34" charset="-122"/>
              </a:rPr>
              <a:t>图学习： </a:t>
            </a:r>
            <a:r>
              <a:rPr lang="zh-CN" altLang="en-US" sz="2000" dirty="0">
                <a:latin typeface="微软雅黑" panose="020B0503020204020204" pitchFamily="34" charset="-122"/>
                <a:ea typeface="微软雅黑" panose="020B0503020204020204" pitchFamily="34" charset="-122"/>
              </a:rPr>
              <a:t>图（</a:t>
            </a:r>
            <a:r>
              <a:rPr lang="en-US" altLang="zh-CN" sz="2000" dirty="0">
                <a:latin typeface="微软雅黑" panose="020B0503020204020204" pitchFamily="34" charset="-122"/>
                <a:ea typeface="微软雅黑" panose="020B0503020204020204" pitchFamily="34" charset="-122"/>
              </a:rPr>
              <a:t>Graph</a:t>
            </a:r>
            <a:r>
              <a:rPr lang="zh-CN" altLang="en-US" sz="2000" dirty="0">
                <a:latin typeface="微软雅黑" panose="020B0503020204020204" pitchFamily="34" charset="-122"/>
                <a:ea typeface="微软雅黑" panose="020B0503020204020204" pitchFamily="34" charset="-122"/>
              </a:rPr>
              <a:t>）是最广泛使用的数据结构之一。许多互联网数据（如社交网络、产品关系图）都由图来表达。机器学习算法已经被证明是行之有效的分析大型图数据的方法。这种针对图数据的机器学习系统被称之为图学习系统（</a:t>
            </a:r>
            <a:r>
              <a:rPr lang="en-US" altLang="zh-CN" sz="2000" dirty="0">
                <a:latin typeface="微软雅黑" panose="020B0503020204020204" pitchFamily="34" charset="-122"/>
                <a:ea typeface="微软雅黑" panose="020B0503020204020204" pitchFamily="34" charset="-122"/>
              </a:rPr>
              <a:t>Graph Learning System</a:t>
            </a:r>
            <a:r>
              <a:rPr lang="zh-CN" altLang="en-US" sz="2000" dirty="0">
                <a:latin typeface="微软雅黑" panose="020B0503020204020204" pitchFamily="34" charset="-122"/>
                <a:ea typeface="微软雅黑" panose="020B0503020204020204" pitchFamily="34" charset="-122"/>
              </a:rPr>
              <a:t>）。</a:t>
            </a:r>
          </a:p>
          <a:p>
            <a:r>
              <a:rPr lang="zh-CN" altLang="en-US" sz="2000" b="1" dirty="0">
                <a:latin typeface="微软雅黑" panose="020B0503020204020204" pitchFamily="34" charset="-122"/>
                <a:ea typeface="微软雅黑" panose="020B0503020204020204" pitchFamily="34" charset="-122"/>
              </a:rPr>
              <a:t>科学计算： </a:t>
            </a:r>
            <a:r>
              <a:rPr lang="zh-CN" altLang="en-US" sz="2000" dirty="0">
                <a:latin typeface="微软雅黑" panose="020B0503020204020204" pitchFamily="34" charset="-122"/>
                <a:ea typeface="微软雅黑" panose="020B0503020204020204" pitchFamily="34" charset="-122"/>
              </a:rPr>
              <a:t>科学计算覆盖许多传统领域（如电磁仿真、图形学、天气预报等），这些领域中的许多大规模问题都可以有效利用机器学习方法求解。因此，针对科学计算开发机器学习系统变得日益普遍。</a:t>
            </a:r>
          </a:p>
          <a:p>
            <a:r>
              <a:rPr lang="zh-CN" altLang="en-US" sz="2000" b="1" dirty="0">
                <a:latin typeface="微软雅黑" panose="020B0503020204020204" pitchFamily="34" charset="-122"/>
                <a:ea typeface="微软雅黑" panose="020B0503020204020204" pitchFamily="34" charset="-122"/>
              </a:rPr>
              <a:t>机器学习集群调度： </a:t>
            </a:r>
            <a:r>
              <a:rPr lang="zh-CN" altLang="en-US" sz="2000" dirty="0">
                <a:latin typeface="微软雅黑" panose="020B0503020204020204" pitchFamily="34" charset="-122"/>
                <a:ea typeface="微软雅黑" panose="020B0503020204020204" pitchFamily="34" charset="-122"/>
              </a:rPr>
              <a:t>机器学习集群一般由异构处理器、异构网络甚至异构存储设备构成。同时，机器学习集群中的计算任务往往具有共同的执行特点（如基于集合通信算子</a:t>
            </a:r>
            <a:r>
              <a:rPr lang="en-US" altLang="zh-CN" sz="2000" dirty="0" err="1">
                <a:latin typeface="微软雅黑" panose="020B0503020204020204" pitchFamily="34" charset="-122"/>
                <a:ea typeface="微软雅黑" panose="020B0503020204020204" pitchFamily="34" charset="-122"/>
              </a:rPr>
              <a:t>AllReduce</a:t>
            </a:r>
            <a:r>
              <a:rPr lang="zh-CN" altLang="en-US" sz="2000" dirty="0">
                <a:latin typeface="微软雅黑" panose="020B0503020204020204" pitchFamily="34" charset="-122"/>
                <a:ea typeface="微软雅黑" panose="020B0503020204020204" pitchFamily="34" charset="-122"/>
              </a:rPr>
              <a:t>迭代进行）。因此，针对异构设备和任务特点，机器学习集群往往具有特定的调度方法设计。</a:t>
            </a:r>
          </a:p>
          <a:p>
            <a:r>
              <a:rPr lang="zh-CN" altLang="en-US" sz="2000" b="1" dirty="0">
                <a:latin typeface="微软雅黑" panose="020B0503020204020204" pitchFamily="34" charset="-122"/>
                <a:ea typeface="微软雅黑" panose="020B0503020204020204" pitchFamily="34" charset="-122"/>
              </a:rPr>
              <a:t>量子计算： </a:t>
            </a:r>
            <a:r>
              <a:rPr lang="zh-CN" altLang="en-US" sz="2000" dirty="0">
                <a:latin typeface="微软雅黑" panose="020B0503020204020204" pitchFamily="34" charset="-122"/>
                <a:ea typeface="微软雅黑" panose="020B0503020204020204" pitchFamily="34" charset="-122"/>
              </a:rPr>
              <a:t>量子计算机一般通过混合架构实现。其中，量子计算由量子计算机完成，而量子仿真由传统计算机完成。由于量子仿真往往涉及到大量矩阵计算，许多量子仿真系统（如</a:t>
            </a:r>
            <a:r>
              <a:rPr lang="en-US" altLang="zh-CN" sz="2000" dirty="0">
                <a:latin typeface="微软雅黑" panose="020B0503020204020204" pitchFamily="34" charset="-122"/>
                <a:ea typeface="微软雅黑" panose="020B0503020204020204" pitchFamily="34" charset="-122"/>
              </a:rPr>
              <a:t>TensorFlow Quantum</a:t>
            </a:r>
            <a:r>
              <a:rPr lang="zh-CN" altLang="en-US" sz="2000" dirty="0">
                <a:latin typeface="微软雅黑" panose="020B0503020204020204" pitchFamily="34" charset="-122"/>
                <a:ea typeface="微软雅黑" panose="020B0503020204020204" pitchFamily="34" charset="-122"/>
              </a:rPr>
              <a:t>和</a:t>
            </a:r>
            <a:r>
              <a:rPr lang="en-US" altLang="zh-CN" sz="2000" dirty="0" err="1">
                <a:latin typeface="微软雅黑" panose="020B0503020204020204" pitchFamily="34" charset="-122"/>
                <a:ea typeface="微软雅黑" panose="020B0503020204020204" pitchFamily="34" charset="-122"/>
              </a:rPr>
              <a:t>MindQuantum</a:t>
            </a:r>
            <a:r>
              <a:rPr lang="zh-CN" altLang="en-US" sz="2000" dirty="0">
                <a:latin typeface="微软雅黑" panose="020B0503020204020204" pitchFamily="34" charset="-122"/>
                <a:ea typeface="微软雅黑" panose="020B0503020204020204" pitchFamily="34" charset="-122"/>
              </a:rPr>
              <a:t>）都基于机器学习框架实现。</a:t>
            </a:r>
          </a:p>
        </p:txBody>
      </p:sp>
    </p:spTree>
    <p:extLst>
      <p:ext uri="{BB962C8B-B14F-4D97-AF65-F5344CB8AC3E}">
        <p14:creationId xmlns:p14="http://schemas.microsoft.com/office/powerpoint/2010/main" val="4206201900"/>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AC560A97-B5AB-FDBD-296A-DC0D60632557}"/>
              </a:ext>
            </a:extLst>
          </p:cNvPr>
          <p:cNvSpPr>
            <a:spLocks noGrp="1"/>
          </p:cNvSpPr>
          <p:nvPr>
            <p:ph type="title"/>
          </p:nvPr>
        </p:nvSpPr>
        <p:spPr/>
        <p:txBody>
          <a:bodyPr/>
          <a:lstStyle/>
          <a:p>
            <a:r>
              <a:rPr lang="en-US" altLang="zh-CN" dirty="0">
                <a:latin typeface="微软雅黑" panose="020B0503020204020204" pitchFamily="34" charset="-122"/>
                <a:ea typeface="微软雅黑" panose="020B0503020204020204" pitchFamily="34" charset="-122"/>
              </a:rPr>
              <a:t>2.2 </a:t>
            </a:r>
            <a:r>
              <a:rPr lang="zh-CN" altLang="en-US" dirty="0">
                <a:latin typeface="微软雅黑" panose="020B0503020204020204" pitchFamily="34" charset="-122"/>
                <a:ea typeface="微软雅黑" panose="020B0503020204020204" pitchFamily="34" charset="-122"/>
              </a:rPr>
              <a:t>编程接口</a:t>
            </a:r>
          </a:p>
        </p:txBody>
      </p:sp>
      <p:sp>
        <p:nvSpPr>
          <p:cNvPr id="3" name="内容占位符 2">
            <a:extLst>
              <a:ext uri="{FF2B5EF4-FFF2-40B4-BE49-F238E27FC236}">
                <a16:creationId xmlns:a16="http://schemas.microsoft.com/office/drawing/2014/main" id="{01D43246-E765-4926-CFC4-7E21F9A79E15}"/>
              </a:ext>
            </a:extLst>
          </p:cNvPr>
          <p:cNvSpPr>
            <a:spLocks noGrp="1"/>
          </p:cNvSpPr>
          <p:nvPr>
            <p:ph idx="1"/>
          </p:nvPr>
        </p:nvSpPr>
        <p:spPr/>
        <p:txBody>
          <a:bodyPr>
            <a:normAutofit/>
          </a:bodyPr>
          <a:lstStyle/>
          <a:p>
            <a:pPr>
              <a:lnSpc>
                <a:spcPct val="100000"/>
              </a:lnSpc>
            </a:pPr>
            <a:r>
              <a:rPr lang="zh-CN" altLang="en-US" dirty="0">
                <a:latin typeface="微软雅黑" panose="020B0503020204020204" pitchFamily="34" charset="-122"/>
                <a:ea typeface="微软雅黑" panose="020B0503020204020204" pitchFamily="34" charset="-122"/>
              </a:rPr>
              <a:t>机器学习系统编程模型的演进</a:t>
            </a:r>
            <a:endParaRPr lang="en-US" altLang="zh-CN" dirty="0">
              <a:latin typeface="微软雅黑" panose="020B0503020204020204" pitchFamily="34" charset="-122"/>
              <a:ea typeface="微软雅黑" panose="020B0503020204020204" pitchFamily="34" charset="-122"/>
            </a:endParaRPr>
          </a:p>
          <a:p>
            <a:pPr>
              <a:lnSpc>
                <a:spcPct val="100000"/>
              </a:lnSpc>
            </a:pPr>
            <a:r>
              <a:rPr lang="zh-CN" altLang="en-US" dirty="0">
                <a:latin typeface="微软雅黑" panose="020B0503020204020204" pitchFamily="34" charset="-122"/>
                <a:ea typeface="微软雅黑" panose="020B0503020204020204" pitchFamily="34" charset="-122"/>
              </a:rPr>
              <a:t>编程接口设计核心诉求</a:t>
            </a:r>
            <a:endParaRPr lang="en-US" altLang="zh-CN" dirty="0">
              <a:latin typeface="微软雅黑" panose="020B0503020204020204" pitchFamily="34" charset="-122"/>
              <a:ea typeface="微软雅黑" panose="020B0503020204020204" pitchFamily="34" charset="-122"/>
            </a:endParaRPr>
          </a:p>
          <a:p>
            <a:pPr>
              <a:lnSpc>
                <a:spcPct val="100000"/>
              </a:lnSpc>
            </a:pPr>
            <a:r>
              <a:rPr lang="zh-CN" altLang="en-US" dirty="0">
                <a:latin typeface="微软雅黑" panose="020B0503020204020204" pitchFamily="34" charset="-122"/>
                <a:ea typeface="微软雅黑" panose="020B0503020204020204" pitchFamily="34" charset="-122"/>
              </a:rPr>
              <a:t>机器学习工作流</a:t>
            </a:r>
            <a:endParaRPr lang="en-US" altLang="zh-CN" dirty="0">
              <a:latin typeface="微软雅黑" panose="020B0503020204020204" pitchFamily="34" charset="-122"/>
              <a:ea typeface="微软雅黑" panose="020B0503020204020204" pitchFamily="34" charset="-122"/>
            </a:endParaRPr>
          </a:p>
          <a:p>
            <a:pPr>
              <a:lnSpc>
                <a:spcPct val="100000"/>
              </a:lnSpc>
            </a:pPr>
            <a:r>
              <a:rPr lang="zh-CN" altLang="en-US" dirty="0">
                <a:latin typeface="微软雅黑" panose="020B0503020204020204" pitchFamily="34" charset="-122"/>
                <a:ea typeface="微软雅黑" panose="020B0503020204020204" pitchFamily="34" charset="-122"/>
              </a:rPr>
              <a:t>定义深度神经网络</a:t>
            </a:r>
            <a:endParaRPr lang="en-US" altLang="zh-CN" dirty="0">
              <a:latin typeface="微软雅黑" panose="020B0503020204020204" pitchFamily="34" charset="-122"/>
              <a:ea typeface="微软雅黑" panose="020B0503020204020204" pitchFamily="34" charset="-122"/>
            </a:endParaRPr>
          </a:p>
          <a:p>
            <a:pPr>
              <a:lnSpc>
                <a:spcPct val="100000"/>
              </a:lnSpc>
            </a:pPr>
            <a:r>
              <a:rPr lang="en-US" altLang="zh-CN" dirty="0">
                <a:latin typeface="微软雅黑" panose="020B0503020204020204" pitchFamily="34" charset="-122"/>
                <a:ea typeface="微软雅黑" panose="020B0503020204020204" pitchFamily="34" charset="-122"/>
              </a:rPr>
              <a:t>C/C++</a:t>
            </a:r>
            <a:r>
              <a:rPr lang="zh-CN" altLang="en-US" dirty="0">
                <a:latin typeface="微软雅黑" panose="020B0503020204020204" pitchFamily="34" charset="-122"/>
                <a:ea typeface="微软雅黑" panose="020B0503020204020204" pitchFamily="34" charset="-122"/>
              </a:rPr>
              <a:t>编程接口</a:t>
            </a:r>
            <a:endParaRPr lang="en-US" altLang="zh-CN" dirty="0">
              <a:latin typeface="微软雅黑" panose="020B0503020204020204" pitchFamily="34" charset="-122"/>
              <a:ea typeface="微软雅黑" panose="020B0503020204020204" pitchFamily="34" charset="-122"/>
            </a:endParaRPr>
          </a:p>
        </p:txBody>
      </p:sp>
    </p:spTree>
    <p:extLst>
      <p:ext uri="{BB962C8B-B14F-4D97-AF65-F5344CB8AC3E}">
        <p14:creationId xmlns:p14="http://schemas.microsoft.com/office/powerpoint/2010/main" val="3333171611"/>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48B368F3-2D3E-E344-DB7E-79E9620B6790}"/>
              </a:ext>
            </a:extLst>
          </p:cNvPr>
          <p:cNvSpPr>
            <a:spLocks noGrp="1"/>
          </p:cNvSpPr>
          <p:nvPr>
            <p:ph type="title"/>
          </p:nvPr>
        </p:nvSpPr>
        <p:spPr/>
        <p:txBody>
          <a:bodyPr/>
          <a:lstStyle/>
          <a:p>
            <a:r>
              <a:rPr lang="zh-CN" altLang="en-US" dirty="0">
                <a:latin typeface="微软雅黑" panose="020B0503020204020204" pitchFamily="34" charset="-122"/>
                <a:ea typeface="微软雅黑" panose="020B0503020204020204" pitchFamily="34" charset="-122"/>
              </a:rPr>
              <a:t>机器学习系统编程模型的演进</a:t>
            </a:r>
            <a:endParaRPr lang="zh-CN" altLang="en-US" dirty="0"/>
          </a:p>
        </p:txBody>
      </p:sp>
      <p:sp>
        <p:nvSpPr>
          <p:cNvPr id="3" name="内容占位符 2">
            <a:extLst>
              <a:ext uri="{FF2B5EF4-FFF2-40B4-BE49-F238E27FC236}">
                <a16:creationId xmlns:a16="http://schemas.microsoft.com/office/drawing/2014/main" id="{02BA2617-F158-B93F-0969-A6F53B2D9ABC}"/>
              </a:ext>
            </a:extLst>
          </p:cNvPr>
          <p:cNvSpPr>
            <a:spLocks noGrp="1"/>
          </p:cNvSpPr>
          <p:nvPr>
            <p:ph idx="1"/>
          </p:nvPr>
        </p:nvSpPr>
        <p:spPr>
          <a:xfrm>
            <a:off x="628650" y="3860074"/>
            <a:ext cx="7886700" cy="2316889"/>
          </a:xfrm>
        </p:spPr>
        <p:txBody>
          <a:bodyPr>
            <a:normAutofit/>
          </a:bodyPr>
          <a:lstStyle/>
          <a:p>
            <a:pPr>
              <a:lnSpc>
                <a:spcPct val="100000"/>
              </a:lnSpc>
            </a:pPr>
            <a:r>
              <a:rPr lang="en-US" altLang="zh-CN" sz="1200" dirty="0">
                <a:latin typeface="微软雅黑" panose="020B0503020204020204" pitchFamily="34" charset="-122"/>
                <a:ea typeface="微软雅黑" panose="020B0503020204020204" pitchFamily="34" charset="-122"/>
              </a:rPr>
              <a:t>Lua</a:t>
            </a:r>
            <a:r>
              <a:rPr lang="zh-CN" altLang="en-US" sz="1200" dirty="0">
                <a:latin typeface="微软雅黑" panose="020B0503020204020204" pitchFamily="34" charset="-122"/>
                <a:ea typeface="微软雅黑" panose="020B0503020204020204" pitchFamily="34" charset="-122"/>
              </a:rPr>
              <a:t>（</a:t>
            </a:r>
            <a:r>
              <a:rPr lang="en-US" altLang="zh-CN" sz="1200" dirty="0">
                <a:latin typeface="微软雅黑" panose="020B0503020204020204" pitchFamily="34" charset="-122"/>
                <a:ea typeface="微软雅黑" panose="020B0503020204020204" pitchFamily="34" charset="-122"/>
              </a:rPr>
              <a:t>Torch</a:t>
            </a:r>
            <a:r>
              <a:rPr lang="zh-CN" altLang="en-US" sz="1200" dirty="0">
                <a:latin typeface="微软雅黑" panose="020B0503020204020204" pitchFamily="34" charset="-122"/>
                <a:ea typeface="微软雅黑" panose="020B0503020204020204" pitchFamily="34" charset="-122"/>
              </a:rPr>
              <a:t>）和</a:t>
            </a:r>
            <a:r>
              <a:rPr lang="en-US" altLang="zh-CN" sz="1200" dirty="0">
                <a:latin typeface="微软雅黑" panose="020B0503020204020204" pitchFamily="34" charset="-122"/>
                <a:ea typeface="微软雅黑" panose="020B0503020204020204" pitchFamily="34" charset="-122"/>
              </a:rPr>
              <a:t>Python</a:t>
            </a:r>
            <a:r>
              <a:rPr lang="zh-CN" altLang="en-US" sz="1200" dirty="0">
                <a:latin typeface="微软雅黑" panose="020B0503020204020204" pitchFamily="34" charset="-122"/>
                <a:ea typeface="微软雅黑" panose="020B0503020204020204" pitchFamily="34" charset="-122"/>
              </a:rPr>
              <a:t>（</a:t>
            </a:r>
            <a:r>
              <a:rPr lang="en-US" altLang="zh-CN" sz="1200" dirty="0">
                <a:latin typeface="微软雅黑" panose="020B0503020204020204" pitchFamily="34" charset="-122"/>
                <a:ea typeface="微软雅黑" panose="020B0503020204020204" pitchFamily="34" charset="-122"/>
              </a:rPr>
              <a:t>Theano</a:t>
            </a:r>
            <a:r>
              <a:rPr lang="zh-CN" altLang="en-US" sz="1200" dirty="0">
                <a:latin typeface="微软雅黑" panose="020B0503020204020204" pitchFamily="34" charset="-122"/>
                <a:ea typeface="微软雅黑" panose="020B0503020204020204" pitchFamily="34" charset="-122"/>
              </a:rPr>
              <a:t>）等早期机器学习框架，提供模型定义，自动微分等功能，适用于编写小型和科研为导向的机器学习应用。</a:t>
            </a:r>
            <a:endParaRPr lang="en-US" altLang="zh-CN" sz="1200" dirty="0">
              <a:latin typeface="微软雅黑" panose="020B0503020204020204" pitchFamily="34" charset="-122"/>
              <a:ea typeface="微软雅黑" panose="020B0503020204020204" pitchFamily="34" charset="-122"/>
            </a:endParaRPr>
          </a:p>
          <a:p>
            <a:pPr>
              <a:lnSpc>
                <a:spcPct val="100000"/>
              </a:lnSpc>
            </a:pPr>
            <a:r>
              <a:rPr lang="en-US" altLang="zh-CN" sz="1200" dirty="0">
                <a:latin typeface="微软雅黑" panose="020B0503020204020204" pitchFamily="34" charset="-122"/>
                <a:ea typeface="微软雅黑" panose="020B0503020204020204" pitchFamily="34" charset="-122"/>
              </a:rPr>
              <a:t>Caffe</a:t>
            </a:r>
            <a:r>
              <a:rPr lang="zh-CN" altLang="en-US" sz="1200" dirty="0">
                <a:latin typeface="微软雅黑" panose="020B0503020204020204" pitchFamily="34" charset="-122"/>
                <a:ea typeface="微软雅黑" panose="020B0503020204020204" pitchFamily="34" charset="-122"/>
              </a:rPr>
              <a:t>等一系列以</a:t>
            </a:r>
            <a:r>
              <a:rPr lang="en-US" altLang="zh-CN" sz="1200" dirty="0">
                <a:latin typeface="微软雅黑" panose="020B0503020204020204" pitchFamily="34" charset="-122"/>
                <a:ea typeface="微软雅黑" panose="020B0503020204020204" pitchFamily="34" charset="-122"/>
              </a:rPr>
              <a:t>C</a:t>
            </a:r>
            <a:r>
              <a:rPr lang="zh-CN" altLang="en-US" sz="1200" dirty="0">
                <a:latin typeface="微软雅黑" panose="020B0503020204020204" pitchFamily="34" charset="-122"/>
                <a:ea typeface="微软雅黑" panose="020B0503020204020204" pitchFamily="34" charset="-122"/>
              </a:rPr>
              <a:t>和</a:t>
            </a:r>
            <a:r>
              <a:rPr lang="en-US" altLang="zh-CN" sz="1200" dirty="0">
                <a:latin typeface="微软雅黑" panose="020B0503020204020204" pitchFamily="34" charset="-122"/>
                <a:ea typeface="微软雅黑" panose="020B0503020204020204" pitchFamily="34" charset="-122"/>
              </a:rPr>
              <a:t>C++</a:t>
            </a:r>
            <a:r>
              <a:rPr lang="zh-CN" altLang="en-US" sz="1200" dirty="0">
                <a:latin typeface="微软雅黑" panose="020B0503020204020204" pitchFamily="34" charset="-122"/>
                <a:ea typeface="微软雅黑" panose="020B0503020204020204" pitchFamily="34" charset="-122"/>
              </a:rPr>
              <a:t>作为核心编程接口的框架满足深度神经网络快速崛起带来的高算力需求。</a:t>
            </a:r>
            <a:endParaRPr lang="en-US" altLang="zh-CN" sz="1200" dirty="0">
              <a:latin typeface="微软雅黑" panose="020B0503020204020204" pitchFamily="34" charset="-122"/>
              <a:ea typeface="微软雅黑" panose="020B0503020204020204" pitchFamily="34" charset="-122"/>
            </a:endParaRPr>
          </a:p>
          <a:p>
            <a:pPr>
              <a:lnSpc>
                <a:spcPct val="100000"/>
              </a:lnSpc>
            </a:pPr>
            <a:r>
              <a:rPr lang="en-US" altLang="zh-CN" sz="1200" dirty="0">
                <a:latin typeface="微软雅黑" panose="020B0503020204020204" pitchFamily="34" charset="-122"/>
                <a:ea typeface="微软雅黑" panose="020B0503020204020204" pitchFamily="34" charset="-122"/>
              </a:rPr>
              <a:t>TensorFlow</a:t>
            </a:r>
            <a:r>
              <a:rPr lang="zh-CN" altLang="en-US" sz="1200" dirty="0">
                <a:latin typeface="微软雅黑" panose="020B0503020204020204" pitchFamily="34" charset="-122"/>
                <a:ea typeface="微软雅黑" panose="020B0503020204020204" pitchFamily="34" charset="-122"/>
              </a:rPr>
              <a:t>利用高层次编程语言</a:t>
            </a:r>
            <a:r>
              <a:rPr lang="en-US" altLang="zh-CN" sz="1200" dirty="0">
                <a:latin typeface="微软雅黑" panose="020B0503020204020204" pitchFamily="34" charset="-122"/>
                <a:ea typeface="微软雅黑" panose="020B0503020204020204" pitchFamily="34" charset="-122"/>
              </a:rPr>
              <a:t>Python</a:t>
            </a:r>
            <a:r>
              <a:rPr lang="zh-CN" altLang="en-US" sz="1200" dirty="0">
                <a:latin typeface="微软雅黑" panose="020B0503020204020204" pitchFamily="34" charset="-122"/>
                <a:ea typeface="微软雅黑" panose="020B0503020204020204" pitchFamily="34" charset="-122"/>
              </a:rPr>
              <a:t>作为面向用户的主要前端语言，支持面向对象编程，而利用</a:t>
            </a:r>
            <a:r>
              <a:rPr lang="en-US" altLang="zh-CN" sz="1200" dirty="0">
                <a:latin typeface="微软雅黑" panose="020B0503020204020204" pitchFamily="34" charset="-122"/>
                <a:ea typeface="微软雅黑" panose="020B0503020204020204" pitchFamily="34" charset="-122"/>
              </a:rPr>
              <a:t>C</a:t>
            </a:r>
            <a:r>
              <a:rPr lang="zh-CN" altLang="en-US" sz="1200" dirty="0">
                <a:latin typeface="微软雅黑" panose="020B0503020204020204" pitchFamily="34" charset="-122"/>
                <a:ea typeface="微软雅黑" panose="020B0503020204020204" pitchFamily="34" charset="-122"/>
              </a:rPr>
              <a:t>和</a:t>
            </a:r>
            <a:r>
              <a:rPr lang="en-US" altLang="zh-CN" sz="1200" dirty="0">
                <a:latin typeface="微软雅黑" panose="020B0503020204020204" pitchFamily="34" charset="-122"/>
                <a:ea typeface="微软雅黑" panose="020B0503020204020204" pitchFamily="34" charset="-122"/>
              </a:rPr>
              <a:t>C++</a:t>
            </a:r>
            <a:r>
              <a:rPr lang="zh-CN" altLang="en-US" sz="1200" dirty="0">
                <a:latin typeface="微软雅黑" panose="020B0503020204020204" pitchFamily="34" charset="-122"/>
                <a:ea typeface="微软雅黑" panose="020B0503020204020204" pitchFamily="34" charset="-122"/>
              </a:rPr>
              <a:t>实现高性能后端。这种设计在日后崛起的</a:t>
            </a:r>
            <a:r>
              <a:rPr lang="en-US" altLang="zh-CN" sz="1200" dirty="0" err="1">
                <a:latin typeface="微软雅黑" panose="020B0503020204020204" pitchFamily="34" charset="-122"/>
                <a:ea typeface="微软雅黑" panose="020B0503020204020204" pitchFamily="34" charset="-122"/>
              </a:rPr>
              <a:t>PyTorch</a:t>
            </a:r>
            <a:r>
              <a:rPr lang="zh-CN" altLang="en-US" sz="1200" dirty="0">
                <a:latin typeface="微软雅黑" panose="020B0503020204020204" pitchFamily="34" charset="-122"/>
                <a:ea typeface="微软雅黑" panose="020B0503020204020204" pitchFamily="34" charset="-122"/>
              </a:rPr>
              <a:t>，</a:t>
            </a:r>
            <a:r>
              <a:rPr lang="en-US" altLang="zh-CN" sz="1200" dirty="0" err="1">
                <a:latin typeface="微软雅黑" panose="020B0503020204020204" pitchFamily="34" charset="-122"/>
                <a:ea typeface="微软雅黑" panose="020B0503020204020204" pitchFamily="34" charset="-122"/>
              </a:rPr>
              <a:t>MXNet</a:t>
            </a:r>
            <a:r>
              <a:rPr lang="zh-CN" altLang="en-US" sz="1200" dirty="0">
                <a:latin typeface="微软雅黑" panose="020B0503020204020204" pitchFamily="34" charset="-122"/>
                <a:ea typeface="微软雅黑" panose="020B0503020204020204" pitchFamily="34" charset="-122"/>
              </a:rPr>
              <a:t>和</a:t>
            </a:r>
            <a:r>
              <a:rPr lang="en-US" altLang="zh-CN" sz="1200" dirty="0">
                <a:latin typeface="微软雅黑" panose="020B0503020204020204" pitchFamily="34" charset="-122"/>
                <a:ea typeface="微软雅黑" panose="020B0503020204020204" pitchFamily="34" charset="-122"/>
              </a:rPr>
              <a:t>CNTK</a:t>
            </a:r>
            <a:r>
              <a:rPr lang="zh-CN" altLang="en-US" sz="1200" dirty="0">
                <a:latin typeface="微软雅黑" panose="020B0503020204020204" pitchFamily="34" charset="-122"/>
                <a:ea typeface="微软雅黑" panose="020B0503020204020204" pitchFamily="34" charset="-122"/>
              </a:rPr>
              <a:t>的机器学习框架得到传承。</a:t>
            </a:r>
            <a:endParaRPr lang="en-US" altLang="zh-CN" sz="1200" dirty="0">
              <a:latin typeface="微软雅黑" panose="020B0503020204020204" pitchFamily="34" charset="-122"/>
              <a:ea typeface="微软雅黑" panose="020B0503020204020204" pitchFamily="34" charset="-122"/>
            </a:endParaRPr>
          </a:p>
          <a:p>
            <a:pPr>
              <a:lnSpc>
                <a:spcPct val="100000"/>
              </a:lnSpc>
            </a:pPr>
            <a:r>
              <a:rPr lang="en-US" altLang="zh-CN" sz="1200" dirty="0" err="1">
                <a:latin typeface="微软雅黑" panose="020B0503020204020204" pitchFamily="34" charset="-122"/>
                <a:ea typeface="微软雅黑" panose="020B0503020204020204" pitchFamily="34" charset="-122"/>
              </a:rPr>
              <a:t>Keras</a:t>
            </a:r>
            <a:r>
              <a:rPr lang="zh-CN" altLang="en-US" sz="1200" dirty="0">
                <a:latin typeface="微软雅黑" panose="020B0503020204020204" pitchFamily="34" charset="-122"/>
                <a:ea typeface="微软雅黑" panose="020B0503020204020204" pitchFamily="34" charset="-122"/>
              </a:rPr>
              <a:t>和</a:t>
            </a:r>
            <a:r>
              <a:rPr lang="en-US" altLang="zh-CN" sz="1200" dirty="0" err="1">
                <a:latin typeface="微软雅黑" panose="020B0503020204020204" pitchFamily="34" charset="-122"/>
                <a:ea typeface="微软雅黑" panose="020B0503020204020204" pitchFamily="34" charset="-122"/>
              </a:rPr>
              <a:t>TensorLayer</a:t>
            </a:r>
            <a:r>
              <a:rPr lang="zh-CN" altLang="en-US" sz="1200" dirty="0">
                <a:latin typeface="微软雅黑" panose="020B0503020204020204" pitchFamily="34" charset="-122"/>
                <a:ea typeface="微软雅黑" panose="020B0503020204020204" pitchFamily="34" charset="-122"/>
              </a:rPr>
              <a:t>等高层次机器学习开发库提供了更高层次的</a:t>
            </a:r>
            <a:r>
              <a:rPr lang="en-US" altLang="zh-CN" sz="1200" dirty="0">
                <a:latin typeface="微软雅黑" panose="020B0503020204020204" pitchFamily="34" charset="-122"/>
                <a:ea typeface="微软雅黑" panose="020B0503020204020204" pitchFamily="34" charset="-122"/>
              </a:rPr>
              <a:t>Python API</a:t>
            </a:r>
            <a:r>
              <a:rPr lang="zh-CN" altLang="en-US" sz="1200" dirty="0">
                <a:latin typeface="微软雅黑" panose="020B0503020204020204" pitchFamily="34" charset="-122"/>
                <a:ea typeface="微软雅黑" panose="020B0503020204020204" pitchFamily="34" charset="-122"/>
              </a:rPr>
              <a:t>从而可以快速导入已有的模型， 这些高层次</a:t>
            </a:r>
            <a:r>
              <a:rPr lang="en-US" altLang="zh-CN" sz="1200" dirty="0">
                <a:latin typeface="微软雅黑" panose="020B0503020204020204" pitchFamily="34" charset="-122"/>
                <a:ea typeface="微软雅黑" panose="020B0503020204020204" pitchFamily="34" charset="-122"/>
              </a:rPr>
              <a:t>API</a:t>
            </a:r>
            <a:r>
              <a:rPr lang="zh-CN" altLang="en-US" sz="1200" dirty="0">
                <a:latin typeface="微软雅黑" panose="020B0503020204020204" pitchFamily="34" charset="-122"/>
                <a:ea typeface="微软雅黑" panose="020B0503020204020204" pitchFamily="34" charset="-122"/>
              </a:rPr>
              <a:t>进一步屏蔽了底层框架的实现细节，可以运行在不同的机器学习框架之上。</a:t>
            </a:r>
            <a:endParaRPr lang="en-US" altLang="zh-CN" sz="1200" dirty="0">
              <a:latin typeface="微软雅黑" panose="020B0503020204020204" pitchFamily="34" charset="-122"/>
              <a:ea typeface="微软雅黑" panose="020B0503020204020204" pitchFamily="34" charset="-122"/>
            </a:endParaRPr>
          </a:p>
          <a:p>
            <a:pPr>
              <a:lnSpc>
                <a:spcPct val="100000"/>
              </a:lnSpc>
            </a:pPr>
            <a:r>
              <a:rPr lang="en-US" altLang="zh-CN" sz="1200" dirty="0" err="1">
                <a:latin typeface="微软雅黑" panose="020B0503020204020204" pitchFamily="34" charset="-122"/>
                <a:ea typeface="微软雅黑" panose="020B0503020204020204" pitchFamily="34" charset="-122"/>
              </a:rPr>
              <a:t>MindSpore</a:t>
            </a:r>
            <a:r>
              <a:rPr lang="zh-CN" altLang="en-US" sz="1200" dirty="0">
                <a:latin typeface="微软雅黑" panose="020B0503020204020204" pitchFamily="34" charset="-122"/>
                <a:ea typeface="微软雅黑" panose="020B0503020204020204" pitchFamily="34" charset="-122"/>
              </a:rPr>
              <a:t>和</a:t>
            </a:r>
            <a:r>
              <a:rPr lang="en-US" altLang="zh-CN" sz="1200" dirty="0">
                <a:latin typeface="微软雅黑" panose="020B0503020204020204" pitchFamily="34" charset="-122"/>
                <a:ea typeface="微软雅黑" panose="020B0503020204020204" pitchFamily="34" charset="-122"/>
              </a:rPr>
              <a:t>JAX</a:t>
            </a:r>
            <a:r>
              <a:rPr lang="zh-CN" altLang="en-US" sz="1200" dirty="0">
                <a:latin typeface="微软雅黑" panose="020B0503020204020204" pitchFamily="34" charset="-122"/>
                <a:ea typeface="微软雅黑" panose="020B0503020204020204" pitchFamily="34" charset="-122"/>
              </a:rPr>
              <a:t>进一步出现，支持函数式编程，并可以高效支持多种</a:t>
            </a:r>
            <a:r>
              <a:rPr lang="en-US" altLang="zh-CN" sz="1200" dirty="0">
                <a:latin typeface="微软雅黑" panose="020B0503020204020204" pitchFamily="34" charset="-122"/>
                <a:ea typeface="微软雅黑" panose="020B0503020204020204" pitchFamily="34" charset="-122"/>
              </a:rPr>
              <a:t>AI</a:t>
            </a:r>
            <a:r>
              <a:rPr lang="zh-CN" altLang="en-US" sz="1200" dirty="0">
                <a:latin typeface="微软雅黑" panose="020B0503020204020204" pitchFamily="34" charset="-122"/>
                <a:ea typeface="微软雅黑" panose="020B0503020204020204" pitchFamily="34" charset="-122"/>
              </a:rPr>
              <a:t>后端芯片（如华为</a:t>
            </a:r>
            <a:r>
              <a:rPr lang="en-US" altLang="zh-CN" sz="1200" dirty="0">
                <a:latin typeface="微软雅黑" panose="020B0503020204020204" pitchFamily="34" charset="-122"/>
                <a:ea typeface="微软雅黑" panose="020B0503020204020204" pitchFamily="34" charset="-122"/>
              </a:rPr>
              <a:t>Ascend</a:t>
            </a:r>
            <a:r>
              <a:rPr lang="zh-CN" altLang="en-US" sz="1200" dirty="0">
                <a:latin typeface="微软雅黑" panose="020B0503020204020204" pitchFamily="34" charset="-122"/>
                <a:ea typeface="微软雅黑" panose="020B0503020204020204" pitchFamily="34" charset="-122"/>
              </a:rPr>
              <a:t>，谷歌</a:t>
            </a:r>
            <a:r>
              <a:rPr lang="en-US" altLang="zh-CN" sz="1200" dirty="0">
                <a:latin typeface="微软雅黑" panose="020B0503020204020204" pitchFamily="34" charset="-122"/>
                <a:ea typeface="微软雅黑" panose="020B0503020204020204" pitchFamily="34" charset="-122"/>
              </a:rPr>
              <a:t>TPU</a:t>
            </a:r>
            <a:r>
              <a:rPr lang="zh-CN" altLang="en-US" sz="1200" dirty="0">
                <a:latin typeface="微软雅黑" panose="020B0503020204020204" pitchFamily="34" charset="-122"/>
                <a:ea typeface="微软雅黑" panose="020B0503020204020204" pitchFamily="34" charset="-122"/>
              </a:rPr>
              <a:t>，</a:t>
            </a:r>
            <a:r>
              <a:rPr lang="en-US" altLang="zh-CN" sz="1200" dirty="0">
                <a:latin typeface="微软雅黑" panose="020B0503020204020204" pitchFamily="34" charset="-122"/>
                <a:ea typeface="微软雅黑" panose="020B0503020204020204" pitchFamily="34" charset="-122"/>
              </a:rPr>
              <a:t>GPU</a:t>
            </a:r>
            <a:r>
              <a:rPr lang="zh-CN" altLang="en-US" sz="1200" dirty="0">
                <a:latin typeface="微软雅黑" panose="020B0503020204020204" pitchFamily="34" charset="-122"/>
                <a:ea typeface="微软雅黑" panose="020B0503020204020204" pitchFamily="34" charset="-122"/>
              </a:rPr>
              <a:t>和</a:t>
            </a:r>
            <a:r>
              <a:rPr lang="en-US" altLang="zh-CN" sz="1200" dirty="0">
                <a:latin typeface="微软雅黑" panose="020B0503020204020204" pitchFamily="34" charset="-122"/>
                <a:ea typeface="微软雅黑" panose="020B0503020204020204" pitchFamily="34" charset="-122"/>
              </a:rPr>
              <a:t>ARM CPU</a:t>
            </a:r>
            <a:r>
              <a:rPr lang="zh-CN" altLang="en-US" sz="1200" dirty="0">
                <a:latin typeface="微软雅黑" panose="020B0503020204020204" pitchFamily="34" charset="-122"/>
                <a:ea typeface="微软雅黑" panose="020B0503020204020204" pitchFamily="34" charset="-122"/>
              </a:rPr>
              <a:t>芯片），实现了机器学习应用在海量异构设备上的快速部署。</a:t>
            </a:r>
          </a:p>
        </p:txBody>
      </p:sp>
      <p:pic>
        <p:nvPicPr>
          <p:cNvPr id="5" name="图形 4">
            <a:extLst>
              <a:ext uri="{FF2B5EF4-FFF2-40B4-BE49-F238E27FC236}">
                <a16:creationId xmlns:a16="http://schemas.microsoft.com/office/drawing/2014/main" id="{96006B50-6E14-7F2E-2B80-03D903531DF2}"/>
              </a:ext>
            </a:extLst>
          </p:cNvPr>
          <p:cNvPicPr>
            <a:picLocks noChangeAspect="1"/>
          </p:cNvPicPr>
          <p:nvPr/>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354330" y="1566397"/>
            <a:ext cx="8541980" cy="1914853"/>
          </a:xfrm>
          <a:prstGeom prst="rect">
            <a:avLst/>
          </a:prstGeom>
        </p:spPr>
      </p:pic>
    </p:spTree>
    <p:extLst>
      <p:ext uri="{BB962C8B-B14F-4D97-AF65-F5344CB8AC3E}">
        <p14:creationId xmlns:p14="http://schemas.microsoft.com/office/powerpoint/2010/main" val="3708861904"/>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标题 1">
            <a:extLst>
              <a:ext uri="{FF2B5EF4-FFF2-40B4-BE49-F238E27FC236}">
                <a16:creationId xmlns:a16="http://schemas.microsoft.com/office/drawing/2014/main" id="{4EE87BCB-2E02-079E-3A10-C693F335C8EC}"/>
              </a:ext>
            </a:extLst>
          </p:cNvPr>
          <p:cNvSpPr txBox="1">
            <a:spLocks/>
          </p:cNvSpPr>
          <p:nvPr/>
        </p:nvSpPr>
        <p:spPr>
          <a:xfrm>
            <a:off x="628650" y="365126"/>
            <a:ext cx="7886700" cy="1325563"/>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zh-CN" altLang="en-US" dirty="0">
                <a:latin typeface="微软雅黑" panose="020B0503020204020204" pitchFamily="34" charset="-122"/>
                <a:ea typeface="微软雅黑" panose="020B0503020204020204" pitchFamily="34" charset="-122"/>
              </a:rPr>
              <a:t>编程接口设计核心诉求</a:t>
            </a:r>
          </a:p>
        </p:txBody>
      </p:sp>
      <p:sp>
        <p:nvSpPr>
          <p:cNvPr id="9" name="内容占位符 8">
            <a:extLst>
              <a:ext uri="{FF2B5EF4-FFF2-40B4-BE49-F238E27FC236}">
                <a16:creationId xmlns:a16="http://schemas.microsoft.com/office/drawing/2014/main" id="{325C36BB-10CC-DCFF-FD0E-56161C78CBA6}"/>
              </a:ext>
            </a:extLst>
          </p:cNvPr>
          <p:cNvSpPr>
            <a:spLocks noGrp="1"/>
          </p:cNvSpPr>
          <p:nvPr>
            <p:ph idx="1"/>
          </p:nvPr>
        </p:nvSpPr>
        <p:spPr>
          <a:xfrm>
            <a:off x="628650" y="1917065"/>
            <a:ext cx="7886700" cy="3902438"/>
          </a:xfrm>
        </p:spPr>
        <p:txBody>
          <a:bodyPr>
            <a:normAutofit fontScale="77500" lnSpcReduction="20000"/>
          </a:bodyPr>
          <a:lstStyle/>
          <a:p>
            <a:pPr>
              <a:lnSpc>
                <a:spcPct val="110000"/>
              </a:lnSpc>
              <a:spcBef>
                <a:spcPts val="0"/>
              </a:spcBef>
            </a:pPr>
            <a:r>
              <a:rPr lang="zh-CN" altLang="en-US" sz="2800" dirty="0">
                <a:latin typeface="微软雅黑" panose="020B0503020204020204" pitchFamily="34" charset="-122"/>
                <a:ea typeface="微软雅黑" panose="020B0503020204020204" pitchFamily="34" charset="-122"/>
              </a:rPr>
              <a:t>核心诉求：如何平衡框架性能和易用性？</a:t>
            </a:r>
            <a:endParaRPr lang="en-US" altLang="zh-CN" sz="2800" dirty="0">
              <a:latin typeface="微软雅黑" panose="020B0503020204020204" pitchFamily="34" charset="-122"/>
              <a:ea typeface="微软雅黑" panose="020B0503020204020204" pitchFamily="34" charset="-122"/>
            </a:endParaRPr>
          </a:p>
          <a:p>
            <a:pPr>
              <a:lnSpc>
                <a:spcPct val="110000"/>
              </a:lnSpc>
              <a:spcBef>
                <a:spcPts val="0"/>
              </a:spcBef>
            </a:pPr>
            <a:endParaRPr lang="en-US" altLang="zh-CN" sz="2800" dirty="0">
              <a:latin typeface="微软雅黑" panose="020B0503020204020204" pitchFamily="34" charset="-122"/>
              <a:ea typeface="微软雅黑" panose="020B0503020204020204" pitchFamily="34" charset="-122"/>
            </a:endParaRPr>
          </a:p>
          <a:p>
            <a:pPr>
              <a:lnSpc>
                <a:spcPct val="110000"/>
              </a:lnSpc>
              <a:spcBef>
                <a:spcPts val="0"/>
              </a:spcBef>
            </a:pPr>
            <a:r>
              <a:rPr lang="zh-CN" altLang="en-US" dirty="0">
                <a:latin typeface="微软雅黑" panose="020B0503020204020204" pitchFamily="34" charset="-122"/>
                <a:ea typeface="微软雅黑" panose="020B0503020204020204" pitchFamily="34" charset="-122"/>
              </a:rPr>
              <a:t>性能</a:t>
            </a:r>
            <a:r>
              <a:rPr lang="en-US" altLang="zh-CN" dirty="0">
                <a:latin typeface="微软雅黑" panose="020B0503020204020204" pitchFamily="34" charset="-122"/>
                <a:ea typeface="微软雅黑" panose="020B0503020204020204" pitchFamily="34" charset="-122"/>
              </a:rPr>
              <a:t>——C</a:t>
            </a:r>
            <a:r>
              <a:rPr lang="zh-CN" altLang="en-US" dirty="0">
                <a:latin typeface="微软雅黑" panose="020B0503020204020204" pitchFamily="34" charset="-122"/>
                <a:ea typeface="微软雅黑" panose="020B0503020204020204" pitchFamily="34" charset="-122"/>
              </a:rPr>
              <a:t>和</a:t>
            </a:r>
            <a:r>
              <a:rPr lang="en-US" altLang="zh-CN" dirty="0">
                <a:latin typeface="微软雅黑" panose="020B0503020204020204" pitchFamily="34" charset="-122"/>
                <a:ea typeface="微软雅黑" panose="020B0503020204020204" pitchFamily="34" charset="-122"/>
              </a:rPr>
              <a:t>C++</a:t>
            </a:r>
          </a:p>
          <a:p>
            <a:pPr lvl="1">
              <a:lnSpc>
                <a:spcPct val="110000"/>
              </a:lnSpc>
              <a:spcBef>
                <a:spcPts val="0"/>
              </a:spcBef>
              <a:buFont typeface="Wingdings" panose="05000000000000000000" pitchFamily="2" charset="2"/>
              <a:buChar char="Ø"/>
            </a:pPr>
            <a:r>
              <a:rPr lang="zh-CN" altLang="en-US" dirty="0">
                <a:latin typeface="微软雅黑" panose="020B0503020204020204" pitchFamily="34" charset="-122"/>
                <a:ea typeface="微软雅黑" panose="020B0503020204020204" pitchFamily="34" charset="-122"/>
              </a:rPr>
              <a:t>编程语言硬件亲和</a:t>
            </a:r>
            <a:endParaRPr lang="en-US" altLang="zh-CN" dirty="0">
              <a:latin typeface="微软雅黑" panose="020B0503020204020204" pitchFamily="34" charset="-122"/>
              <a:ea typeface="微软雅黑" panose="020B0503020204020204" pitchFamily="34" charset="-122"/>
            </a:endParaRPr>
          </a:p>
          <a:p>
            <a:pPr lvl="1">
              <a:lnSpc>
                <a:spcPct val="110000"/>
              </a:lnSpc>
              <a:spcBef>
                <a:spcPts val="0"/>
              </a:spcBef>
              <a:buFont typeface="Wingdings" panose="05000000000000000000" pitchFamily="2" charset="2"/>
              <a:buChar char="Ø"/>
            </a:pPr>
            <a:r>
              <a:rPr lang="zh-CN" altLang="en-US" dirty="0">
                <a:latin typeface="微软雅黑" panose="020B0503020204020204" pitchFamily="34" charset="-122"/>
                <a:ea typeface="微软雅黑" panose="020B0503020204020204" pitchFamily="34" charset="-122"/>
              </a:rPr>
              <a:t>高效调用硬件的底层</a:t>
            </a:r>
            <a:r>
              <a:rPr lang="en-US" altLang="zh-CN" dirty="0">
                <a:latin typeface="微软雅黑" panose="020B0503020204020204" pitchFamily="34" charset="-122"/>
                <a:ea typeface="微软雅黑" panose="020B0503020204020204" pitchFamily="34" charset="-122"/>
              </a:rPr>
              <a:t>API</a:t>
            </a:r>
          </a:p>
          <a:p>
            <a:pPr lvl="1">
              <a:lnSpc>
                <a:spcPct val="110000"/>
              </a:lnSpc>
              <a:spcBef>
                <a:spcPts val="0"/>
              </a:spcBef>
              <a:buFont typeface="Wingdings" panose="05000000000000000000" pitchFamily="2" charset="2"/>
              <a:buChar char="Ø"/>
            </a:pPr>
            <a:r>
              <a:rPr lang="zh-CN" altLang="en-US" dirty="0">
                <a:latin typeface="微软雅黑" panose="020B0503020204020204" pitchFamily="34" charset="-122"/>
                <a:ea typeface="微软雅黑" panose="020B0503020204020204" pitchFamily="34" charset="-122"/>
              </a:rPr>
              <a:t>可直接调用操作系统的</a:t>
            </a:r>
            <a:r>
              <a:rPr lang="en-US" altLang="zh-CN" b="0" i="0" dirty="0">
                <a:effectLst/>
                <a:latin typeface="Roboto" panose="02000000000000000000" pitchFamily="2" charset="0"/>
              </a:rPr>
              <a:t>C</a:t>
            </a:r>
            <a:r>
              <a:rPr lang="en-US" altLang="zh-CN" dirty="0">
                <a:latin typeface="Roboto" panose="02000000000000000000" pitchFamily="2" charset="0"/>
              </a:rPr>
              <a:t>/</a:t>
            </a:r>
            <a:r>
              <a:rPr lang="en-US" altLang="zh-CN" b="0" i="0" dirty="0">
                <a:effectLst/>
                <a:latin typeface="Roboto" panose="02000000000000000000" pitchFamily="2" charset="0"/>
              </a:rPr>
              <a:t>C++</a:t>
            </a:r>
            <a:r>
              <a:rPr lang="zh-CN" altLang="en-US" b="0" i="0" dirty="0">
                <a:effectLst/>
                <a:latin typeface="微软雅黑" panose="020B0503020204020204" pitchFamily="34" charset="-122"/>
                <a:ea typeface="微软雅黑" panose="020B0503020204020204" pitchFamily="34" charset="-122"/>
              </a:rPr>
              <a:t>接口</a:t>
            </a:r>
            <a:endParaRPr lang="en-US" altLang="zh-CN" b="0" i="0" dirty="0">
              <a:effectLst/>
              <a:latin typeface="微软雅黑" panose="020B0503020204020204" pitchFamily="34" charset="-122"/>
              <a:ea typeface="微软雅黑" panose="020B0503020204020204" pitchFamily="34" charset="-122"/>
            </a:endParaRPr>
          </a:p>
          <a:p>
            <a:pPr>
              <a:lnSpc>
                <a:spcPct val="110000"/>
              </a:lnSpc>
              <a:spcBef>
                <a:spcPts val="0"/>
              </a:spcBef>
            </a:pPr>
            <a:r>
              <a:rPr lang="zh-CN" altLang="en-US" sz="2800" dirty="0">
                <a:latin typeface="微软雅黑" panose="020B0503020204020204" pitchFamily="34" charset="-122"/>
                <a:ea typeface="微软雅黑" panose="020B0503020204020204" pitchFamily="34" charset="-122"/>
              </a:rPr>
              <a:t>易用性</a:t>
            </a:r>
            <a:r>
              <a:rPr lang="en-US" altLang="zh-CN" dirty="0">
                <a:latin typeface="微软雅黑" panose="020B0503020204020204" pitchFamily="34" charset="-122"/>
                <a:ea typeface="微软雅黑" panose="020B0503020204020204" pitchFamily="34" charset="-122"/>
              </a:rPr>
              <a:t>——</a:t>
            </a:r>
            <a:r>
              <a:rPr lang="zh-CN" altLang="en-US" sz="2800" dirty="0">
                <a:latin typeface="微软雅黑" panose="020B0503020204020204" pitchFamily="34" charset="-122"/>
                <a:ea typeface="微软雅黑" panose="020B0503020204020204" pitchFamily="34" charset="-122"/>
              </a:rPr>
              <a:t>高层次脚本语言如</a:t>
            </a:r>
            <a:r>
              <a:rPr lang="en-US" altLang="zh-CN" sz="2800" dirty="0">
                <a:latin typeface="微软雅黑" panose="020B0503020204020204" pitchFamily="34" charset="-122"/>
                <a:ea typeface="微软雅黑" panose="020B0503020204020204" pitchFamily="34" charset="-122"/>
              </a:rPr>
              <a:t>Python</a:t>
            </a:r>
            <a:r>
              <a:rPr lang="zh-CN" altLang="en-US" sz="2800" dirty="0">
                <a:latin typeface="微软雅黑" panose="020B0503020204020204" pitchFamily="34" charset="-122"/>
                <a:ea typeface="微软雅黑" panose="020B0503020204020204" pitchFamily="34" charset="-122"/>
              </a:rPr>
              <a:t>，</a:t>
            </a:r>
            <a:r>
              <a:rPr lang="en-US" altLang="zh-CN" sz="2800" dirty="0" err="1">
                <a:latin typeface="微软雅黑" panose="020B0503020204020204" pitchFamily="34" charset="-122"/>
                <a:ea typeface="微软雅黑" panose="020B0503020204020204" pitchFamily="34" charset="-122"/>
              </a:rPr>
              <a:t>Matlab</a:t>
            </a:r>
            <a:r>
              <a:rPr lang="zh-CN" altLang="en-US" sz="2800" dirty="0">
                <a:latin typeface="微软雅黑" panose="020B0503020204020204" pitchFamily="34" charset="-122"/>
                <a:ea typeface="微软雅黑" panose="020B0503020204020204" pitchFamily="34" charset="-122"/>
              </a:rPr>
              <a:t>，</a:t>
            </a:r>
            <a:r>
              <a:rPr lang="en-US" altLang="zh-CN" sz="2800" dirty="0">
                <a:latin typeface="微软雅黑" panose="020B0503020204020204" pitchFamily="34" charset="-122"/>
                <a:ea typeface="微软雅黑" panose="020B0503020204020204" pitchFamily="34" charset="-122"/>
              </a:rPr>
              <a:t>R</a:t>
            </a:r>
            <a:r>
              <a:rPr lang="zh-CN" altLang="en-US" sz="2800" dirty="0">
                <a:latin typeface="微软雅黑" panose="020B0503020204020204" pitchFamily="34" charset="-122"/>
                <a:ea typeface="微软雅黑" panose="020B0503020204020204" pitchFamily="34" charset="-122"/>
              </a:rPr>
              <a:t>和</a:t>
            </a:r>
            <a:r>
              <a:rPr lang="en-US" altLang="zh-CN" sz="2800" dirty="0">
                <a:latin typeface="微软雅黑" panose="020B0503020204020204" pitchFamily="34" charset="-122"/>
                <a:ea typeface="微软雅黑" panose="020B0503020204020204" pitchFamily="34" charset="-122"/>
              </a:rPr>
              <a:t>Julia</a:t>
            </a:r>
            <a:r>
              <a:rPr lang="zh-CN" altLang="en-US" sz="2800" dirty="0">
                <a:latin typeface="微软雅黑" panose="020B0503020204020204" pitchFamily="34" charset="-122"/>
                <a:ea typeface="微软雅黑" panose="020B0503020204020204" pitchFamily="34" charset="-122"/>
              </a:rPr>
              <a:t>等</a:t>
            </a:r>
            <a:endParaRPr lang="en-US" altLang="zh-CN" sz="2800" dirty="0">
              <a:latin typeface="微软雅黑" panose="020B0503020204020204" pitchFamily="34" charset="-122"/>
              <a:ea typeface="微软雅黑" panose="020B0503020204020204" pitchFamily="34" charset="-122"/>
            </a:endParaRPr>
          </a:p>
          <a:p>
            <a:pPr>
              <a:lnSpc>
                <a:spcPct val="110000"/>
              </a:lnSpc>
              <a:spcBef>
                <a:spcPts val="0"/>
              </a:spcBef>
            </a:pPr>
            <a:endParaRPr lang="en-US" altLang="zh-CN" sz="2800" dirty="0">
              <a:latin typeface="微软雅黑" panose="020B0503020204020204" pitchFamily="34" charset="-122"/>
              <a:ea typeface="微软雅黑" panose="020B0503020204020204" pitchFamily="34" charset="-122"/>
            </a:endParaRPr>
          </a:p>
          <a:p>
            <a:pPr>
              <a:lnSpc>
                <a:spcPct val="110000"/>
              </a:lnSpc>
              <a:spcBef>
                <a:spcPts val="0"/>
              </a:spcBef>
            </a:pPr>
            <a:r>
              <a:rPr lang="zh-CN" altLang="en-US" sz="2800" dirty="0">
                <a:latin typeface="微软雅黑" panose="020B0503020204020204" pitchFamily="34" charset="-122"/>
                <a:ea typeface="微软雅黑" panose="020B0503020204020204" pitchFamily="34" charset="-122"/>
              </a:rPr>
              <a:t>核心设计目标：</a:t>
            </a:r>
            <a:endParaRPr lang="en-US" altLang="zh-CN" sz="2800" dirty="0">
              <a:latin typeface="微软雅黑" panose="020B0503020204020204" pitchFamily="34" charset="-122"/>
              <a:ea typeface="微软雅黑" panose="020B0503020204020204" pitchFamily="34" charset="-122"/>
            </a:endParaRPr>
          </a:p>
          <a:p>
            <a:pPr lvl="1">
              <a:lnSpc>
                <a:spcPct val="110000"/>
              </a:lnSpc>
              <a:spcBef>
                <a:spcPts val="0"/>
              </a:spcBef>
              <a:buFont typeface="Wingdings" panose="05000000000000000000" pitchFamily="2" charset="2"/>
              <a:buChar char="Ø"/>
            </a:pPr>
            <a:r>
              <a:rPr lang="zh-CN" altLang="en-US" dirty="0">
                <a:latin typeface="微软雅黑" panose="020B0503020204020204" pitchFamily="34" charset="-122"/>
                <a:ea typeface="微软雅黑" panose="020B0503020204020204" pitchFamily="34" charset="-122"/>
              </a:rPr>
              <a:t>要具有易用的编程接口来支持用户用高层次语言如</a:t>
            </a:r>
            <a:r>
              <a:rPr lang="en-US" altLang="zh-CN" dirty="0">
                <a:latin typeface="微软雅黑" panose="020B0503020204020204" pitchFamily="34" charset="-122"/>
                <a:ea typeface="微软雅黑" panose="020B0503020204020204" pitchFamily="34" charset="-122"/>
              </a:rPr>
              <a:t>Python</a:t>
            </a:r>
            <a:r>
              <a:rPr lang="zh-CN" altLang="en-US" dirty="0">
                <a:latin typeface="微软雅黑" panose="020B0503020204020204" pitchFamily="34" charset="-122"/>
                <a:ea typeface="微软雅黑" panose="020B0503020204020204" pitchFamily="34" charset="-122"/>
              </a:rPr>
              <a:t>来实现机器学习算法</a:t>
            </a:r>
            <a:endParaRPr lang="en-US" altLang="zh-CN" dirty="0">
              <a:latin typeface="微软雅黑" panose="020B0503020204020204" pitchFamily="34" charset="-122"/>
              <a:ea typeface="微软雅黑" panose="020B0503020204020204" pitchFamily="34" charset="-122"/>
            </a:endParaRPr>
          </a:p>
          <a:p>
            <a:pPr lvl="1">
              <a:lnSpc>
                <a:spcPct val="110000"/>
              </a:lnSpc>
              <a:spcBef>
                <a:spcPts val="0"/>
              </a:spcBef>
              <a:buFont typeface="Wingdings" panose="05000000000000000000" pitchFamily="2" charset="2"/>
              <a:buChar char="Ø"/>
            </a:pPr>
            <a:r>
              <a:rPr lang="zh-CN" altLang="en-US" dirty="0">
                <a:latin typeface="微软雅黑" panose="020B0503020204020204" pitchFamily="34" charset="-122"/>
                <a:ea typeface="微软雅黑" panose="020B0503020204020204" pitchFamily="34" charset="-122"/>
              </a:rPr>
              <a:t>同时其也要具备以</a:t>
            </a:r>
            <a:r>
              <a:rPr lang="en-US" altLang="zh-CN" dirty="0">
                <a:latin typeface="微软雅黑" panose="020B0503020204020204" pitchFamily="34" charset="-122"/>
                <a:ea typeface="微软雅黑" panose="020B0503020204020204" pitchFamily="34" charset="-122"/>
              </a:rPr>
              <a:t>C</a:t>
            </a:r>
            <a:r>
              <a:rPr lang="zh-CN" altLang="en-US" dirty="0">
                <a:latin typeface="微软雅黑" panose="020B0503020204020204" pitchFamily="34" charset="-122"/>
                <a:ea typeface="微软雅黑" panose="020B0503020204020204" pitchFamily="34" charset="-122"/>
              </a:rPr>
              <a:t>和</a:t>
            </a:r>
            <a:r>
              <a:rPr lang="en-US" altLang="zh-CN" dirty="0">
                <a:latin typeface="微软雅黑" panose="020B0503020204020204" pitchFamily="34" charset="-122"/>
                <a:ea typeface="微软雅黑" panose="020B0503020204020204" pitchFamily="34" charset="-122"/>
              </a:rPr>
              <a:t>C++</a:t>
            </a:r>
            <a:r>
              <a:rPr lang="zh-CN" altLang="en-US" dirty="0">
                <a:latin typeface="微软雅黑" panose="020B0503020204020204" pitchFamily="34" charset="-122"/>
                <a:ea typeface="微软雅黑" panose="020B0503020204020204" pitchFamily="34" charset="-122"/>
              </a:rPr>
              <a:t>为核心的低层次编程接口，使得框架开发者可以用</a:t>
            </a:r>
            <a:r>
              <a:rPr lang="en-US" altLang="zh-CN" dirty="0">
                <a:latin typeface="微软雅黑" panose="020B0503020204020204" pitchFamily="34" charset="-122"/>
                <a:ea typeface="微软雅黑" panose="020B0503020204020204" pitchFamily="34" charset="-122"/>
              </a:rPr>
              <a:t>C</a:t>
            </a:r>
            <a:r>
              <a:rPr lang="zh-CN" altLang="en-US" dirty="0">
                <a:latin typeface="微软雅黑" panose="020B0503020204020204" pitchFamily="34" charset="-122"/>
                <a:ea typeface="微软雅黑" panose="020B0503020204020204" pitchFamily="34" charset="-122"/>
              </a:rPr>
              <a:t>和</a:t>
            </a:r>
            <a:r>
              <a:rPr lang="en-US" altLang="zh-CN" dirty="0">
                <a:latin typeface="微软雅黑" panose="020B0503020204020204" pitchFamily="34" charset="-122"/>
                <a:ea typeface="微软雅黑" panose="020B0503020204020204" pitchFamily="34" charset="-122"/>
              </a:rPr>
              <a:t>C++</a:t>
            </a:r>
            <a:r>
              <a:rPr lang="zh-CN" altLang="en-US" dirty="0">
                <a:latin typeface="微软雅黑" panose="020B0503020204020204" pitchFamily="34" charset="-122"/>
                <a:ea typeface="微软雅黑" panose="020B0503020204020204" pitchFamily="34" charset="-122"/>
              </a:rPr>
              <a:t>实现大量高性能组件，从而在硬件上高效执行。</a:t>
            </a:r>
            <a:endParaRPr lang="en-US" altLang="zh-CN" dirty="0">
              <a:latin typeface="微软雅黑" panose="020B0503020204020204" pitchFamily="34" charset="-122"/>
              <a:ea typeface="微软雅黑" panose="020B0503020204020204" pitchFamily="34" charset="-122"/>
            </a:endParaRPr>
          </a:p>
        </p:txBody>
      </p:sp>
    </p:spTree>
    <p:extLst>
      <p:ext uri="{BB962C8B-B14F-4D97-AF65-F5344CB8AC3E}">
        <p14:creationId xmlns:p14="http://schemas.microsoft.com/office/powerpoint/2010/main" val="3968470291"/>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5B8EC784-54B5-4E77-E076-F6A32199E85E}"/>
              </a:ext>
            </a:extLst>
          </p:cNvPr>
          <p:cNvSpPr txBox="1">
            <a:spLocks/>
          </p:cNvSpPr>
          <p:nvPr/>
        </p:nvSpPr>
        <p:spPr>
          <a:xfrm>
            <a:off x="628650" y="365126"/>
            <a:ext cx="7886700" cy="1325563"/>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zh-CN" altLang="en-US" dirty="0">
                <a:latin typeface="微软雅黑" panose="020B0503020204020204" pitchFamily="34" charset="-122"/>
                <a:ea typeface="微软雅黑" panose="020B0503020204020204" pitchFamily="34" charset="-122"/>
              </a:rPr>
              <a:t>机器学习（训练）工作流</a:t>
            </a:r>
            <a:endParaRPr lang="zh-CN" altLang="en-US" dirty="0"/>
          </a:p>
        </p:txBody>
      </p:sp>
      <p:sp>
        <p:nvSpPr>
          <p:cNvPr id="3" name="内容占位符 2">
            <a:extLst>
              <a:ext uri="{FF2B5EF4-FFF2-40B4-BE49-F238E27FC236}">
                <a16:creationId xmlns:a16="http://schemas.microsoft.com/office/drawing/2014/main" id="{0AD7A915-5020-C256-049D-A486DF98E7A9}"/>
              </a:ext>
            </a:extLst>
          </p:cNvPr>
          <p:cNvSpPr txBox="1">
            <a:spLocks/>
          </p:cNvSpPr>
          <p:nvPr/>
        </p:nvSpPr>
        <p:spPr>
          <a:xfrm>
            <a:off x="628650" y="3056708"/>
            <a:ext cx="7886700" cy="3324497"/>
          </a:xfrm>
          <a:prstGeom prst="rect">
            <a:avLst/>
          </a:prstGeom>
        </p:spPr>
        <p:txBody>
          <a:bodyPr>
            <a:normAutofit fontScale="55000" lnSpcReduction="20000"/>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nSpc>
                <a:spcPct val="120000"/>
              </a:lnSpc>
            </a:pPr>
            <a:r>
              <a:rPr lang="zh-CN" altLang="en-US" sz="2400" b="1" dirty="0">
                <a:latin typeface="微软雅黑" panose="020B0503020204020204" pitchFamily="34" charset="-122"/>
                <a:ea typeface="微软雅黑" panose="020B0503020204020204" pitchFamily="34" charset="-122"/>
              </a:rPr>
              <a:t>数据处理： </a:t>
            </a:r>
            <a:r>
              <a:rPr lang="zh-CN" altLang="en-US" sz="2400" dirty="0">
                <a:latin typeface="微软雅黑" panose="020B0503020204020204" pitchFamily="34" charset="-122"/>
                <a:ea typeface="微软雅黑" panose="020B0503020204020204" pitchFamily="34" charset="-122"/>
              </a:rPr>
              <a:t>首先，用户需要数据处理</a:t>
            </a:r>
            <a:r>
              <a:rPr lang="en-US" altLang="zh-CN" sz="2400" dirty="0">
                <a:latin typeface="微软雅黑" panose="020B0503020204020204" pitchFamily="34" charset="-122"/>
                <a:ea typeface="微软雅黑" panose="020B0503020204020204" pitchFamily="34" charset="-122"/>
              </a:rPr>
              <a:t>API</a:t>
            </a:r>
            <a:r>
              <a:rPr lang="zh-CN" altLang="en-US" sz="2400" dirty="0">
                <a:latin typeface="微软雅黑" panose="020B0503020204020204" pitchFamily="34" charset="-122"/>
                <a:ea typeface="微软雅黑" panose="020B0503020204020204" pitchFamily="34" charset="-122"/>
              </a:rPr>
              <a:t>来支持将数据集从磁盘读入。进一步，用户需要对读取的数据进行预处理，从而可以将数据输入后续的机器学习模型中。</a:t>
            </a:r>
          </a:p>
          <a:p>
            <a:pPr>
              <a:lnSpc>
                <a:spcPct val="120000"/>
              </a:lnSpc>
            </a:pPr>
            <a:r>
              <a:rPr lang="zh-CN" altLang="en-US" sz="2400" b="1" dirty="0">
                <a:latin typeface="微软雅黑" panose="020B0503020204020204" pitchFamily="34" charset="-122"/>
                <a:ea typeface="微软雅黑" panose="020B0503020204020204" pitchFamily="34" charset="-122"/>
              </a:rPr>
              <a:t>模型结构： </a:t>
            </a:r>
            <a:r>
              <a:rPr lang="zh-CN" altLang="en-US" sz="2400" dirty="0">
                <a:latin typeface="微软雅黑" panose="020B0503020204020204" pitchFamily="34" charset="-122"/>
                <a:ea typeface="微软雅黑" panose="020B0503020204020204" pitchFamily="34" charset="-122"/>
              </a:rPr>
              <a:t>完成数据的读取后，用户需要模型定义</a:t>
            </a:r>
            <a:r>
              <a:rPr lang="en-US" altLang="zh-CN" sz="2400" dirty="0">
                <a:latin typeface="微软雅黑" panose="020B0503020204020204" pitchFamily="34" charset="-122"/>
                <a:ea typeface="微软雅黑" panose="020B0503020204020204" pitchFamily="34" charset="-122"/>
              </a:rPr>
              <a:t>API</a:t>
            </a:r>
            <a:r>
              <a:rPr lang="zh-CN" altLang="en-US" sz="2400" dirty="0">
                <a:latin typeface="微软雅黑" panose="020B0503020204020204" pitchFamily="34" charset="-122"/>
                <a:ea typeface="微软雅黑" panose="020B0503020204020204" pitchFamily="34" charset="-122"/>
              </a:rPr>
              <a:t>来定义机器学习模型。这些模型带有模型参数，可以对给定的数据进行推理。</a:t>
            </a:r>
          </a:p>
          <a:p>
            <a:pPr algn="just">
              <a:lnSpc>
                <a:spcPct val="120000"/>
              </a:lnSpc>
            </a:pPr>
            <a:r>
              <a:rPr lang="zh-CN" altLang="en-US" sz="2400" b="1" dirty="0">
                <a:latin typeface="微软雅黑" panose="020B0503020204020204" pitchFamily="34" charset="-122"/>
                <a:ea typeface="微软雅黑" panose="020B0503020204020204" pitchFamily="34" charset="-122"/>
              </a:rPr>
              <a:t>优化器定义： </a:t>
            </a:r>
            <a:r>
              <a:rPr lang="zh-CN" altLang="en-US" sz="2400" dirty="0">
                <a:latin typeface="微软雅黑" panose="020B0503020204020204" pitchFamily="34" charset="-122"/>
                <a:ea typeface="微软雅黑" panose="020B0503020204020204" pitchFamily="34" charset="-122"/>
              </a:rPr>
              <a:t>模型的输出需要和用户的标记进行对比，这个对比差异一般通过损失函数（</a:t>
            </a:r>
            <a:r>
              <a:rPr lang="en-US" altLang="zh-CN" sz="2400" dirty="0">
                <a:latin typeface="微软雅黑" panose="020B0503020204020204" pitchFamily="34" charset="-122"/>
                <a:ea typeface="微软雅黑" panose="020B0503020204020204" pitchFamily="34" charset="-122"/>
              </a:rPr>
              <a:t>Loss function</a:t>
            </a:r>
            <a:r>
              <a:rPr lang="zh-CN" altLang="en-US" sz="2400" dirty="0">
                <a:latin typeface="微软雅黑" panose="020B0503020204020204" pitchFamily="34" charset="-122"/>
                <a:ea typeface="微软雅黑" panose="020B0503020204020204" pitchFamily="34" charset="-122"/>
              </a:rPr>
              <a:t>）来进行评估。因此，优化器定义</a:t>
            </a:r>
            <a:r>
              <a:rPr lang="en-US" altLang="zh-CN" sz="2400" dirty="0">
                <a:latin typeface="微软雅黑" panose="020B0503020204020204" pitchFamily="34" charset="-122"/>
                <a:ea typeface="微软雅黑" panose="020B0503020204020204" pitchFamily="34" charset="-122"/>
              </a:rPr>
              <a:t>API</a:t>
            </a:r>
            <a:r>
              <a:rPr lang="zh-CN" altLang="en-US" sz="2400" dirty="0">
                <a:latin typeface="微软雅黑" panose="020B0503020204020204" pitchFamily="34" charset="-122"/>
                <a:ea typeface="微软雅黑" panose="020B0503020204020204" pitchFamily="34" charset="-122"/>
              </a:rPr>
              <a:t>允许用户定义自己的损失函数，并且根据损失来引入（</a:t>
            </a:r>
            <a:r>
              <a:rPr lang="en-US" altLang="zh-CN" sz="2400" dirty="0">
                <a:latin typeface="微软雅黑" panose="020B0503020204020204" pitchFamily="34" charset="-122"/>
                <a:ea typeface="微软雅黑" panose="020B0503020204020204" pitchFamily="34" charset="-122"/>
              </a:rPr>
              <a:t>Import</a:t>
            </a:r>
            <a:r>
              <a:rPr lang="zh-CN" altLang="en-US" sz="2400" dirty="0">
                <a:latin typeface="微软雅黑" panose="020B0503020204020204" pitchFamily="34" charset="-122"/>
                <a:ea typeface="微软雅黑" panose="020B0503020204020204" pitchFamily="34" charset="-122"/>
              </a:rPr>
              <a:t>）和定义各种优化算法（</a:t>
            </a:r>
            <a:r>
              <a:rPr lang="en-US" altLang="zh-CN" sz="2400" dirty="0" err="1">
                <a:latin typeface="微软雅黑" panose="020B0503020204020204" pitchFamily="34" charset="-122"/>
                <a:ea typeface="微软雅黑" panose="020B0503020204020204" pitchFamily="34" charset="-122"/>
              </a:rPr>
              <a:t>Optimisation</a:t>
            </a:r>
            <a:r>
              <a:rPr lang="en-US" altLang="zh-CN" sz="2400" dirty="0">
                <a:latin typeface="微软雅黑" panose="020B0503020204020204" pitchFamily="34" charset="-122"/>
                <a:ea typeface="微软雅黑" panose="020B0503020204020204" pitchFamily="34" charset="-122"/>
              </a:rPr>
              <a:t> algorithms</a:t>
            </a:r>
            <a:r>
              <a:rPr lang="zh-CN" altLang="en-US" sz="2400" dirty="0">
                <a:latin typeface="微软雅黑" panose="020B0503020204020204" pitchFamily="34" charset="-122"/>
                <a:ea typeface="微软雅黑" panose="020B0503020204020204" pitchFamily="34" charset="-122"/>
              </a:rPr>
              <a:t>）来计算梯度（</a:t>
            </a:r>
            <a:r>
              <a:rPr lang="en-US" altLang="zh-CN" sz="2400" dirty="0">
                <a:latin typeface="微软雅黑" panose="020B0503020204020204" pitchFamily="34" charset="-122"/>
                <a:ea typeface="微软雅黑" panose="020B0503020204020204" pitchFamily="34" charset="-122"/>
              </a:rPr>
              <a:t>Gradient</a:t>
            </a:r>
            <a:r>
              <a:rPr lang="zh-CN" altLang="en-US" sz="2400" dirty="0">
                <a:latin typeface="微软雅黑" panose="020B0503020204020204" pitchFamily="34" charset="-122"/>
                <a:ea typeface="微软雅黑" panose="020B0503020204020204" pitchFamily="34" charset="-122"/>
              </a:rPr>
              <a:t>），完成对模型参数的更新。</a:t>
            </a:r>
            <a:endParaRPr lang="en-US" altLang="zh-CN" sz="2400" dirty="0">
              <a:latin typeface="微软雅黑" panose="020B0503020204020204" pitchFamily="34" charset="-122"/>
              <a:ea typeface="微软雅黑" panose="020B0503020204020204" pitchFamily="34" charset="-122"/>
            </a:endParaRPr>
          </a:p>
          <a:p>
            <a:pPr>
              <a:lnSpc>
                <a:spcPct val="120000"/>
              </a:lnSpc>
            </a:pPr>
            <a:r>
              <a:rPr lang="zh-CN" altLang="en-US" sz="2400" b="1" dirty="0">
                <a:latin typeface="微软雅黑" panose="020B0503020204020204" pitchFamily="34" charset="-122"/>
                <a:ea typeface="微软雅黑" panose="020B0503020204020204" pitchFamily="34" charset="-122"/>
              </a:rPr>
              <a:t>训练过程： </a:t>
            </a:r>
            <a:r>
              <a:rPr lang="zh-CN" altLang="en-US" sz="2400" dirty="0">
                <a:latin typeface="微软雅黑" panose="020B0503020204020204" pitchFamily="34" charset="-122"/>
                <a:ea typeface="微软雅黑" panose="020B0503020204020204" pitchFamily="34" charset="-122"/>
              </a:rPr>
              <a:t>给定一个数据集，模型，损失函数和优化器，用户需要训练</a:t>
            </a:r>
            <a:r>
              <a:rPr lang="en-US" altLang="zh-CN" sz="2400" dirty="0">
                <a:latin typeface="微软雅黑" panose="020B0503020204020204" pitchFamily="34" charset="-122"/>
                <a:ea typeface="微软雅黑" panose="020B0503020204020204" pitchFamily="34" charset="-122"/>
              </a:rPr>
              <a:t>API</a:t>
            </a:r>
            <a:r>
              <a:rPr lang="zh-CN" altLang="en-US" sz="2400" dirty="0">
                <a:latin typeface="微软雅黑" panose="020B0503020204020204" pitchFamily="34" charset="-122"/>
                <a:ea typeface="微软雅黑" panose="020B0503020204020204" pitchFamily="34" charset="-122"/>
              </a:rPr>
              <a:t>来定义一个循环（</a:t>
            </a:r>
            <a:r>
              <a:rPr lang="en-US" altLang="zh-CN" sz="2400" dirty="0">
                <a:latin typeface="微软雅黑" panose="020B0503020204020204" pitchFamily="34" charset="-122"/>
                <a:ea typeface="微软雅黑" panose="020B0503020204020204" pitchFamily="34" charset="-122"/>
              </a:rPr>
              <a:t>Loop</a:t>
            </a:r>
            <a:r>
              <a:rPr lang="zh-CN" altLang="en-US" sz="2400" dirty="0">
                <a:latin typeface="微软雅黑" panose="020B0503020204020204" pitchFamily="34" charset="-122"/>
                <a:ea typeface="微软雅黑" panose="020B0503020204020204" pitchFamily="34" charset="-122"/>
              </a:rPr>
              <a:t>）从而将数据集中的数据按照小批量（</a:t>
            </a:r>
            <a:r>
              <a:rPr lang="en-US" altLang="zh-CN" sz="2400" dirty="0">
                <a:latin typeface="微软雅黑" panose="020B0503020204020204" pitchFamily="34" charset="-122"/>
                <a:ea typeface="微软雅黑" panose="020B0503020204020204" pitchFamily="34" charset="-122"/>
              </a:rPr>
              <a:t>mini-batch</a:t>
            </a:r>
            <a:r>
              <a:rPr lang="zh-CN" altLang="en-US" sz="2400" dirty="0">
                <a:latin typeface="微软雅黑" panose="020B0503020204020204" pitchFamily="34" charset="-122"/>
                <a:ea typeface="微软雅黑" panose="020B0503020204020204" pitchFamily="34" charset="-122"/>
              </a:rPr>
              <a:t>）的方式读取出来，反复计算梯度来更新模型。这个反复的过程称为训练。</a:t>
            </a:r>
          </a:p>
          <a:p>
            <a:pPr>
              <a:lnSpc>
                <a:spcPct val="120000"/>
              </a:lnSpc>
            </a:pPr>
            <a:r>
              <a:rPr lang="zh-CN" altLang="en-US" sz="2400" b="1" dirty="0">
                <a:latin typeface="微软雅黑" panose="020B0503020204020204" pitchFamily="34" charset="-122"/>
                <a:ea typeface="微软雅黑" panose="020B0503020204020204" pitchFamily="34" charset="-122"/>
              </a:rPr>
              <a:t>测试和调试： </a:t>
            </a:r>
            <a:r>
              <a:rPr lang="zh-CN" altLang="en-US" sz="2400" dirty="0">
                <a:latin typeface="微软雅黑" panose="020B0503020204020204" pitchFamily="34" charset="-122"/>
                <a:ea typeface="微软雅黑" panose="020B0503020204020204" pitchFamily="34" charset="-122"/>
              </a:rPr>
              <a:t>训练过程中，用户需要测试</a:t>
            </a:r>
            <a:r>
              <a:rPr lang="en-US" altLang="zh-CN" sz="2400" dirty="0">
                <a:latin typeface="微软雅黑" panose="020B0503020204020204" pitchFamily="34" charset="-122"/>
                <a:ea typeface="微软雅黑" panose="020B0503020204020204" pitchFamily="34" charset="-122"/>
              </a:rPr>
              <a:t>API</a:t>
            </a:r>
            <a:r>
              <a:rPr lang="zh-CN" altLang="en-US" sz="2400" dirty="0">
                <a:latin typeface="微软雅黑" panose="020B0503020204020204" pitchFamily="34" charset="-122"/>
                <a:ea typeface="微软雅黑" panose="020B0503020204020204" pitchFamily="34" charset="-122"/>
              </a:rPr>
              <a:t>来对当前模型的精度进行评估。当精度达到目标后，训练结束。这一过程中，用户往往需要调试</a:t>
            </a:r>
            <a:r>
              <a:rPr lang="en-US" altLang="zh-CN" sz="2400" dirty="0">
                <a:latin typeface="微软雅黑" panose="020B0503020204020204" pitchFamily="34" charset="-122"/>
                <a:ea typeface="微软雅黑" panose="020B0503020204020204" pitchFamily="34" charset="-122"/>
              </a:rPr>
              <a:t>API</a:t>
            </a:r>
            <a:r>
              <a:rPr lang="zh-CN" altLang="en-US" sz="2400" dirty="0">
                <a:latin typeface="微软雅黑" panose="020B0503020204020204" pitchFamily="34" charset="-122"/>
                <a:ea typeface="微软雅黑" panose="020B0503020204020204" pitchFamily="34" charset="-122"/>
              </a:rPr>
              <a:t>来完成对模型的性能和正确性进行验证。</a:t>
            </a:r>
          </a:p>
        </p:txBody>
      </p:sp>
      <p:pic>
        <p:nvPicPr>
          <p:cNvPr id="5" name="图形 4">
            <a:extLst>
              <a:ext uri="{FF2B5EF4-FFF2-40B4-BE49-F238E27FC236}">
                <a16:creationId xmlns:a16="http://schemas.microsoft.com/office/drawing/2014/main" id="{A7CD0753-EECA-A3C9-28AA-EA3CB3524CD9}"/>
              </a:ext>
            </a:extLst>
          </p:cNvPr>
          <p:cNvPicPr>
            <a:picLocks noChangeAspect="1"/>
          </p:cNvPicPr>
          <p:nvPr/>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163285" y="1606157"/>
            <a:ext cx="8817429" cy="842240"/>
          </a:xfrm>
          <a:prstGeom prst="rect">
            <a:avLst/>
          </a:prstGeom>
        </p:spPr>
      </p:pic>
    </p:spTree>
    <p:extLst>
      <p:ext uri="{BB962C8B-B14F-4D97-AF65-F5344CB8AC3E}">
        <p14:creationId xmlns:p14="http://schemas.microsoft.com/office/powerpoint/2010/main" val="2082829929"/>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5B8EC784-54B5-4E77-E076-F6A32199E85E}"/>
              </a:ext>
            </a:extLst>
          </p:cNvPr>
          <p:cNvSpPr txBox="1">
            <a:spLocks/>
          </p:cNvSpPr>
          <p:nvPr/>
        </p:nvSpPr>
        <p:spPr>
          <a:xfrm>
            <a:off x="628650" y="365126"/>
            <a:ext cx="7886700" cy="1325563"/>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zh-CN" altLang="en-US" dirty="0">
                <a:latin typeface="微软雅黑" panose="020B0503020204020204" pitchFamily="34" charset="-122"/>
                <a:ea typeface="微软雅黑" panose="020B0503020204020204" pitchFamily="34" charset="-122"/>
              </a:rPr>
              <a:t>环境配置</a:t>
            </a:r>
            <a:endParaRPr lang="zh-CN" altLang="en-US" dirty="0"/>
          </a:p>
        </p:txBody>
      </p:sp>
      <p:sp>
        <p:nvSpPr>
          <p:cNvPr id="10" name="文本框 9">
            <a:extLst>
              <a:ext uri="{FF2B5EF4-FFF2-40B4-BE49-F238E27FC236}">
                <a16:creationId xmlns:a16="http://schemas.microsoft.com/office/drawing/2014/main" id="{3A9C527C-A10D-D17F-66AB-8DD8CEFAB416}"/>
              </a:ext>
            </a:extLst>
          </p:cNvPr>
          <p:cNvSpPr txBox="1"/>
          <p:nvPr/>
        </p:nvSpPr>
        <p:spPr>
          <a:xfrm>
            <a:off x="999309" y="2136338"/>
            <a:ext cx="7613196" cy="2585323"/>
          </a:xfrm>
          <a:prstGeom prst="rect">
            <a:avLst/>
          </a:prstGeom>
          <a:solidFill>
            <a:schemeClr val="accent3">
              <a:lumMod val="20000"/>
              <a:lumOff val="80000"/>
            </a:schemeClr>
          </a:solidFill>
        </p:spPr>
        <p:txBody>
          <a:bodyPr wrap="square" rtlCol="0">
            <a:spAutoFit/>
          </a:bodyPr>
          <a:lstStyle/>
          <a:p>
            <a:r>
              <a:rPr lang="en-US" altLang="zh-CN" dirty="0"/>
              <a:t>import </a:t>
            </a:r>
            <a:r>
              <a:rPr lang="en-US" altLang="zh-CN" dirty="0" err="1"/>
              <a:t>os</a:t>
            </a:r>
            <a:endParaRPr lang="en-US" altLang="zh-CN" dirty="0"/>
          </a:p>
          <a:p>
            <a:r>
              <a:rPr lang="en-US" altLang="zh-CN" dirty="0"/>
              <a:t>import </a:t>
            </a:r>
            <a:r>
              <a:rPr lang="en-US" altLang="zh-CN" dirty="0" err="1"/>
              <a:t>argparse</a:t>
            </a:r>
            <a:endParaRPr lang="en-US" altLang="zh-CN" dirty="0"/>
          </a:p>
          <a:p>
            <a:r>
              <a:rPr lang="en-US" altLang="zh-CN" dirty="0"/>
              <a:t>from </a:t>
            </a:r>
            <a:r>
              <a:rPr lang="en-US" altLang="zh-CN" dirty="0" err="1"/>
              <a:t>mindspore</a:t>
            </a:r>
            <a:r>
              <a:rPr lang="en-US" altLang="zh-CN" dirty="0"/>
              <a:t> import context</a:t>
            </a:r>
          </a:p>
          <a:p>
            <a:r>
              <a:rPr lang="en-US" altLang="zh-CN" dirty="0"/>
              <a:t>parser = </a:t>
            </a:r>
            <a:r>
              <a:rPr lang="en-US" altLang="zh-CN" dirty="0" err="1"/>
              <a:t>argparse.ArgumentParser</a:t>
            </a:r>
            <a:r>
              <a:rPr lang="en-US" altLang="zh-CN" dirty="0"/>
              <a:t>(description='</a:t>
            </a:r>
            <a:r>
              <a:rPr lang="en-US" altLang="zh-CN" dirty="0" err="1"/>
              <a:t>MindSpore</a:t>
            </a:r>
            <a:r>
              <a:rPr lang="en-US" altLang="zh-CN" dirty="0"/>
              <a:t> </a:t>
            </a:r>
            <a:r>
              <a:rPr lang="en-US" altLang="zh-CN" dirty="0" err="1"/>
              <a:t>MLPNet</a:t>
            </a:r>
            <a:r>
              <a:rPr lang="en-US" altLang="zh-CN" dirty="0"/>
              <a:t> Example')</a:t>
            </a:r>
          </a:p>
          <a:p>
            <a:r>
              <a:rPr lang="en-US" altLang="zh-CN" dirty="0" err="1"/>
              <a:t>parser.add_argument</a:t>
            </a:r>
            <a:r>
              <a:rPr lang="en-US" altLang="zh-CN" dirty="0"/>
              <a:t>('--</a:t>
            </a:r>
            <a:r>
              <a:rPr lang="en-US" altLang="zh-CN" dirty="0" err="1"/>
              <a:t>device_target</a:t>
            </a:r>
            <a:r>
              <a:rPr lang="en-US" altLang="zh-CN" dirty="0"/>
              <a:t>', type=str, default="CPU", choices=['Ascend', 'GPU', 'CPU'])</a:t>
            </a:r>
          </a:p>
          <a:p>
            <a:r>
              <a:rPr lang="en-US" altLang="zh-CN" dirty="0" err="1"/>
              <a:t>args</a:t>
            </a:r>
            <a:r>
              <a:rPr lang="en-US" altLang="zh-CN" dirty="0"/>
              <a:t> = </a:t>
            </a:r>
            <a:r>
              <a:rPr lang="en-US" altLang="zh-CN" dirty="0" err="1"/>
              <a:t>parser.parse_known_args</a:t>
            </a:r>
            <a:r>
              <a:rPr lang="en-US" altLang="zh-CN" dirty="0"/>
              <a:t>()[0]</a:t>
            </a:r>
          </a:p>
          <a:p>
            <a:r>
              <a:rPr lang="en-US" altLang="zh-CN" dirty="0" err="1"/>
              <a:t>context.set_context</a:t>
            </a:r>
            <a:r>
              <a:rPr lang="en-US" altLang="zh-CN" dirty="0"/>
              <a:t>(</a:t>
            </a:r>
            <a:r>
              <a:rPr lang="en-US" altLang="zh-CN" dirty="0">
                <a:solidFill>
                  <a:srgbClr val="C00000"/>
                </a:solidFill>
              </a:rPr>
              <a:t>mode=</a:t>
            </a:r>
            <a:r>
              <a:rPr lang="en-US" altLang="zh-CN" dirty="0" err="1">
                <a:solidFill>
                  <a:srgbClr val="C00000"/>
                </a:solidFill>
              </a:rPr>
              <a:t>context.GRAPH_MODE</a:t>
            </a:r>
            <a:r>
              <a:rPr lang="en-US" altLang="zh-CN" dirty="0">
                <a:solidFill>
                  <a:srgbClr val="C00000"/>
                </a:solidFill>
              </a:rPr>
              <a:t>, </a:t>
            </a:r>
            <a:r>
              <a:rPr lang="en-US" altLang="zh-CN" dirty="0" err="1">
                <a:solidFill>
                  <a:srgbClr val="C00000"/>
                </a:solidFill>
              </a:rPr>
              <a:t>device_target</a:t>
            </a:r>
            <a:r>
              <a:rPr lang="en-US" altLang="zh-CN" dirty="0">
                <a:solidFill>
                  <a:srgbClr val="C00000"/>
                </a:solidFill>
              </a:rPr>
              <a:t>=</a:t>
            </a:r>
            <a:r>
              <a:rPr lang="en-US" altLang="zh-CN" dirty="0" err="1">
                <a:solidFill>
                  <a:srgbClr val="C00000"/>
                </a:solidFill>
              </a:rPr>
              <a:t>args.device_target</a:t>
            </a:r>
            <a:r>
              <a:rPr lang="en-US" altLang="zh-CN" dirty="0"/>
              <a:t>)</a:t>
            </a:r>
            <a:endParaRPr lang="zh-CN" altLang="en-US" dirty="0"/>
          </a:p>
        </p:txBody>
      </p:sp>
      <p:sp>
        <p:nvSpPr>
          <p:cNvPr id="12" name="文本框 11">
            <a:extLst>
              <a:ext uri="{FF2B5EF4-FFF2-40B4-BE49-F238E27FC236}">
                <a16:creationId xmlns:a16="http://schemas.microsoft.com/office/drawing/2014/main" id="{F7EDE868-37EB-C769-6C03-35BE2A6E2099}"/>
              </a:ext>
            </a:extLst>
          </p:cNvPr>
          <p:cNvSpPr txBox="1"/>
          <p:nvPr/>
        </p:nvSpPr>
        <p:spPr>
          <a:xfrm>
            <a:off x="886641" y="1592717"/>
            <a:ext cx="7138852" cy="369332"/>
          </a:xfrm>
          <a:prstGeom prst="rect">
            <a:avLst/>
          </a:prstGeom>
          <a:noFill/>
        </p:spPr>
        <p:txBody>
          <a:bodyPr wrap="square" rtlCol="0">
            <a:spAutoFit/>
          </a:bodyPr>
          <a:lstStyle/>
          <a:p>
            <a:r>
              <a:rPr lang="zh-CN" altLang="en-US" b="0" i="0" dirty="0">
                <a:effectLst/>
                <a:latin typeface="微软雅黑" panose="020B0503020204020204" pitchFamily="34" charset="-122"/>
                <a:ea typeface="微软雅黑" panose="020B0503020204020204" pitchFamily="34" charset="-122"/>
              </a:rPr>
              <a:t>以</a:t>
            </a:r>
            <a:r>
              <a:rPr lang="en-US" altLang="zh-CN" b="0" i="0" dirty="0" err="1">
                <a:effectLst/>
                <a:latin typeface="微软雅黑" panose="020B0503020204020204" pitchFamily="34" charset="-122"/>
                <a:ea typeface="微软雅黑" panose="020B0503020204020204" pitchFamily="34" charset="-122"/>
              </a:rPr>
              <a:t>MindSpore</a:t>
            </a:r>
            <a:r>
              <a:rPr lang="zh-CN" altLang="en-US" b="0" i="0" dirty="0">
                <a:effectLst/>
                <a:latin typeface="微软雅黑" panose="020B0503020204020204" pitchFamily="34" charset="-122"/>
                <a:ea typeface="微软雅黑" panose="020B0503020204020204" pitchFamily="34" charset="-122"/>
              </a:rPr>
              <a:t>框架实现多层感知机为例，了解完整的机器学习工作流。</a:t>
            </a:r>
            <a:endParaRPr lang="en-US" altLang="zh-CN" b="0" i="0" dirty="0">
              <a:effectLst/>
              <a:latin typeface="微软雅黑" panose="020B0503020204020204" pitchFamily="34" charset="-122"/>
              <a:ea typeface="微软雅黑" panose="020B0503020204020204" pitchFamily="34" charset="-122"/>
            </a:endParaRPr>
          </a:p>
        </p:txBody>
      </p:sp>
      <p:sp>
        <p:nvSpPr>
          <p:cNvPr id="13" name="文本框 12">
            <a:extLst>
              <a:ext uri="{FF2B5EF4-FFF2-40B4-BE49-F238E27FC236}">
                <a16:creationId xmlns:a16="http://schemas.microsoft.com/office/drawing/2014/main" id="{772253AD-2684-86EC-5F5C-5FF33C218B28}"/>
              </a:ext>
            </a:extLst>
          </p:cNvPr>
          <p:cNvSpPr txBox="1"/>
          <p:nvPr/>
        </p:nvSpPr>
        <p:spPr>
          <a:xfrm>
            <a:off x="1084218" y="5167310"/>
            <a:ext cx="6204857" cy="923330"/>
          </a:xfrm>
          <a:prstGeom prst="rect">
            <a:avLst/>
          </a:prstGeom>
          <a:noFill/>
        </p:spPr>
        <p:txBody>
          <a:bodyPr wrap="square" rtlCol="0">
            <a:spAutoFit/>
          </a:bodyPr>
          <a:lstStyle/>
          <a:p>
            <a:r>
              <a:rPr lang="zh-CN" altLang="en-US" dirty="0">
                <a:latin typeface="微软雅黑" panose="020B0503020204020204" pitchFamily="34" charset="-122"/>
                <a:ea typeface="微软雅黑" panose="020B0503020204020204" pitchFamily="34" charset="-122"/>
              </a:rPr>
              <a:t>主要配置项：</a:t>
            </a:r>
            <a:endParaRPr lang="en-US" altLang="zh-CN" dirty="0">
              <a:latin typeface="微软雅黑" panose="020B0503020204020204" pitchFamily="34" charset="-122"/>
              <a:ea typeface="微软雅黑" panose="020B0503020204020204" pitchFamily="34" charset="-122"/>
            </a:endParaRPr>
          </a:p>
          <a:p>
            <a:pPr marL="285750" indent="-285750">
              <a:buFont typeface="Arial" panose="020B0604020202020204" pitchFamily="34" charset="0"/>
              <a:buChar char="•"/>
            </a:pPr>
            <a:r>
              <a:rPr lang="zh-CN" altLang="en-US" dirty="0">
                <a:latin typeface="微软雅黑" panose="020B0503020204020204" pitchFamily="34" charset="-122"/>
                <a:ea typeface="微软雅黑" panose="020B0503020204020204" pitchFamily="34" charset="-122"/>
              </a:rPr>
              <a:t>静态图</a:t>
            </a:r>
            <a:r>
              <a:rPr lang="en-US" altLang="zh-CN" dirty="0">
                <a:latin typeface="微软雅黑" panose="020B0503020204020204" pitchFamily="34" charset="-122"/>
                <a:ea typeface="微软雅黑" panose="020B0503020204020204" pitchFamily="34" charset="-122"/>
              </a:rPr>
              <a:t>/</a:t>
            </a:r>
            <a:r>
              <a:rPr lang="zh-CN" altLang="en-US" dirty="0">
                <a:latin typeface="微软雅黑" panose="020B0503020204020204" pitchFamily="34" charset="-122"/>
                <a:ea typeface="微软雅黑" panose="020B0503020204020204" pitchFamily="34" charset="-122"/>
              </a:rPr>
              <a:t>动态图模式选择</a:t>
            </a:r>
            <a:endParaRPr lang="en-US" altLang="zh-CN" dirty="0">
              <a:latin typeface="微软雅黑" panose="020B0503020204020204" pitchFamily="34" charset="-122"/>
              <a:ea typeface="微软雅黑" panose="020B0503020204020204" pitchFamily="34" charset="-122"/>
            </a:endParaRPr>
          </a:p>
          <a:p>
            <a:pPr marL="285750" indent="-285750">
              <a:buFont typeface="Arial" panose="020B0604020202020204" pitchFamily="34" charset="0"/>
              <a:buChar char="•"/>
            </a:pPr>
            <a:r>
              <a:rPr lang="zh-CN" altLang="en-US" dirty="0">
                <a:latin typeface="微软雅黑" panose="020B0503020204020204" pitchFamily="34" charset="-122"/>
                <a:ea typeface="微软雅黑" panose="020B0503020204020204" pitchFamily="34" charset="-122"/>
              </a:rPr>
              <a:t>目标硬件选择</a:t>
            </a:r>
          </a:p>
        </p:txBody>
      </p:sp>
    </p:spTree>
    <p:extLst>
      <p:ext uri="{BB962C8B-B14F-4D97-AF65-F5344CB8AC3E}">
        <p14:creationId xmlns:p14="http://schemas.microsoft.com/office/powerpoint/2010/main" val="849576927"/>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5B8EC784-54B5-4E77-E076-F6A32199E85E}"/>
              </a:ext>
            </a:extLst>
          </p:cNvPr>
          <p:cNvSpPr txBox="1">
            <a:spLocks/>
          </p:cNvSpPr>
          <p:nvPr/>
        </p:nvSpPr>
        <p:spPr>
          <a:xfrm>
            <a:off x="628650" y="110399"/>
            <a:ext cx="7886700" cy="1325563"/>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zh-CN" altLang="en-US" dirty="0">
                <a:latin typeface="微软雅黑" panose="020B0503020204020204" pitchFamily="34" charset="-122"/>
                <a:ea typeface="微软雅黑" panose="020B0503020204020204" pitchFamily="34" charset="-122"/>
              </a:rPr>
              <a:t>数据处理</a:t>
            </a:r>
            <a:endParaRPr lang="zh-CN" altLang="en-US" dirty="0"/>
          </a:p>
        </p:txBody>
      </p:sp>
      <p:sp>
        <p:nvSpPr>
          <p:cNvPr id="10" name="文本框 9">
            <a:extLst>
              <a:ext uri="{FF2B5EF4-FFF2-40B4-BE49-F238E27FC236}">
                <a16:creationId xmlns:a16="http://schemas.microsoft.com/office/drawing/2014/main" id="{3A9C527C-A10D-D17F-66AB-8DD8CEFAB416}"/>
              </a:ext>
            </a:extLst>
          </p:cNvPr>
          <p:cNvSpPr txBox="1"/>
          <p:nvPr/>
        </p:nvSpPr>
        <p:spPr>
          <a:xfrm>
            <a:off x="542109" y="1117434"/>
            <a:ext cx="7613196" cy="5339923"/>
          </a:xfrm>
          <a:prstGeom prst="rect">
            <a:avLst/>
          </a:prstGeom>
          <a:solidFill>
            <a:schemeClr val="accent3">
              <a:lumMod val="20000"/>
              <a:lumOff val="80000"/>
            </a:schemeClr>
          </a:solidFill>
        </p:spPr>
        <p:txBody>
          <a:bodyPr wrap="square" rtlCol="0">
            <a:spAutoFit/>
          </a:bodyPr>
          <a:lstStyle/>
          <a:p>
            <a:r>
              <a:rPr lang="en-US" altLang="zh-CN" sz="1100" dirty="0"/>
              <a:t>import </a:t>
            </a:r>
            <a:r>
              <a:rPr lang="en-US" altLang="zh-CN" sz="1100" dirty="0" err="1"/>
              <a:t>mindspore.dataset</a:t>
            </a:r>
            <a:r>
              <a:rPr lang="en-US" altLang="zh-CN" sz="1100" dirty="0"/>
              <a:t> as ds</a:t>
            </a:r>
          </a:p>
          <a:p>
            <a:r>
              <a:rPr lang="en-US" altLang="zh-CN" sz="1100" dirty="0"/>
              <a:t>DATA_DIR = './datasets/</a:t>
            </a:r>
            <a:r>
              <a:rPr lang="en-US" altLang="zh-CN" sz="1100" dirty="0" err="1"/>
              <a:t>MNIST_Data</a:t>
            </a:r>
            <a:r>
              <a:rPr lang="en-US" altLang="zh-CN" sz="1100" dirty="0"/>
              <a:t>/train'</a:t>
            </a:r>
          </a:p>
          <a:p>
            <a:r>
              <a:rPr lang="en-US" altLang="zh-CN" sz="1100" dirty="0" err="1"/>
              <a:t>mnist_dataset</a:t>
            </a:r>
            <a:r>
              <a:rPr lang="en-US" altLang="zh-CN" sz="1100" dirty="0"/>
              <a:t> = </a:t>
            </a:r>
            <a:r>
              <a:rPr lang="en-US" altLang="zh-CN" sz="1100" dirty="0" err="1"/>
              <a:t>ds.MnistDataset</a:t>
            </a:r>
            <a:r>
              <a:rPr lang="en-US" altLang="zh-CN" sz="1100" dirty="0"/>
              <a:t>(DATA_DIR)</a:t>
            </a:r>
          </a:p>
          <a:p>
            <a:endParaRPr lang="en-US" altLang="zh-CN" sz="1100" dirty="0"/>
          </a:p>
          <a:p>
            <a:r>
              <a:rPr lang="en-US" altLang="zh-CN" sz="1100" dirty="0"/>
              <a:t># </a:t>
            </a:r>
            <a:r>
              <a:rPr lang="zh-CN" altLang="en-US" sz="1100" dirty="0"/>
              <a:t>导入需要用到的模块</a:t>
            </a:r>
          </a:p>
          <a:p>
            <a:r>
              <a:rPr lang="en-US" altLang="zh-CN" sz="1100" dirty="0"/>
              <a:t>import … …</a:t>
            </a:r>
          </a:p>
          <a:p>
            <a:r>
              <a:rPr lang="en-US" altLang="zh-CN" sz="1100" dirty="0"/>
              <a:t># </a:t>
            </a:r>
            <a:r>
              <a:rPr lang="zh-CN" altLang="en-US" sz="1100" dirty="0"/>
              <a:t>数据处理过程</a:t>
            </a:r>
          </a:p>
          <a:p>
            <a:r>
              <a:rPr lang="en-US" altLang="zh-CN" sz="1100" dirty="0"/>
              <a:t>def </a:t>
            </a:r>
            <a:r>
              <a:rPr lang="en-US" altLang="zh-CN" sz="1100" dirty="0" err="1"/>
              <a:t>create_dataset</a:t>
            </a:r>
            <a:r>
              <a:rPr lang="en-US" altLang="zh-CN" sz="1100" dirty="0"/>
              <a:t>(</a:t>
            </a:r>
            <a:r>
              <a:rPr lang="en-US" altLang="zh-CN" sz="1100" dirty="0" err="1"/>
              <a:t>data_path</a:t>
            </a:r>
            <a:r>
              <a:rPr lang="en-US" altLang="zh-CN" sz="1100" dirty="0"/>
              <a:t>, </a:t>
            </a:r>
            <a:r>
              <a:rPr lang="en-US" altLang="zh-CN" sz="1100" dirty="0" err="1"/>
              <a:t>batch_size</a:t>
            </a:r>
            <a:r>
              <a:rPr lang="en-US" altLang="zh-CN" sz="1100" dirty="0"/>
              <a:t>=32, </a:t>
            </a:r>
            <a:r>
              <a:rPr lang="en-US" altLang="zh-CN" sz="1100" dirty="0" err="1"/>
              <a:t>repeat_size</a:t>
            </a:r>
            <a:r>
              <a:rPr lang="en-US" altLang="zh-CN" sz="1100" dirty="0"/>
              <a:t>=1,</a:t>
            </a:r>
          </a:p>
          <a:p>
            <a:r>
              <a:rPr lang="en-US" altLang="zh-CN" sz="1100" dirty="0"/>
              <a:t>                   </a:t>
            </a:r>
            <a:r>
              <a:rPr lang="en-US" altLang="zh-CN" sz="1100" dirty="0" err="1"/>
              <a:t>num_parallel_workers</a:t>
            </a:r>
            <a:r>
              <a:rPr lang="en-US" altLang="zh-CN" sz="1100" dirty="0"/>
              <a:t>=1):</a:t>
            </a:r>
          </a:p>
          <a:p>
            <a:r>
              <a:rPr lang="en-US" altLang="zh-CN" sz="1100" dirty="0"/>
              <a:t>    # </a:t>
            </a:r>
            <a:r>
              <a:rPr lang="zh-CN" altLang="en-US" sz="1100" dirty="0"/>
              <a:t>定义数据集</a:t>
            </a:r>
          </a:p>
          <a:p>
            <a:r>
              <a:rPr lang="zh-CN" altLang="en-US" sz="1100" dirty="0"/>
              <a:t>    </a:t>
            </a:r>
            <a:r>
              <a:rPr lang="en-US" altLang="zh-CN" sz="1100" dirty="0" err="1"/>
              <a:t>mnist_ds</a:t>
            </a:r>
            <a:r>
              <a:rPr lang="en-US" altLang="zh-CN" sz="1100" dirty="0"/>
              <a:t> = </a:t>
            </a:r>
            <a:r>
              <a:rPr lang="en-US" altLang="zh-CN" sz="1100" dirty="0" err="1"/>
              <a:t>ds.MnistDataset</a:t>
            </a:r>
            <a:r>
              <a:rPr lang="en-US" altLang="zh-CN" sz="1100" dirty="0"/>
              <a:t>(</a:t>
            </a:r>
            <a:r>
              <a:rPr lang="en-US" altLang="zh-CN" sz="1100" dirty="0" err="1"/>
              <a:t>data_path</a:t>
            </a:r>
            <a:r>
              <a:rPr lang="en-US" altLang="zh-CN" sz="1100" dirty="0"/>
              <a:t>)</a:t>
            </a:r>
          </a:p>
          <a:p>
            <a:r>
              <a:rPr lang="en-US" altLang="zh-CN" sz="1100" dirty="0"/>
              <a:t>    </a:t>
            </a:r>
            <a:r>
              <a:rPr lang="en-US" altLang="zh-CN" sz="1100" dirty="0" err="1"/>
              <a:t>resize_height</a:t>
            </a:r>
            <a:r>
              <a:rPr lang="en-US" altLang="zh-CN" sz="1100" dirty="0"/>
              <a:t>, </a:t>
            </a:r>
            <a:r>
              <a:rPr lang="en-US" altLang="zh-CN" sz="1100" dirty="0" err="1"/>
              <a:t>resize_width</a:t>
            </a:r>
            <a:r>
              <a:rPr lang="en-US" altLang="zh-CN" sz="1100" dirty="0"/>
              <a:t> = 32, 32</a:t>
            </a:r>
          </a:p>
          <a:p>
            <a:r>
              <a:rPr lang="en-US" altLang="zh-CN" sz="1100" dirty="0"/>
              <a:t>    rescale = 1.0 / 255.0</a:t>
            </a:r>
          </a:p>
          <a:p>
            <a:r>
              <a:rPr lang="en-US" altLang="zh-CN" sz="1100" dirty="0"/>
              <a:t>    </a:t>
            </a:r>
            <a:r>
              <a:rPr lang="en-US" altLang="zh-CN" sz="1100" dirty="0" err="1"/>
              <a:t>rescale_nml</a:t>
            </a:r>
            <a:r>
              <a:rPr lang="en-US" altLang="zh-CN" sz="1100" dirty="0"/>
              <a:t> = 1 / 0.3081</a:t>
            </a:r>
          </a:p>
          <a:p>
            <a:r>
              <a:rPr lang="en-US" altLang="zh-CN" sz="1100" dirty="0"/>
              <a:t>    </a:t>
            </a:r>
            <a:r>
              <a:rPr lang="en-US" altLang="zh-CN" sz="1100" dirty="0" err="1"/>
              <a:t>shift_nml</a:t>
            </a:r>
            <a:r>
              <a:rPr lang="en-US" altLang="zh-CN" sz="1100" dirty="0"/>
              <a:t> = -1 * 0.1307 / 0.3081</a:t>
            </a:r>
          </a:p>
          <a:p>
            <a:endParaRPr lang="en-US" altLang="zh-CN" sz="1100" dirty="0"/>
          </a:p>
          <a:p>
            <a:r>
              <a:rPr lang="en-US" altLang="zh-CN" sz="1100" dirty="0"/>
              <a:t>    # </a:t>
            </a:r>
            <a:r>
              <a:rPr lang="zh-CN" altLang="en-US" sz="1100" dirty="0"/>
              <a:t>定义所需要操作的</a:t>
            </a:r>
            <a:r>
              <a:rPr lang="en-US" altLang="zh-CN" sz="1100" dirty="0"/>
              <a:t>map</a:t>
            </a:r>
            <a:r>
              <a:rPr lang="zh-CN" altLang="en-US" sz="1100" dirty="0"/>
              <a:t>映射</a:t>
            </a:r>
          </a:p>
          <a:p>
            <a:r>
              <a:rPr lang="zh-CN" altLang="en-US" sz="1100" dirty="0"/>
              <a:t>    </a:t>
            </a:r>
            <a:r>
              <a:rPr lang="en-US" altLang="zh-CN" sz="1100" dirty="0" err="1"/>
              <a:t>resize_op</a:t>
            </a:r>
            <a:r>
              <a:rPr lang="en-US" altLang="zh-CN" sz="1100" dirty="0"/>
              <a:t> = </a:t>
            </a:r>
            <a:r>
              <a:rPr lang="en-US" altLang="zh-CN" sz="1100" dirty="0" err="1"/>
              <a:t>CV.Resize</a:t>
            </a:r>
            <a:r>
              <a:rPr lang="en-US" altLang="zh-CN" sz="1100" dirty="0"/>
              <a:t>((</a:t>
            </a:r>
            <a:r>
              <a:rPr lang="en-US" altLang="zh-CN" sz="1100" dirty="0" err="1"/>
              <a:t>resize_height</a:t>
            </a:r>
            <a:r>
              <a:rPr lang="en-US" altLang="zh-CN" sz="1100" dirty="0"/>
              <a:t>, </a:t>
            </a:r>
            <a:r>
              <a:rPr lang="en-US" altLang="zh-CN" sz="1100" dirty="0" err="1"/>
              <a:t>resize_width</a:t>
            </a:r>
            <a:r>
              <a:rPr lang="en-US" altLang="zh-CN" sz="1100" dirty="0"/>
              <a:t>), interpolation=</a:t>
            </a:r>
            <a:r>
              <a:rPr lang="en-US" altLang="zh-CN" sz="1100" dirty="0" err="1"/>
              <a:t>Inter.LINEAR</a:t>
            </a:r>
            <a:r>
              <a:rPr lang="en-US" altLang="zh-CN" sz="1100" dirty="0"/>
              <a:t>)</a:t>
            </a:r>
          </a:p>
          <a:p>
            <a:r>
              <a:rPr lang="en-US" altLang="zh-CN" sz="1100" dirty="0"/>
              <a:t>    </a:t>
            </a:r>
            <a:r>
              <a:rPr lang="en-US" altLang="zh-CN" sz="1100" dirty="0" err="1"/>
              <a:t>rescale_nml_op</a:t>
            </a:r>
            <a:r>
              <a:rPr lang="en-US" altLang="zh-CN" sz="1100" dirty="0"/>
              <a:t> = </a:t>
            </a:r>
            <a:r>
              <a:rPr lang="en-US" altLang="zh-CN" sz="1100" dirty="0" err="1"/>
              <a:t>CV.Rescale</a:t>
            </a:r>
            <a:r>
              <a:rPr lang="en-US" altLang="zh-CN" sz="1100" dirty="0"/>
              <a:t>(</a:t>
            </a:r>
            <a:r>
              <a:rPr lang="en-US" altLang="zh-CN" sz="1100" dirty="0" err="1"/>
              <a:t>rescale_nml</a:t>
            </a:r>
            <a:r>
              <a:rPr lang="en-US" altLang="zh-CN" sz="1100" dirty="0"/>
              <a:t> * rescale, </a:t>
            </a:r>
            <a:r>
              <a:rPr lang="en-US" altLang="zh-CN" sz="1100" dirty="0" err="1"/>
              <a:t>shift_nml</a:t>
            </a:r>
            <a:r>
              <a:rPr lang="en-US" altLang="zh-CN" sz="1100" dirty="0"/>
              <a:t>)</a:t>
            </a:r>
          </a:p>
          <a:p>
            <a:r>
              <a:rPr lang="en-US" altLang="zh-CN" sz="1100" dirty="0"/>
              <a:t>    hwc2chw_op = CV.HWC2CHW()</a:t>
            </a:r>
          </a:p>
          <a:p>
            <a:r>
              <a:rPr lang="en-US" altLang="zh-CN" sz="1100" dirty="0"/>
              <a:t>    </a:t>
            </a:r>
            <a:r>
              <a:rPr lang="en-US" altLang="zh-CN" sz="1100" dirty="0" err="1"/>
              <a:t>type_cast_op</a:t>
            </a:r>
            <a:r>
              <a:rPr lang="en-US" altLang="zh-CN" sz="1100" dirty="0"/>
              <a:t> = </a:t>
            </a:r>
            <a:r>
              <a:rPr lang="en-US" altLang="zh-CN" sz="1100" dirty="0" err="1"/>
              <a:t>C.TypeCast</a:t>
            </a:r>
            <a:r>
              <a:rPr lang="en-US" altLang="zh-CN" sz="1100" dirty="0"/>
              <a:t>(mstype.int32)</a:t>
            </a:r>
          </a:p>
          <a:p>
            <a:r>
              <a:rPr lang="en-US" altLang="zh-CN" sz="1100" dirty="0"/>
              <a:t>    # </a:t>
            </a:r>
            <a:r>
              <a:rPr lang="zh-CN" altLang="en-US" sz="1100" dirty="0"/>
              <a:t>使用</a:t>
            </a:r>
            <a:r>
              <a:rPr lang="en-US" altLang="zh-CN" sz="1100" dirty="0"/>
              <a:t>map</a:t>
            </a:r>
            <a:r>
              <a:rPr lang="zh-CN" altLang="en-US" sz="1100" dirty="0"/>
              <a:t>映射函数，将数据操作应用到数据集</a:t>
            </a:r>
          </a:p>
          <a:p>
            <a:r>
              <a:rPr lang="zh-CN" altLang="en-US" sz="1100" dirty="0"/>
              <a:t>    </a:t>
            </a:r>
            <a:r>
              <a:rPr lang="en-US" altLang="zh-CN" sz="1100" dirty="0" err="1"/>
              <a:t>mnist_ds</a:t>
            </a:r>
            <a:r>
              <a:rPr lang="en-US" altLang="zh-CN" sz="1100" dirty="0"/>
              <a:t> = </a:t>
            </a:r>
            <a:r>
              <a:rPr lang="en-US" altLang="zh-CN" sz="1100" dirty="0" err="1"/>
              <a:t>mnist_ds.map</a:t>
            </a:r>
            <a:r>
              <a:rPr lang="en-US" altLang="zh-CN" sz="1100" dirty="0"/>
              <a:t>(operations=</a:t>
            </a:r>
            <a:r>
              <a:rPr lang="en-US" altLang="zh-CN" sz="1100" dirty="0" err="1"/>
              <a:t>type_cast_op</a:t>
            </a:r>
            <a:r>
              <a:rPr lang="en-US" altLang="zh-CN" sz="1100" dirty="0"/>
              <a:t>, </a:t>
            </a:r>
            <a:r>
              <a:rPr lang="en-US" altLang="zh-CN" sz="1100" dirty="0" err="1"/>
              <a:t>input_columns</a:t>
            </a:r>
            <a:r>
              <a:rPr lang="en-US" altLang="zh-CN" sz="1100" dirty="0"/>
              <a:t>="label", </a:t>
            </a:r>
            <a:r>
              <a:rPr lang="en-US" altLang="zh-CN" sz="1100" dirty="0" err="1"/>
              <a:t>num_parallel_workers</a:t>
            </a:r>
            <a:r>
              <a:rPr lang="en-US" altLang="zh-CN" sz="1100" dirty="0"/>
              <a:t>=</a:t>
            </a:r>
            <a:r>
              <a:rPr lang="en-US" altLang="zh-CN" sz="1100" dirty="0" err="1"/>
              <a:t>num_parallel_workers</a:t>
            </a:r>
            <a:r>
              <a:rPr lang="en-US" altLang="zh-CN" sz="1100" dirty="0"/>
              <a:t>)</a:t>
            </a:r>
          </a:p>
          <a:p>
            <a:r>
              <a:rPr lang="en-US" altLang="zh-CN" sz="1100" dirty="0"/>
              <a:t>    </a:t>
            </a:r>
            <a:r>
              <a:rPr lang="en-US" altLang="zh-CN" sz="1100" dirty="0" err="1"/>
              <a:t>mnist_ds</a:t>
            </a:r>
            <a:r>
              <a:rPr lang="en-US" altLang="zh-CN" sz="1100" dirty="0"/>
              <a:t> = </a:t>
            </a:r>
            <a:r>
              <a:rPr lang="en-US" altLang="zh-CN" sz="1100" dirty="0" err="1"/>
              <a:t>mnist_ds.map</a:t>
            </a:r>
            <a:r>
              <a:rPr lang="en-US" altLang="zh-CN" sz="1100" dirty="0"/>
              <a:t>(operations=[</a:t>
            </a:r>
            <a:r>
              <a:rPr lang="en-US" altLang="zh-CN" sz="1100" dirty="0" err="1"/>
              <a:t>resize_op</a:t>
            </a:r>
            <a:r>
              <a:rPr lang="en-US" altLang="zh-CN" sz="1100" dirty="0"/>
              <a:t>, rescale_nml_op,hwc2chw_op], </a:t>
            </a:r>
            <a:r>
              <a:rPr lang="en-US" altLang="zh-CN" sz="1100" dirty="0" err="1"/>
              <a:t>input_columns</a:t>
            </a:r>
            <a:r>
              <a:rPr lang="en-US" altLang="zh-CN" sz="1100" dirty="0"/>
              <a:t>="image",</a:t>
            </a:r>
            <a:r>
              <a:rPr lang="en-US" altLang="zh-CN" sz="1100" dirty="0" err="1"/>
              <a:t>num_parallel_workers</a:t>
            </a:r>
            <a:r>
              <a:rPr lang="en-US" altLang="zh-CN" sz="1100" dirty="0"/>
              <a:t>=</a:t>
            </a:r>
            <a:r>
              <a:rPr lang="en-US" altLang="zh-CN" sz="1100" dirty="0" err="1"/>
              <a:t>num_parallel_workers</a:t>
            </a:r>
            <a:r>
              <a:rPr lang="en-US" altLang="zh-CN" sz="1100" dirty="0"/>
              <a:t>)</a:t>
            </a:r>
          </a:p>
          <a:p>
            <a:endParaRPr lang="en-US" altLang="zh-CN" sz="1100" dirty="0"/>
          </a:p>
          <a:p>
            <a:r>
              <a:rPr lang="en-US" altLang="zh-CN" sz="1100" dirty="0"/>
              <a:t>    # </a:t>
            </a:r>
            <a:r>
              <a:rPr lang="zh-CN" altLang="en-US" sz="1100" dirty="0"/>
              <a:t>进行</a:t>
            </a:r>
            <a:r>
              <a:rPr lang="en-US" altLang="zh-CN" sz="1100" dirty="0"/>
              <a:t>shuffle</a:t>
            </a:r>
            <a:r>
              <a:rPr lang="zh-CN" altLang="en-US" sz="1100" dirty="0"/>
              <a:t>、</a:t>
            </a:r>
            <a:r>
              <a:rPr lang="en-US" altLang="zh-CN" sz="1100" dirty="0"/>
              <a:t>batch</a:t>
            </a:r>
            <a:r>
              <a:rPr lang="zh-CN" altLang="en-US" sz="1100" dirty="0"/>
              <a:t>操作</a:t>
            </a:r>
          </a:p>
          <a:p>
            <a:r>
              <a:rPr lang="zh-CN" altLang="en-US" sz="1100" dirty="0"/>
              <a:t>    </a:t>
            </a:r>
            <a:r>
              <a:rPr lang="en-US" altLang="zh-CN" sz="1100" dirty="0" err="1"/>
              <a:t>buffer_size</a:t>
            </a:r>
            <a:r>
              <a:rPr lang="en-US" altLang="zh-CN" sz="1100" dirty="0"/>
              <a:t> = 10000</a:t>
            </a:r>
          </a:p>
          <a:p>
            <a:r>
              <a:rPr lang="en-US" altLang="zh-CN" sz="1100" dirty="0"/>
              <a:t>    </a:t>
            </a:r>
            <a:r>
              <a:rPr lang="en-US" altLang="zh-CN" sz="1100" dirty="0" err="1"/>
              <a:t>mnist_ds</a:t>
            </a:r>
            <a:r>
              <a:rPr lang="en-US" altLang="zh-CN" sz="1100" dirty="0"/>
              <a:t> = </a:t>
            </a:r>
            <a:r>
              <a:rPr lang="en-US" altLang="zh-CN" sz="1100" dirty="0" err="1"/>
              <a:t>mnist_ds.shuffle</a:t>
            </a:r>
            <a:r>
              <a:rPr lang="en-US" altLang="zh-CN" sz="1100" dirty="0"/>
              <a:t>(</a:t>
            </a:r>
            <a:r>
              <a:rPr lang="en-US" altLang="zh-CN" sz="1100" dirty="0" err="1"/>
              <a:t>buffer_size</a:t>
            </a:r>
            <a:r>
              <a:rPr lang="en-US" altLang="zh-CN" sz="1100" dirty="0"/>
              <a:t>=</a:t>
            </a:r>
            <a:r>
              <a:rPr lang="en-US" altLang="zh-CN" sz="1100" dirty="0" err="1"/>
              <a:t>buffer_size</a:t>
            </a:r>
            <a:r>
              <a:rPr lang="en-US" altLang="zh-CN" sz="1100" dirty="0"/>
              <a:t>)</a:t>
            </a:r>
          </a:p>
          <a:p>
            <a:r>
              <a:rPr lang="en-US" altLang="zh-CN" sz="1100" dirty="0"/>
              <a:t>    </a:t>
            </a:r>
            <a:r>
              <a:rPr lang="en-US" altLang="zh-CN" sz="1100" dirty="0" err="1"/>
              <a:t>mnist_ds</a:t>
            </a:r>
            <a:r>
              <a:rPr lang="en-US" altLang="zh-CN" sz="1100" dirty="0"/>
              <a:t> = </a:t>
            </a:r>
            <a:r>
              <a:rPr lang="en-US" altLang="zh-CN" sz="1100" dirty="0" err="1"/>
              <a:t>mnist_ds.batch</a:t>
            </a:r>
            <a:r>
              <a:rPr lang="en-US" altLang="zh-CN" sz="1100" dirty="0"/>
              <a:t>(</a:t>
            </a:r>
            <a:r>
              <a:rPr lang="en-US" altLang="zh-CN" sz="1100" dirty="0" err="1"/>
              <a:t>batch_size</a:t>
            </a:r>
            <a:r>
              <a:rPr lang="en-US" altLang="zh-CN" sz="1100" dirty="0"/>
              <a:t>, </a:t>
            </a:r>
            <a:r>
              <a:rPr lang="en-US" altLang="zh-CN" sz="1100" dirty="0" err="1"/>
              <a:t>drop_remainder</a:t>
            </a:r>
            <a:r>
              <a:rPr lang="en-US" altLang="zh-CN" sz="1100" dirty="0"/>
              <a:t>=True)</a:t>
            </a:r>
          </a:p>
          <a:p>
            <a:r>
              <a:rPr lang="en-US" altLang="zh-CN" sz="1100" dirty="0"/>
              <a:t>    return </a:t>
            </a:r>
            <a:r>
              <a:rPr lang="en-US" altLang="zh-CN" sz="1100" dirty="0" err="1"/>
              <a:t>mnist_ds</a:t>
            </a:r>
            <a:endParaRPr lang="zh-CN" altLang="en-US" sz="1100" dirty="0"/>
          </a:p>
        </p:txBody>
      </p:sp>
      <p:sp>
        <p:nvSpPr>
          <p:cNvPr id="13" name="文本框 12">
            <a:extLst>
              <a:ext uri="{FF2B5EF4-FFF2-40B4-BE49-F238E27FC236}">
                <a16:creationId xmlns:a16="http://schemas.microsoft.com/office/drawing/2014/main" id="{772253AD-2684-86EC-5F5C-5FF33C218B28}"/>
              </a:ext>
            </a:extLst>
          </p:cNvPr>
          <p:cNvSpPr txBox="1"/>
          <p:nvPr/>
        </p:nvSpPr>
        <p:spPr>
          <a:xfrm>
            <a:off x="5688875" y="1550258"/>
            <a:ext cx="3265714" cy="2308324"/>
          </a:xfrm>
          <a:prstGeom prst="rect">
            <a:avLst/>
          </a:prstGeom>
          <a:noFill/>
        </p:spPr>
        <p:txBody>
          <a:bodyPr wrap="square" rtlCol="0">
            <a:spAutoFit/>
          </a:bodyPr>
          <a:lstStyle/>
          <a:p>
            <a:r>
              <a:rPr lang="zh-CN" altLang="en-US" dirty="0">
                <a:latin typeface="微软雅黑" panose="020B0503020204020204" pitchFamily="34" charset="-122"/>
                <a:ea typeface="微软雅黑" panose="020B0503020204020204" pitchFamily="34" charset="-122"/>
              </a:rPr>
              <a:t>数据处理流程：</a:t>
            </a:r>
            <a:endParaRPr lang="en-US" altLang="zh-CN" dirty="0">
              <a:latin typeface="微软雅黑" panose="020B0503020204020204" pitchFamily="34" charset="-122"/>
              <a:ea typeface="微软雅黑" panose="020B0503020204020204" pitchFamily="34" charset="-122"/>
            </a:endParaRPr>
          </a:p>
          <a:p>
            <a:pPr marL="285750" indent="-285750">
              <a:buFont typeface="Arial" panose="020B0604020202020204" pitchFamily="34" charset="0"/>
              <a:buChar char="•"/>
            </a:pPr>
            <a:r>
              <a:rPr lang="zh-CN" altLang="en-US" dirty="0">
                <a:latin typeface="微软雅黑" panose="020B0503020204020204" pitchFamily="34" charset="-122"/>
                <a:ea typeface="微软雅黑" panose="020B0503020204020204" pitchFamily="34" charset="-122"/>
              </a:rPr>
              <a:t>常见训练数据集导入接口（如</a:t>
            </a:r>
            <a:r>
              <a:rPr lang="en-US" altLang="zh-CN" dirty="0">
                <a:latin typeface="微软雅黑" panose="020B0503020204020204" pitchFamily="34" charset="-122"/>
                <a:ea typeface="微软雅黑" panose="020B0503020204020204" pitchFamily="34" charset="-122"/>
              </a:rPr>
              <a:t>MNIST</a:t>
            </a:r>
            <a:r>
              <a:rPr lang="zh-CN" altLang="en-US" dirty="0">
                <a:latin typeface="微软雅黑" panose="020B0503020204020204" pitchFamily="34" charset="-122"/>
                <a:ea typeface="微软雅黑" panose="020B0503020204020204" pitchFamily="34" charset="-122"/>
              </a:rPr>
              <a:t>，</a:t>
            </a:r>
            <a:r>
              <a:rPr lang="en-US" altLang="zh-CN" dirty="0">
                <a:latin typeface="微软雅黑" panose="020B0503020204020204" pitchFamily="34" charset="-122"/>
                <a:ea typeface="微软雅黑" panose="020B0503020204020204" pitchFamily="34" charset="-122"/>
              </a:rPr>
              <a:t>CIFAR</a:t>
            </a:r>
            <a:r>
              <a:rPr lang="zh-CN" altLang="en-US" dirty="0">
                <a:latin typeface="微软雅黑" panose="020B0503020204020204" pitchFamily="34" charset="-122"/>
                <a:ea typeface="微软雅黑" panose="020B0503020204020204" pitchFamily="34" charset="-122"/>
              </a:rPr>
              <a:t>，</a:t>
            </a:r>
            <a:r>
              <a:rPr lang="en-US" altLang="zh-CN" dirty="0">
                <a:latin typeface="微软雅黑" panose="020B0503020204020204" pitchFamily="34" charset="-122"/>
                <a:ea typeface="微软雅黑" panose="020B0503020204020204" pitchFamily="34" charset="-122"/>
              </a:rPr>
              <a:t>COCO</a:t>
            </a:r>
            <a:r>
              <a:rPr lang="zh-CN" altLang="en-US" dirty="0">
                <a:latin typeface="微软雅黑" panose="020B0503020204020204" pitchFamily="34" charset="-122"/>
                <a:ea typeface="微软雅黑" panose="020B0503020204020204" pitchFamily="34" charset="-122"/>
              </a:rPr>
              <a:t>，</a:t>
            </a:r>
            <a:r>
              <a:rPr lang="en-US" altLang="zh-CN" b="0" i="0" dirty="0">
                <a:solidFill>
                  <a:srgbClr val="333333"/>
                </a:solidFill>
                <a:effectLst/>
                <a:latin typeface="Microsoft YaHei" panose="020B0503020204020204" pitchFamily="34" charset="-122"/>
                <a:ea typeface="Microsoft YaHei" panose="020B0503020204020204" pitchFamily="34" charset="-122"/>
              </a:rPr>
              <a:t> ImageNet</a:t>
            </a:r>
            <a:r>
              <a:rPr lang="zh-CN" altLang="en-US" dirty="0">
                <a:latin typeface="微软雅黑" panose="020B0503020204020204" pitchFamily="34" charset="-122"/>
                <a:ea typeface="微软雅黑" panose="020B0503020204020204" pitchFamily="34" charset="-122"/>
              </a:rPr>
              <a:t>等）</a:t>
            </a:r>
            <a:endParaRPr lang="en-US" altLang="zh-CN" dirty="0">
              <a:latin typeface="微软雅黑" panose="020B0503020204020204" pitchFamily="34" charset="-122"/>
              <a:ea typeface="微软雅黑" panose="020B0503020204020204" pitchFamily="34" charset="-122"/>
            </a:endParaRPr>
          </a:p>
          <a:p>
            <a:pPr marL="285750" indent="-285750">
              <a:buFont typeface="Arial" panose="020B0604020202020204" pitchFamily="34" charset="0"/>
              <a:buChar char="•"/>
            </a:pPr>
            <a:r>
              <a:rPr lang="zh-CN" altLang="en-US" dirty="0">
                <a:latin typeface="微软雅黑" panose="020B0503020204020204" pitchFamily="34" charset="-122"/>
                <a:ea typeface="微软雅黑" panose="020B0503020204020204" pitchFamily="34" charset="-122"/>
              </a:rPr>
              <a:t>数据增强，如图像的翻转、旋转、剪裁、缩放等</a:t>
            </a:r>
            <a:endParaRPr lang="en-US" altLang="zh-CN" dirty="0">
              <a:latin typeface="微软雅黑" panose="020B0503020204020204" pitchFamily="34" charset="-122"/>
              <a:ea typeface="微软雅黑" panose="020B0503020204020204" pitchFamily="34" charset="-122"/>
            </a:endParaRPr>
          </a:p>
          <a:p>
            <a:pPr marL="285750" indent="-285750">
              <a:buFont typeface="Arial" panose="020B0604020202020204" pitchFamily="34" charset="0"/>
              <a:buChar char="•"/>
            </a:pPr>
            <a:r>
              <a:rPr lang="zh-CN" altLang="en-US" dirty="0">
                <a:latin typeface="微软雅黑" panose="020B0503020204020204" pitchFamily="34" charset="-122"/>
                <a:ea typeface="微软雅黑" panose="020B0503020204020204" pitchFamily="34" charset="-122"/>
              </a:rPr>
              <a:t>数据集的打乱（</a:t>
            </a:r>
            <a:r>
              <a:rPr lang="en-US" altLang="zh-CN" dirty="0">
                <a:latin typeface="微软雅黑" panose="020B0503020204020204" pitchFamily="34" charset="-122"/>
                <a:ea typeface="微软雅黑" panose="020B0503020204020204" pitchFamily="34" charset="-122"/>
              </a:rPr>
              <a:t>Shuffle</a:t>
            </a:r>
            <a:r>
              <a:rPr lang="zh-CN" altLang="en-US" dirty="0">
                <a:latin typeface="微软雅黑" panose="020B0503020204020204" pitchFamily="34" charset="-122"/>
                <a:ea typeface="微软雅黑" panose="020B0503020204020204" pitchFamily="34" charset="-122"/>
              </a:rPr>
              <a:t>）和批处理（</a:t>
            </a:r>
            <a:r>
              <a:rPr lang="en-US" altLang="zh-CN" dirty="0">
                <a:latin typeface="微软雅黑" panose="020B0503020204020204" pitchFamily="34" charset="-122"/>
                <a:ea typeface="微软雅黑" panose="020B0503020204020204" pitchFamily="34" charset="-122"/>
              </a:rPr>
              <a:t>Batch</a:t>
            </a:r>
            <a:r>
              <a:rPr lang="zh-CN" altLang="en-US" dirty="0">
                <a:latin typeface="微软雅黑" panose="020B0503020204020204" pitchFamily="34" charset="-122"/>
                <a:ea typeface="微软雅黑" panose="020B0503020204020204" pitchFamily="34" charset="-122"/>
              </a:rPr>
              <a:t>）</a:t>
            </a:r>
          </a:p>
        </p:txBody>
      </p:sp>
      <p:cxnSp>
        <p:nvCxnSpPr>
          <p:cNvPr id="6" name="直接箭头连接符 5">
            <a:extLst>
              <a:ext uri="{FF2B5EF4-FFF2-40B4-BE49-F238E27FC236}">
                <a16:creationId xmlns:a16="http://schemas.microsoft.com/office/drawing/2014/main" id="{906092FB-D79B-D9DF-DE99-EE6A73B7670D}"/>
              </a:ext>
            </a:extLst>
          </p:cNvPr>
          <p:cNvCxnSpPr/>
          <p:nvPr/>
        </p:nvCxnSpPr>
        <p:spPr>
          <a:xfrm flipH="1" flipV="1">
            <a:off x="3376749" y="1550258"/>
            <a:ext cx="2194560" cy="696552"/>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8" name="直接箭头连接符 7">
            <a:extLst>
              <a:ext uri="{FF2B5EF4-FFF2-40B4-BE49-F238E27FC236}">
                <a16:creationId xmlns:a16="http://schemas.microsoft.com/office/drawing/2014/main" id="{7A76555A-F499-F70B-874B-A88AFB9C30F3}"/>
              </a:ext>
            </a:extLst>
          </p:cNvPr>
          <p:cNvCxnSpPr>
            <a:cxnSpLocks/>
          </p:cNvCxnSpPr>
          <p:nvPr/>
        </p:nvCxnSpPr>
        <p:spPr>
          <a:xfrm flipH="1">
            <a:off x="3709851" y="3024050"/>
            <a:ext cx="2070463" cy="982382"/>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11" name="直接箭头连接符 10">
            <a:extLst>
              <a:ext uri="{FF2B5EF4-FFF2-40B4-BE49-F238E27FC236}">
                <a16:creationId xmlns:a16="http://schemas.microsoft.com/office/drawing/2014/main" id="{05C5FB4E-E158-1C6A-AF32-29659F3E50D7}"/>
              </a:ext>
            </a:extLst>
          </p:cNvPr>
          <p:cNvCxnSpPr/>
          <p:nvPr/>
        </p:nvCxnSpPr>
        <p:spPr>
          <a:xfrm flipH="1">
            <a:off x="3886200" y="3858582"/>
            <a:ext cx="2299063" cy="2137268"/>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760248275"/>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5B8EC784-54B5-4E77-E076-F6A32199E85E}"/>
              </a:ext>
            </a:extLst>
          </p:cNvPr>
          <p:cNvSpPr txBox="1">
            <a:spLocks/>
          </p:cNvSpPr>
          <p:nvPr/>
        </p:nvSpPr>
        <p:spPr>
          <a:xfrm>
            <a:off x="628650" y="365126"/>
            <a:ext cx="7886700" cy="1325563"/>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zh-CN" altLang="en-US" dirty="0">
                <a:latin typeface="微软雅黑" panose="020B0503020204020204" pitchFamily="34" charset="-122"/>
                <a:ea typeface="微软雅黑" panose="020B0503020204020204" pitchFamily="34" charset="-122"/>
              </a:rPr>
              <a:t>模型定义</a:t>
            </a:r>
            <a:endParaRPr lang="zh-CN" altLang="en-US" dirty="0"/>
          </a:p>
        </p:txBody>
      </p:sp>
      <p:sp>
        <p:nvSpPr>
          <p:cNvPr id="10" name="文本框 9">
            <a:extLst>
              <a:ext uri="{FF2B5EF4-FFF2-40B4-BE49-F238E27FC236}">
                <a16:creationId xmlns:a16="http://schemas.microsoft.com/office/drawing/2014/main" id="{3A9C527C-A10D-D17F-66AB-8DD8CEFAB416}"/>
              </a:ext>
            </a:extLst>
          </p:cNvPr>
          <p:cNvSpPr txBox="1"/>
          <p:nvPr/>
        </p:nvSpPr>
        <p:spPr>
          <a:xfrm>
            <a:off x="628650" y="1489729"/>
            <a:ext cx="7613196" cy="4770537"/>
          </a:xfrm>
          <a:prstGeom prst="rect">
            <a:avLst/>
          </a:prstGeom>
          <a:solidFill>
            <a:schemeClr val="accent3">
              <a:lumMod val="20000"/>
              <a:lumOff val="80000"/>
            </a:schemeClr>
          </a:solidFill>
        </p:spPr>
        <p:txBody>
          <a:bodyPr wrap="square" rtlCol="0">
            <a:spAutoFit/>
          </a:bodyPr>
          <a:lstStyle/>
          <a:p>
            <a:r>
              <a:rPr lang="en-US" altLang="zh-CN" sz="1600" dirty="0"/>
              <a:t># </a:t>
            </a:r>
            <a:r>
              <a:rPr lang="zh-CN" altLang="en-US" sz="1600" dirty="0"/>
              <a:t>导入需要用到的模块</a:t>
            </a:r>
          </a:p>
          <a:p>
            <a:r>
              <a:rPr lang="en-US" altLang="zh-CN" sz="1600" dirty="0"/>
              <a:t>import </a:t>
            </a:r>
            <a:r>
              <a:rPr lang="en-US" altLang="zh-CN" sz="1600" dirty="0" err="1"/>
              <a:t>mindspore.nn</a:t>
            </a:r>
            <a:r>
              <a:rPr lang="en-US" altLang="zh-CN" sz="1600" dirty="0"/>
              <a:t> as </a:t>
            </a:r>
            <a:r>
              <a:rPr lang="en-US" altLang="zh-CN" sz="1600" dirty="0" err="1"/>
              <a:t>nn</a:t>
            </a:r>
            <a:endParaRPr lang="en-US" altLang="zh-CN" sz="1600" dirty="0"/>
          </a:p>
          <a:p>
            <a:r>
              <a:rPr lang="en-US" altLang="zh-CN" sz="1600" dirty="0"/>
              <a:t># </a:t>
            </a:r>
            <a:r>
              <a:rPr lang="zh-CN" altLang="en-US" sz="1600" dirty="0"/>
              <a:t>定义线性模型</a:t>
            </a:r>
          </a:p>
          <a:p>
            <a:r>
              <a:rPr lang="en-US" altLang="zh-CN" sz="1600" dirty="0"/>
              <a:t>class </a:t>
            </a:r>
            <a:r>
              <a:rPr lang="en-US" altLang="zh-CN" sz="1600" dirty="0" err="1"/>
              <a:t>MLPNet</a:t>
            </a:r>
            <a:r>
              <a:rPr lang="en-US" altLang="zh-CN" sz="1600" dirty="0"/>
              <a:t>(</a:t>
            </a:r>
            <a:r>
              <a:rPr lang="en-US" altLang="zh-CN" sz="1600" dirty="0" err="1"/>
              <a:t>nn.Cell</a:t>
            </a:r>
            <a:r>
              <a:rPr lang="en-US" altLang="zh-CN" sz="1600" dirty="0"/>
              <a:t>):</a:t>
            </a:r>
          </a:p>
          <a:p>
            <a:r>
              <a:rPr lang="en-US" altLang="zh-CN" sz="1600" dirty="0"/>
              <a:t>    def __</a:t>
            </a:r>
            <a:r>
              <a:rPr lang="en-US" altLang="zh-CN" sz="1600" dirty="0" err="1"/>
              <a:t>init</a:t>
            </a:r>
            <a:r>
              <a:rPr lang="en-US" altLang="zh-CN" sz="1600" dirty="0"/>
              <a:t>__(self):</a:t>
            </a:r>
          </a:p>
          <a:p>
            <a:r>
              <a:rPr lang="en-US" altLang="zh-CN" sz="1600" dirty="0"/>
              <a:t>        super(</a:t>
            </a:r>
            <a:r>
              <a:rPr lang="en-US" altLang="zh-CN" sz="1600" dirty="0" err="1"/>
              <a:t>MLPNet</a:t>
            </a:r>
            <a:r>
              <a:rPr lang="en-US" altLang="zh-CN" sz="1600" dirty="0"/>
              <a:t>, self).__</a:t>
            </a:r>
            <a:r>
              <a:rPr lang="en-US" altLang="zh-CN" sz="1600" dirty="0" err="1"/>
              <a:t>init</a:t>
            </a:r>
            <a:r>
              <a:rPr lang="en-US" altLang="zh-CN" sz="1600" dirty="0"/>
              <a:t>__()</a:t>
            </a:r>
          </a:p>
          <a:p>
            <a:r>
              <a:rPr lang="en-US" altLang="zh-CN" sz="1600" dirty="0"/>
              <a:t>        </a:t>
            </a:r>
            <a:r>
              <a:rPr lang="en-US" altLang="zh-CN" sz="1600" dirty="0" err="1"/>
              <a:t>self.flatten</a:t>
            </a:r>
            <a:r>
              <a:rPr lang="en-US" altLang="zh-CN" sz="1600" dirty="0"/>
              <a:t> = </a:t>
            </a:r>
            <a:r>
              <a:rPr lang="en-US" altLang="zh-CN" sz="1600" dirty="0" err="1"/>
              <a:t>nn.Flatten</a:t>
            </a:r>
            <a:r>
              <a:rPr lang="en-US" altLang="zh-CN" sz="1600" dirty="0"/>
              <a:t>()</a:t>
            </a:r>
          </a:p>
          <a:p>
            <a:r>
              <a:rPr lang="en-US" altLang="zh-CN" sz="1600" dirty="0"/>
              <a:t>        self.dense1 = </a:t>
            </a:r>
            <a:r>
              <a:rPr lang="en-US" altLang="zh-CN" sz="1600" dirty="0" err="1"/>
              <a:t>nn.Dense</a:t>
            </a:r>
            <a:r>
              <a:rPr lang="en-US" altLang="zh-CN" sz="1600" dirty="0"/>
              <a:t>(32*32, 128)</a:t>
            </a:r>
          </a:p>
          <a:p>
            <a:r>
              <a:rPr lang="en-US" altLang="zh-CN" sz="1600" dirty="0"/>
              <a:t>        self.dense2 = </a:t>
            </a:r>
            <a:r>
              <a:rPr lang="en-US" altLang="zh-CN" sz="1600" dirty="0" err="1"/>
              <a:t>nn.Dense</a:t>
            </a:r>
            <a:r>
              <a:rPr lang="en-US" altLang="zh-CN" sz="1600" dirty="0"/>
              <a:t>(128, 64)</a:t>
            </a:r>
          </a:p>
          <a:p>
            <a:r>
              <a:rPr lang="en-US" altLang="zh-CN" sz="1600" dirty="0"/>
              <a:t>        self.dense3 = </a:t>
            </a:r>
            <a:r>
              <a:rPr lang="en-US" altLang="zh-CN" sz="1600" dirty="0" err="1"/>
              <a:t>nn.Dense</a:t>
            </a:r>
            <a:r>
              <a:rPr lang="en-US" altLang="zh-CN" sz="1600" dirty="0"/>
              <a:t>(64, 10)</a:t>
            </a:r>
          </a:p>
          <a:p>
            <a:endParaRPr lang="en-US" altLang="zh-CN" sz="1600" dirty="0"/>
          </a:p>
          <a:p>
            <a:r>
              <a:rPr lang="en-US" altLang="zh-CN" sz="1600" dirty="0"/>
              <a:t>    def construct(self, inputs):</a:t>
            </a:r>
          </a:p>
          <a:p>
            <a:r>
              <a:rPr lang="en-US" altLang="zh-CN" sz="1600" dirty="0"/>
              <a:t>        x = </a:t>
            </a:r>
            <a:r>
              <a:rPr lang="en-US" altLang="zh-CN" sz="1600" dirty="0" err="1"/>
              <a:t>self.flatten</a:t>
            </a:r>
            <a:r>
              <a:rPr lang="en-US" altLang="zh-CN" sz="1600" dirty="0"/>
              <a:t>(inputs)</a:t>
            </a:r>
          </a:p>
          <a:p>
            <a:r>
              <a:rPr lang="en-US" altLang="zh-CN" sz="1600" dirty="0"/>
              <a:t>        x = self.dense1(x)</a:t>
            </a:r>
          </a:p>
          <a:p>
            <a:r>
              <a:rPr lang="en-US" altLang="zh-CN" sz="1600" dirty="0"/>
              <a:t>        x = self.dense2(x)</a:t>
            </a:r>
          </a:p>
          <a:p>
            <a:r>
              <a:rPr lang="en-US" altLang="zh-CN" sz="1600" dirty="0"/>
              <a:t>        logits = self.dense3(x)</a:t>
            </a:r>
          </a:p>
          <a:p>
            <a:r>
              <a:rPr lang="en-US" altLang="zh-CN" sz="1600" dirty="0"/>
              <a:t>        return logits</a:t>
            </a:r>
          </a:p>
          <a:p>
            <a:r>
              <a:rPr lang="en-US" altLang="zh-CN" sz="1600" dirty="0"/>
              <a:t># </a:t>
            </a:r>
            <a:r>
              <a:rPr lang="zh-CN" altLang="en-US" sz="1600" dirty="0"/>
              <a:t>实例化网络</a:t>
            </a:r>
          </a:p>
          <a:p>
            <a:r>
              <a:rPr lang="en-US" altLang="zh-CN" sz="1600" dirty="0"/>
              <a:t>net = </a:t>
            </a:r>
            <a:r>
              <a:rPr lang="en-US" altLang="zh-CN" sz="1600" dirty="0" err="1"/>
              <a:t>MLPNet</a:t>
            </a:r>
            <a:r>
              <a:rPr lang="en-US" altLang="zh-CN" sz="1600" dirty="0"/>
              <a:t>()</a:t>
            </a:r>
            <a:endParaRPr lang="zh-CN" altLang="en-US" sz="1600" dirty="0"/>
          </a:p>
        </p:txBody>
      </p:sp>
      <p:sp>
        <p:nvSpPr>
          <p:cNvPr id="13" name="文本框 12">
            <a:extLst>
              <a:ext uri="{FF2B5EF4-FFF2-40B4-BE49-F238E27FC236}">
                <a16:creationId xmlns:a16="http://schemas.microsoft.com/office/drawing/2014/main" id="{772253AD-2684-86EC-5F5C-5FF33C218B28}"/>
              </a:ext>
            </a:extLst>
          </p:cNvPr>
          <p:cNvSpPr txBox="1"/>
          <p:nvPr/>
        </p:nvSpPr>
        <p:spPr>
          <a:xfrm>
            <a:off x="5682344" y="1920335"/>
            <a:ext cx="3265714" cy="2031325"/>
          </a:xfrm>
          <a:prstGeom prst="rect">
            <a:avLst/>
          </a:prstGeom>
          <a:noFill/>
        </p:spPr>
        <p:txBody>
          <a:bodyPr wrap="square" rtlCol="0">
            <a:spAutoFit/>
          </a:bodyPr>
          <a:lstStyle/>
          <a:p>
            <a:r>
              <a:rPr lang="zh-CN" altLang="en-US" dirty="0">
                <a:latin typeface="微软雅黑" panose="020B0503020204020204" pitchFamily="34" charset="-122"/>
                <a:ea typeface="微软雅黑" panose="020B0503020204020204" pitchFamily="34" charset="-122"/>
              </a:rPr>
              <a:t>网络模型定义流程：</a:t>
            </a:r>
            <a:endParaRPr lang="en-US" altLang="zh-CN" dirty="0">
              <a:latin typeface="微软雅黑" panose="020B0503020204020204" pitchFamily="34" charset="-122"/>
              <a:ea typeface="微软雅黑" panose="020B0503020204020204" pitchFamily="34" charset="-122"/>
            </a:endParaRPr>
          </a:p>
          <a:p>
            <a:pPr marL="285750" indent="-285750">
              <a:buFont typeface="Arial" panose="020B0604020202020204" pitchFamily="34" charset="0"/>
              <a:buChar char="•"/>
            </a:pPr>
            <a:r>
              <a:rPr lang="zh-CN" altLang="en-US" dirty="0">
                <a:latin typeface="微软雅黑" panose="020B0503020204020204" pitchFamily="34" charset="-122"/>
                <a:ea typeface="微软雅黑" panose="020B0503020204020204" pitchFamily="34" charset="-122"/>
              </a:rPr>
              <a:t>继承</a:t>
            </a:r>
            <a:r>
              <a:rPr lang="en-US" altLang="zh-CN" sz="1800" dirty="0" err="1"/>
              <a:t>mindspore.nn</a:t>
            </a:r>
            <a:r>
              <a:rPr lang="en-US" altLang="zh-CN" dirty="0" err="1"/>
              <a:t>.</a:t>
            </a:r>
            <a:r>
              <a:rPr lang="en-US" altLang="zh-CN" dirty="0" err="1">
                <a:latin typeface="微软雅黑" panose="020B0503020204020204" pitchFamily="34" charset="-122"/>
                <a:ea typeface="微软雅黑" panose="020B0503020204020204" pitchFamily="34" charset="-122"/>
              </a:rPr>
              <a:t>Cell</a:t>
            </a:r>
            <a:r>
              <a:rPr lang="zh-CN" altLang="en-US" dirty="0">
                <a:latin typeface="微软雅黑" panose="020B0503020204020204" pitchFamily="34" charset="-122"/>
                <a:ea typeface="微软雅黑" panose="020B0503020204020204" pitchFamily="34" charset="-122"/>
              </a:rPr>
              <a:t>类</a:t>
            </a:r>
            <a:endParaRPr lang="en-US" altLang="zh-CN" dirty="0">
              <a:latin typeface="微软雅黑" panose="020B0503020204020204" pitchFamily="34" charset="-122"/>
              <a:ea typeface="微软雅黑" panose="020B0503020204020204" pitchFamily="34" charset="-122"/>
            </a:endParaRPr>
          </a:p>
          <a:p>
            <a:pPr marL="285750" indent="-285750">
              <a:buFont typeface="Arial" panose="020B0604020202020204" pitchFamily="34" charset="0"/>
              <a:buChar char="•"/>
            </a:pPr>
            <a:r>
              <a:rPr lang="zh-CN" altLang="en-US" dirty="0">
                <a:latin typeface="微软雅黑" panose="020B0503020204020204" pitchFamily="34" charset="-122"/>
                <a:ea typeface="微软雅黑" panose="020B0503020204020204" pitchFamily="34" charset="-122"/>
              </a:rPr>
              <a:t>在</a:t>
            </a:r>
            <a:r>
              <a:rPr lang="en-US" altLang="zh-CN" dirty="0">
                <a:latin typeface="微软雅黑" panose="020B0503020204020204" pitchFamily="34" charset="-122"/>
                <a:ea typeface="微软雅黑" panose="020B0503020204020204" pitchFamily="34" charset="-122"/>
              </a:rPr>
              <a:t>__</a:t>
            </a:r>
            <a:r>
              <a:rPr lang="en-US" altLang="zh-CN" dirty="0" err="1">
                <a:latin typeface="微软雅黑" panose="020B0503020204020204" pitchFamily="34" charset="-122"/>
                <a:ea typeface="微软雅黑" panose="020B0503020204020204" pitchFamily="34" charset="-122"/>
              </a:rPr>
              <a:t>init</a:t>
            </a:r>
            <a:r>
              <a:rPr lang="en-US" altLang="zh-CN" dirty="0">
                <a:latin typeface="微软雅黑" panose="020B0503020204020204" pitchFamily="34" charset="-122"/>
                <a:ea typeface="微软雅黑" panose="020B0503020204020204" pitchFamily="34" charset="-122"/>
              </a:rPr>
              <a:t>__</a:t>
            </a:r>
            <a:r>
              <a:rPr lang="zh-CN" altLang="en-US" dirty="0">
                <a:latin typeface="微软雅黑" panose="020B0503020204020204" pitchFamily="34" charset="-122"/>
                <a:ea typeface="微软雅黑" panose="020B0503020204020204" pitchFamily="34" charset="-122"/>
              </a:rPr>
              <a:t>方法中定义神经网络的各层</a:t>
            </a:r>
            <a:endParaRPr lang="en-US" altLang="zh-CN" dirty="0">
              <a:latin typeface="微软雅黑" panose="020B0503020204020204" pitchFamily="34" charset="-122"/>
              <a:ea typeface="微软雅黑" panose="020B0503020204020204" pitchFamily="34" charset="-122"/>
            </a:endParaRPr>
          </a:p>
          <a:p>
            <a:pPr marL="285750" indent="-285750">
              <a:buFont typeface="Arial" panose="020B0604020202020204" pitchFamily="34" charset="0"/>
              <a:buChar char="•"/>
            </a:pPr>
            <a:r>
              <a:rPr lang="zh-CN" altLang="en-US" dirty="0">
                <a:latin typeface="微软雅黑" panose="020B0503020204020204" pitchFamily="34" charset="-122"/>
                <a:ea typeface="微软雅黑" panose="020B0503020204020204" pitchFamily="34" charset="-122"/>
              </a:rPr>
              <a:t>重载</a:t>
            </a:r>
            <a:r>
              <a:rPr lang="en-US" altLang="zh-CN" dirty="0">
                <a:latin typeface="微软雅黑" panose="020B0503020204020204" pitchFamily="34" charset="-122"/>
                <a:ea typeface="微软雅黑" panose="020B0503020204020204" pitchFamily="34" charset="-122"/>
              </a:rPr>
              <a:t>construct</a:t>
            </a:r>
            <a:r>
              <a:rPr lang="zh-CN" altLang="en-US" dirty="0">
                <a:latin typeface="微软雅黑" panose="020B0503020204020204" pitchFamily="34" charset="-122"/>
                <a:ea typeface="微软雅黑" panose="020B0503020204020204" pitchFamily="34" charset="-122"/>
              </a:rPr>
              <a:t>方法实现神经网络的前向传播过程构建</a:t>
            </a:r>
            <a:endParaRPr lang="en-US" altLang="zh-CN" dirty="0">
              <a:latin typeface="微软雅黑" panose="020B0503020204020204" pitchFamily="34" charset="-122"/>
              <a:ea typeface="微软雅黑" panose="020B0503020204020204" pitchFamily="34" charset="-122"/>
            </a:endParaRPr>
          </a:p>
          <a:p>
            <a:pPr marL="285750" indent="-285750">
              <a:buFont typeface="Arial" panose="020B0604020202020204" pitchFamily="34" charset="0"/>
              <a:buChar char="•"/>
            </a:pPr>
            <a:r>
              <a:rPr lang="zh-CN" altLang="en-US" dirty="0">
                <a:latin typeface="微软雅黑" panose="020B0503020204020204" pitchFamily="34" charset="-122"/>
                <a:ea typeface="微软雅黑" panose="020B0503020204020204" pitchFamily="34" charset="-122"/>
              </a:rPr>
              <a:t>实例化网络</a:t>
            </a:r>
            <a:endParaRPr lang="en-US" altLang="zh-CN" dirty="0">
              <a:latin typeface="微软雅黑" panose="020B0503020204020204" pitchFamily="34" charset="-122"/>
              <a:ea typeface="微软雅黑" panose="020B0503020204020204" pitchFamily="34" charset="-122"/>
            </a:endParaRPr>
          </a:p>
        </p:txBody>
      </p:sp>
      <p:cxnSp>
        <p:nvCxnSpPr>
          <p:cNvPr id="6" name="直接箭头连接符 5">
            <a:extLst>
              <a:ext uri="{FF2B5EF4-FFF2-40B4-BE49-F238E27FC236}">
                <a16:creationId xmlns:a16="http://schemas.microsoft.com/office/drawing/2014/main" id="{906092FB-D79B-D9DF-DE99-EE6A73B7670D}"/>
              </a:ext>
            </a:extLst>
          </p:cNvPr>
          <p:cNvCxnSpPr>
            <a:cxnSpLocks/>
          </p:cNvCxnSpPr>
          <p:nvPr/>
        </p:nvCxnSpPr>
        <p:spPr>
          <a:xfrm flipH="1">
            <a:off x="2573383" y="2397036"/>
            <a:ext cx="2997926" cy="0"/>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8" name="直接箭头连接符 7">
            <a:extLst>
              <a:ext uri="{FF2B5EF4-FFF2-40B4-BE49-F238E27FC236}">
                <a16:creationId xmlns:a16="http://schemas.microsoft.com/office/drawing/2014/main" id="{7A76555A-F499-F70B-874B-A88AFB9C30F3}"/>
              </a:ext>
            </a:extLst>
          </p:cNvPr>
          <p:cNvCxnSpPr>
            <a:cxnSpLocks/>
            <a:stCxn id="13" idx="1"/>
          </p:cNvCxnSpPr>
          <p:nvPr/>
        </p:nvCxnSpPr>
        <p:spPr>
          <a:xfrm flipH="1">
            <a:off x="4180114" y="2935998"/>
            <a:ext cx="1502230" cy="447284"/>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11" name="直接箭头连接符 10">
            <a:extLst>
              <a:ext uri="{FF2B5EF4-FFF2-40B4-BE49-F238E27FC236}">
                <a16:creationId xmlns:a16="http://schemas.microsoft.com/office/drawing/2014/main" id="{05C5FB4E-E158-1C6A-AF32-29659F3E50D7}"/>
              </a:ext>
            </a:extLst>
          </p:cNvPr>
          <p:cNvCxnSpPr>
            <a:cxnSpLocks/>
          </p:cNvCxnSpPr>
          <p:nvPr/>
        </p:nvCxnSpPr>
        <p:spPr>
          <a:xfrm flipH="1">
            <a:off x="3010989" y="3254595"/>
            <a:ext cx="2749731" cy="1649170"/>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12" name="直接箭头连接符 11">
            <a:extLst>
              <a:ext uri="{FF2B5EF4-FFF2-40B4-BE49-F238E27FC236}">
                <a16:creationId xmlns:a16="http://schemas.microsoft.com/office/drawing/2014/main" id="{1EE3E667-EB3D-19FB-E547-C32D102E0091}"/>
              </a:ext>
            </a:extLst>
          </p:cNvPr>
          <p:cNvCxnSpPr>
            <a:cxnSpLocks/>
          </p:cNvCxnSpPr>
          <p:nvPr/>
        </p:nvCxnSpPr>
        <p:spPr>
          <a:xfrm flipH="1">
            <a:off x="2214154" y="3874997"/>
            <a:ext cx="3468190" cy="2173108"/>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144404777"/>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5B8EC784-54B5-4E77-E076-F6A32199E85E}"/>
              </a:ext>
            </a:extLst>
          </p:cNvPr>
          <p:cNvSpPr txBox="1">
            <a:spLocks/>
          </p:cNvSpPr>
          <p:nvPr/>
        </p:nvSpPr>
        <p:spPr>
          <a:xfrm>
            <a:off x="628650" y="365126"/>
            <a:ext cx="7886700" cy="1325563"/>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zh-CN" altLang="en-US" dirty="0">
                <a:latin typeface="微软雅黑" panose="020B0503020204020204" pitchFamily="34" charset="-122"/>
                <a:ea typeface="微软雅黑" panose="020B0503020204020204" pitchFamily="34" charset="-122"/>
              </a:rPr>
              <a:t>损失函数和优化器</a:t>
            </a:r>
            <a:endParaRPr lang="zh-CN" altLang="en-US" dirty="0"/>
          </a:p>
        </p:txBody>
      </p:sp>
      <p:sp>
        <p:nvSpPr>
          <p:cNvPr id="10" name="文本框 9">
            <a:extLst>
              <a:ext uri="{FF2B5EF4-FFF2-40B4-BE49-F238E27FC236}">
                <a16:creationId xmlns:a16="http://schemas.microsoft.com/office/drawing/2014/main" id="{3A9C527C-A10D-D17F-66AB-8DD8CEFAB416}"/>
              </a:ext>
            </a:extLst>
          </p:cNvPr>
          <p:cNvSpPr txBox="1"/>
          <p:nvPr/>
        </p:nvSpPr>
        <p:spPr>
          <a:xfrm>
            <a:off x="628650" y="1463607"/>
            <a:ext cx="7613196" cy="1077218"/>
          </a:xfrm>
          <a:prstGeom prst="rect">
            <a:avLst/>
          </a:prstGeom>
          <a:solidFill>
            <a:schemeClr val="accent3">
              <a:lumMod val="20000"/>
              <a:lumOff val="80000"/>
            </a:schemeClr>
          </a:solidFill>
        </p:spPr>
        <p:txBody>
          <a:bodyPr wrap="square" rtlCol="0">
            <a:spAutoFit/>
          </a:bodyPr>
          <a:lstStyle/>
          <a:p>
            <a:r>
              <a:rPr lang="en-US" altLang="zh-CN" sz="1600" dirty="0"/>
              <a:t># </a:t>
            </a:r>
            <a:r>
              <a:rPr lang="zh-CN" altLang="en-US" sz="1600" dirty="0"/>
              <a:t>定义损失函数</a:t>
            </a:r>
          </a:p>
          <a:p>
            <a:r>
              <a:rPr lang="en-US" altLang="zh-CN" sz="1600" dirty="0" err="1"/>
              <a:t>net_loss</a:t>
            </a:r>
            <a:r>
              <a:rPr lang="en-US" altLang="zh-CN" sz="1600" dirty="0"/>
              <a:t> = </a:t>
            </a:r>
            <a:r>
              <a:rPr lang="en-US" altLang="zh-CN" sz="1600" dirty="0" err="1"/>
              <a:t>nn.SoftmaxCrossEntropyWithLogits</a:t>
            </a:r>
            <a:r>
              <a:rPr lang="en-US" altLang="zh-CN" sz="1600" dirty="0"/>
              <a:t>(sparse=True, reduction='mean')</a:t>
            </a:r>
          </a:p>
          <a:p>
            <a:r>
              <a:rPr lang="en-US" altLang="zh-CN" sz="1600" dirty="0"/>
              <a:t># </a:t>
            </a:r>
            <a:r>
              <a:rPr lang="zh-CN" altLang="en-US" sz="1600" dirty="0"/>
              <a:t>定义优化器</a:t>
            </a:r>
          </a:p>
          <a:p>
            <a:r>
              <a:rPr lang="en-US" altLang="zh-CN" sz="1600" dirty="0" err="1"/>
              <a:t>net_opt</a:t>
            </a:r>
            <a:r>
              <a:rPr lang="en-US" altLang="zh-CN" sz="1600" dirty="0"/>
              <a:t> = </a:t>
            </a:r>
            <a:r>
              <a:rPr lang="en-US" altLang="zh-CN" sz="1600" dirty="0" err="1"/>
              <a:t>nn.Momentum</a:t>
            </a:r>
            <a:r>
              <a:rPr lang="en-US" altLang="zh-CN" sz="1600" dirty="0"/>
              <a:t>(</a:t>
            </a:r>
            <a:r>
              <a:rPr lang="en-US" altLang="zh-CN" sz="1600" dirty="0" err="1"/>
              <a:t>net.trainable_params</a:t>
            </a:r>
            <a:r>
              <a:rPr lang="en-US" altLang="zh-CN" sz="1600" dirty="0"/>
              <a:t>(), </a:t>
            </a:r>
            <a:r>
              <a:rPr lang="en-US" altLang="zh-CN" sz="1600" dirty="0" err="1"/>
              <a:t>learning_rate</a:t>
            </a:r>
            <a:r>
              <a:rPr lang="en-US" altLang="zh-CN" sz="1600" dirty="0"/>
              <a:t>=0.01, momentum=0.9)</a:t>
            </a:r>
            <a:endParaRPr lang="zh-CN" altLang="en-US" sz="1600" dirty="0"/>
          </a:p>
        </p:txBody>
      </p:sp>
      <p:sp>
        <p:nvSpPr>
          <p:cNvPr id="13" name="文本框 12">
            <a:extLst>
              <a:ext uri="{FF2B5EF4-FFF2-40B4-BE49-F238E27FC236}">
                <a16:creationId xmlns:a16="http://schemas.microsoft.com/office/drawing/2014/main" id="{772253AD-2684-86EC-5F5C-5FF33C218B28}"/>
              </a:ext>
            </a:extLst>
          </p:cNvPr>
          <p:cNvSpPr txBox="1"/>
          <p:nvPr/>
        </p:nvSpPr>
        <p:spPr>
          <a:xfrm>
            <a:off x="628650" y="2717173"/>
            <a:ext cx="7613196" cy="3754874"/>
          </a:xfrm>
          <a:prstGeom prst="rect">
            <a:avLst/>
          </a:prstGeom>
          <a:noFill/>
        </p:spPr>
        <p:txBody>
          <a:bodyPr wrap="square" rtlCol="0">
            <a:spAutoFit/>
          </a:bodyPr>
          <a:lstStyle/>
          <a:p>
            <a:r>
              <a:rPr lang="zh-CN" altLang="en-US" sz="1400" b="1" dirty="0">
                <a:latin typeface="微软雅黑" panose="020B0503020204020204" pitchFamily="34" charset="-122"/>
                <a:ea typeface="微软雅黑" panose="020B0503020204020204" pitchFamily="34" charset="-122"/>
              </a:rPr>
              <a:t>损失（</a:t>
            </a:r>
            <a:r>
              <a:rPr lang="en-US" altLang="zh-CN" sz="1400" b="1" dirty="0">
                <a:latin typeface="微软雅黑" panose="020B0503020204020204" pitchFamily="34" charset="-122"/>
                <a:ea typeface="微软雅黑" panose="020B0503020204020204" pitchFamily="34" charset="-122"/>
              </a:rPr>
              <a:t>loss</a:t>
            </a:r>
            <a:r>
              <a:rPr lang="zh-CN" altLang="en-US" sz="1400" b="1" dirty="0">
                <a:latin typeface="微软雅黑" panose="020B0503020204020204" pitchFamily="34" charset="-122"/>
                <a:ea typeface="微软雅黑" panose="020B0503020204020204" pitchFamily="34" charset="-122"/>
              </a:rPr>
              <a:t>）函数：</a:t>
            </a:r>
            <a:r>
              <a:rPr lang="zh-CN" altLang="en-US" sz="1400" dirty="0">
                <a:latin typeface="微软雅黑" panose="020B0503020204020204" pitchFamily="34" charset="-122"/>
                <a:ea typeface="微软雅黑" panose="020B0503020204020204" pitchFamily="34" charset="-122"/>
              </a:rPr>
              <a:t>计算训练过程中输出和真实值的误差</a:t>
            </a:r>
            <a:endParaRPr lang="en-US" altLang="zh-CN" sz="1400" dirty="0">
              <a:latin typeface="微软雅黑" panose="020B0503020204020204" pitchFamily="34" charset="-122"/>
              <a:ea typeface="微软雅黑" panose="020B0503020204020204" pitchFamily="34" charset="-122"/>
            </a:endParaRPr>
          </a:p>
          <a:p>
            <a:pPr marL="285750" indent="-285750">
              <a:buFont typeface="Arial" panose="020B0604020202020204" pitchFamily="34" charset="0"/>
              <a:buChar char="•"/>
            </a:pPr>
            <a:r>
              <a:rPr lang="zh-CN" altLang="en-US" sz="1400" b="1" dirty="0">
                <a:latin typeface="微软雅黑" panose="020B0503020204020204" pitchFamily="34" charset="-122"/>
                <a:ea typeface="微软雅黑" panose="020B0503020204020204" pitchFamily="34" charset="-122"/>
              </a:rPr>
              <a:t>均方误差</a:t>
            </a:r>
            <a:r>
              <a:rPr lang="en-US" altLang="zh-CN" sz="1400" dirty="0">
                <a:latin typeface="微软雅黑" panose="020B0503020204020204" pitchFamily="34" charset="-122"/>
                <a:ea typeface="微软雅黑" panose="020B0503020204020204" pitchFamily="34" charset="-122"/>
              </a:rPr>
              <a:t>(Mean Squared Error</a:t>
            </a:r>
            <a:r>
              <a:rPr lang="zh-CN" altLang="en-US" sz="1400" dirty="0">
                <a:latin typeface="微软雅黑" panose="020B0503020204020204" pitchFamily="34" charset="-122"/>
                <a:ea typeface="微软雅黑" panose="020B0503020204020204" pitchFamily="34" charset="-122"/>
              </a:rPr>
              <a:t>，</a:t>
            </a:r>
            <a:r>
              <a:rPr lang="en-US" altLang="zh-CN" sz="1400" dirty="0">
                <a:latin typeface="微软雅黑" panose="020B0503020204020204" pitchFamily="34" charset="-122"/>
                <a:ea typeface="微软雅黑" panose="020B0503020204020204" pitchFamily="34" charset="-122"/>
              </a:rPr>
              <a:t>MSE)</a:t>
            </a:r>
            <a:r>
              <a:rPr lang="zh-CN" altLang="en-US" sz="1400" dirty="0">
                <a:latin typeface="微软雅黑" panose="020B0503020204020204" pitchFamily="34" charset="-122"/>
                <a:ea typeface="微软雅黑" panose="020B0503020204020204" pitchFamily="34" charset="-122"/>
              </a:rPr>
              <a:t>是线性回归中常用的，是计算估算值与真实值差值的平方和的平均数。</a:t>
            </a:r>
            <a:endParaRPr lang="en-US" altLang="zh-CN" sz="1400" dirty="0">
              <a:latin typeface="微软雅黑" panose="020B0503020204020204" pitchFamily="34" charset="-122"/>
              <a:ea typeface="微软雅黑" panose="020B0503020204020204" pitchFamily="34" charset="-122"/>
            </a:endParaRPr>
          </a:p>
          <a:p>
            <a:pPr marL="285750" indent="-285750">
              <a:buFont typeface="Arial" panose="020B0604020202020204" pitchFamily="34" charset="0"/>
              <a:buChar char="•"/>
            </a:pPr>
            <a:r>
              <a:rPr lang="zh-CN" altLang="en-US" sz="1400" b="1" dirty="0">
                <a:latin typeface="微软雅黑" panose="020B0503020204020204" pitchFamily="34" charset="-122"/>
                <a:ea typeface="微软雅黑" panose="020B0503020204020204" pitchFamily="34" charset="-122"/>
              </a:rPr>
              <a:t>平均绝对误差</a:t>
            </a:r>
            <a:r>
              <a:rPr lang="zh-CN" altLang="en-US" sz="1400" dirty="0">
                <a:latin typeface="微软雅黑" panose="020B0503020204020204" pitchFamily="34" charset="-122"/>
                <a:ea typeface="微软雅黑" panose="020B0503020204020204" pitchFamily="34" charset="-122"/>
              </a:rPr>
              <a:t>（</a:t>
            </a:r>
            <a:r>
              <a:rPr lang="en-US" altLang="zh-CN" sz="1400" dirty="0">
                <a:latin typeface="微软雅黑" panose="020B0503020204020204" pitchFamily="34" charset="-122"/>
                <a:ea typeface="微软雅黑" panose="020B0503020204020204" pitchFamily="34" charset="-122"/>
              </a:rPr>
              <a:t>Mean Absolute Error</a:t>
            </a:r>
            <a:r>
              <a:rPr lang="zh-CN" altLang="en-US" sz="1400" dirty="0">
                <a:latin typeface="微软雅黑" panose="020B0503020204020204" pitchFamily="34" charset="-122"/>
                <a:ea typeface="微软雅黑" panose="020B0503020204020204" pitchFamily="34" charset="-122"/>
              </a:rPr>
              <a:t>，</a:t>
            </a:r>
            <a:r>
              <a:rPr lang="en-US" altLang="zh-CN" sz="1400" dirty="0">
                <a:latin typeface="微软雅黑" panose="020B0503020204020204" pitchFamily="34" charset="-122"/>
                <a:ea typeface="微软雅黑" panose="020B0503020204020204" pitchFamily="34" charset="-122"/>
              </a:rPr>
              <a:t>MAE</a:t>
            </a:r>
            <a:r>
              <a:rPr lang="zh-CN" altLang="en-US" sz="1400" dirty="0">
                <a:latin typeface="微软雅黑" panose="020B0503020204020204" pitchFamily="34" charset="-122"/>
                <a:ea typeface="微软雅黑" panose="020B0503020204020204" pitchFamily="34" charset="-122"/>
              </a:rPr>
              <a:t>）是计算估算值与真实值差值的绝对值求和再求平均。</a:t>
            </a:r>
            <a:endParaRPr lang="en-US" altLang="zh-CN" sz="1400" dirty="0">
              <a:latin typeface="微软雅黑" panose="020B0503020204020204" pitchFamily="34" charset="-122"/>
              <a:ea typeface="微软雅黑" panose="020B0503020204020204" pitchFamily="34" charset="-122"/>
            </a:endParaRPr>
          </a:p>
          <a:p>
            <a:pPr marL="285750" indent="-285750">
              <a:buFont typeface="Arial" panose="020B0604020202020204" pitchFamily="34" charset="0"/>
              <a:buChar char="•"/>
            </a:pPr>
            <a:r>
              <a:rPr lang="zh-CN" altLang="en-US" sz="1400" b="1" dirty="0">
                <a:latin typeface="微软雅黑" panose="020B0503020204020204" pitchFamily="34" charset="-122"/>
                <a:ea typeface="微软雅黑" panose="020B0503020204020204" pitchFamily="34" charset="-122"/>
              </a:rPr>
              <a:t>交叉熵</a:t>
            </a:r>
            <a:r>
              <a:rPr lang="zh-CN" altLang="en-US" sz="1400" dirty="0">
                <a:latin typeface="微软雅黑" panose="020B0503020204020204" pitchFamily="34" charset="-122"/>
                <a:ea typeface="微软雅黑" panose="020B0503020204020204" pitchFamily="34" charset="-122"/>
              </a:rPr>
              <a:t>（</a:t>
            </a:r>
            <a:r>
              <a:rPr lang="en-US" altLang="zh-CN" sz="1400" dirty="0">
                <a:latin typeface="微软雅黑" panose="020B0503020204020204" pitchFamily="34" charset="-122"/>
                <a:ea typeface="微软雅黑" panose="020B0503020204020204" pitchFamily="34" charset="-122"/>
              </a:rPr>
              <a:t>Cross Entropy</a:t>
            </a:r>
            <a:r>
              <a:rPr lang="zh-CN" altLang="en-US" sz="1400" dirty="0">
                <a:latin typeface="微软雅黑" panose="020B0503020204020204" pitchFamily="34" charset="-122"/>
                <a:ea typeface="微软雅黑" panose="020B0503020204020204" pitchFamily="34" charset="-122"/>
              </a:rPr>
              <a:t>，</a:t>
            </a:r>
            <a:r>
              <a:rPr lang="en-US" altLang="zh-CN" sz="1400" dirty="0">
                <a:latin typeface="微软雅黑" panose="020B0503020204020204" pitchFamily="34" charset="-122"/>
                <a:ea typeface="微软雅黑" panose="020B0503020204020204" pitchFamily="34" charset="-122"/>
              </a:rPr>
              <a:t>CE</a:t>
            </a:r>
            <a:r>
              <a:rPr lang="zh-CN" altLang="en-US" sz="1400" dirty="0">
                <a:latin typeface="微软雅黑" panose="020B0503020204020204" pitchFamily="34" charset="-122"/>
                <a:ea typeface="微软雅黑" panose="020B0503020204020204" pitchFamily="34" charset="-122"/>
              </a:rPr>
              <a:t>）是分类问题中常用的，衡量已知数据分布情况下，计算输出分布和已知分布的差值。</a:t>
            </a:r>
            <a:endParaRPr lang="en-US" altLang="zh-CN" sz="1400" dirty="0">
              <a:latin typeface="微软雅黑" panose="020B0503020204020204" pitchFamily="34" charset="-122"/>
              <a:ea typeface="微软雅黑" panose="020B0503020204020204" pitchFamily="34" charset="-122"/>
            </a:endParaRPr>
          </a:p>
          <a:p>
            <a:pPr marL="285750" indent="-285750">
              <a:buFont typeface="Arial" panose="020B0604020202020204" pitchFamily="34" charset="0"/>
              <a:buChar char="•"/>
            </a:pPr>
            <a:endParaRPr lang="en-US" altLang="zh-CN" sz="1400" dirty="0">
              <a:latin typeface="微软雅黑" panose="020B0503020204020204" pitchFamily="34" charset="-122"/>
              <a:ea typeface="微软雅黑" panose="020B0503020204020204" pitchFamily="34" charset="-122"/>
            </a:endParaRPr>
          </a:p>
          <a:p>
            <a:r>
              <a:rPr lang="zh-CN" altLang="en-US" sz="1400" b="1" dirty="0">
                <a:latin typeface="微软雅黑" panose="020B0503020204020204" pitchFamily="34" charset="-122"/>
                <a:ea typeface="微软雅黑" panose="020B0503020204020204" pitchFamily="34" charset="-122"/>
              </a:rPr>
              <a:t>优化器：</a:t>
            </a:r>
            <a:r>
              <a:rPr lang="zh-CN" altLang="en-US" sz="1400" dirty="0">
                <a:latin typeface="微软雅黑" panose="020B0503020204020204" pitchFamily="34" charset="-122"/>
                <a:ea typeface="微软雅黑" panose="020B0503020204020204" pitchFamily="34" charset="-122"/>
              </a:rPr>
              <a:t>根据损失值对参数进行训练更新的方法</a:t>
            </a:r>
            <a:endParaRPr lang="en-US" altLang="zh-CN" sz="1400" dirty="0">
              <a:latin typeface="微软雅黑" panose="020B0503020204020204" pitchFamily="34" charset="-122"/>
              <a:ea typeface="微软雅黑" panose="020B0503020204020204" pitchFamily="34" charset="-122"/>
            </a:endParaRPr>
          </a:p>
          <a:p>
            <a:pPr marL="285750" indent="-285750">
              <a:buFont typeface="Arial" panose="020B0604020202020204" pitchFamily="34" charset="0"/>
              <a:buChar char="•"/>
            </a:pPr>
            <a:r>
              <a:rPr lang="zh-CN" altLang="en-US" sz="1400" b="1" dirty="0">
                <a:latin typeface="微软雅黑" panose="020B0503020204020204" pitchFamily="34" charset="-122"/>
                <a:ea typeface="微软雅黑" panose="020B0503020204020204" pitchFamily="34" charset="-122"/>
              </a:rPr>
              <a:t>梯度下降法：</a:t>
            </a:r>
            <a:r>
              <a:rPr lang="zh-CN" altLang="en-US" sz="1400" b="0" i="0" dirty="0">
                <a:effectLst/>
                <a:latin typeface="微软雅黑" panose="020B0503020204020204" pitchFamily="34" charset="-122"/>
                <a:ea typeface="微软雅黑" panose="020B0503020204020204" pitchFamily="34" charset="-122"/>
              </a:rPr>
              <a:t>对于优化的目标函数</a:t>
            </a:r>
            <a:r>
              <a:rPr lang="en-US" altLang="zh-CN" sz="1400" b="0" i="0" dirty="0">
                <a:effectLst/>
                <a:latin typeface="微软雅黑" panose="020B0503020204020204" pitchFamily="34" charset="-122"/>
                <a:ea typeface="微软雅黑" panose="020B0503020204020204" pitchFamily="34" charset="-122"/>
              </a:rPr>
              <a:t>f(x)</a:t>
            </a:r>
            <a:r>
              <a:rPr lang="zh-CN" altLang="en-US" sz="1400" b="0" i="0" dirty="0">
                <a:effectLst/>
                <a:latin typeface="微软雅黑" panose="020B0503020204020204" pitchFamily="34" charset="-122"/>
                <a:ea typeface="微软雅黑" panose="020B0503020204020204" pitchFamily="34" charset="-122"/>
              </a:rPr>
              <a:t>；先求解其梯度∇</a:t>
            </a:r>
            <a:r>
              <a:rPr lang="en-US" altLang="zh-CN" sz="1400" b="0" i="0" dirty="0">
                <a:effectLst/>
                <a:latin typeface="微软雅黑" panose="020B0503020204020204" pitchFamily="34" charset="-122"/>
                <a:ea typeface="微软雅黑" panose="020B0503020204020204" pitchFamily="34" charset="-122"/>
              </a:rPr>
              <a:t>f(x)</a:t>
            </a:r>
            <a:r>
              <a:rPr lang="zh-CN" altLang="en-US" sz="1400" b="0" i="0" dirty="0">
                <a:effectLst/>
                <a:latin typeface="微软雅黑" panose="020B0503020204020204" pitchFamily="34" charset="-122"/>
                <a:ea typeface="微软雅黑" panose="020B0503020204020204" pitchFamily="34" charset="-122"/>
              </a:rPr>
              <a:t>，然后将训练参数</a:t>
            </a:r>
            <a:r>
              <a:rPr lang="en-US" altLang="zh-CN" sz="1400" b="0" i="0" dirty="0">
                <a:effectLst/>
                <a:latin typeface="微软雅黑" panose="020B0503020204020204" pitchFamily="34" charset="-122"/>
                <a:ea typeface="微软雅黑" panose="020B0503020204020204" pitchFamily="34" charset="-122"/>
              </a:rPr>
              <a:t>W</a:t>
            </a:r>
            <a:r>
              <a:rPr lang="zh-CN" altLang="en-US" sz="1400" b="0" i="0" dirty="0">
                <a:effectLst/>
                <a:latin typeface="微软雅黑" panose="020B0503020204020204" pitchFamily="34" charset="-122"/>
                <a:ea typeface="微软雅黑" panose="020B0503020204020204" pitchFamily="34" charset="-122"/>
              </a:rPr>
              <a:t>沿着梯度的负方向更新，更新公式为：</a:t>
            </a:r>
            <a:r>
              <a:rPr lang="en-US" altLang="zh-CN" sz="1400" b="0" i="0" dirty="0" err="1">
                <a:effectLst/>
                <a:latin typeface="微软雅黑" panose="020B0503020204020204" pitchFamily="34" charset="-122"/>
                <a:ea typeface="微软雅黑" panose="020B0503020204020204" pitchFamily="34" charset="-122"/>
              </a:rPr>
              <a:t>Wt</a:t>
            </a:r>
            <a:r>
              <a:rPr lang="en-US" altLang="zh-CN" sz="1400" b="0" i="0" dirty="0">
                <a:effectLst/>
                <a:latin typeface="微软雅黑" panose="020B0503020204020204" pitchFamily="34" charset="-122"/>
                <a:ea typeface="微软雅黑" panose="020B0503020204020204" pitchFamily="34" charset="-122"/>
              </a:rPr>
              <a:t>=Wt−1−α∇(Wt−1)</a:t>
            </a:r>
            <a:r>
              <a:rPr lang="zh-CN" altLang="en-US" sz="1400" b="0" i="0" dirty="0">
                <a:effectLst/>
                <a:latin typeface="微软雅黑" panose="020B0503020204020204" pitchFamily="34" charset="-122"/>
                <a:ea typeface="微软雅黑" panose="020B0503020204020204" pitchFamily="34" charset="-122"/>
              </a:rPr>
              <a:t>，其中</a:t>
            </a:r>
            <a:r>
              <a:rPr lang="en-US" altLang="zh-CN" sz="1400" b="0" i="0" dirty="0">
                <a:effectLst/>
                <a:latin typeface="微软雅黑" panose="020B0503020204020204" pitchFamily="34" charset="-122"/>
                <a:ea typeface="微软雅黑" panose="020B0503020204020204" pitchFamily="34" charset="-122"/>
              </a:rPr>
              <a:t>α</a:t>
            </a:r>
            <a:r>
              <a:rPr lang="zh-CN" altLang="en-US" sz="1400" b="0" i="0" dirty="0">
                <a:effectLst/>
                <a:latin typeface="微软雅黑" panose="020B0503020204020204" pitchFamily="34" charset="-122"/>
                <a:ea typeface="微软雅黑" panose="020B0503020204020204" pitchFamily="34" charset="-122"/>
              </a:rPr>
              <a:t>是学习率，</a:t>
            </a:r>
            <a:r>
              <a:rPr lang="en-US" altLang="zh-CN" sz="1400" b="0" i="0" dirty="0">
                <a:effectLst/>
                <a:latin typeface="微软雅黑" panose="020B0503020204020204" pitchFamily="34" charset="-122"/>
                <a:ea typeface="微软雅黑" panose="020B0503020204020204" pitchFamily="34" charset="-122"/>
              </a:rPr>
              <a:t>W</a:t>
            </a:r>
            <a:r>
              <a:rPr lang="zh-CN" altLang="en-US" sz="1400" b="0" i="0" dirty="0">
                <a:effectLst/>
                <a:latin typeface="微软雅黑" panose="020B0503020204020204" pitchFamily="34" charset="-122"/>
                <a:ea typeface="微软雅黑" panose="020B0503020204020204" pitchFamily="34" charset="-122"/>
              </a:rPr>
              <a:t>是训练参数，∇</a:t>
            </a:r>
            <a:r>
              <a:rPr lang="en-US" altLang="zh-CN" sz="1400" b="0" i="0" dirty="0">
                <a:effectLst/>
                <a:latin typeface="微软雅黑" panose="020B0503020204020204" pitchFamily="34" charset="-122"/>
                <a:ea typeface="微软雅黑" panose="020B0503020204020204" pitchFamily="34" charset="-122"/>
              </a:rPr>
              <a:t>(Wt−1)</a:t>
            </a:r>
            <a:r>
              <a:rPr lang="zh-CN" altLang="en-US" sz="1400" b="0" i="0" dirty="0">
                <a:effectLst/>
                <a:latin typeface="微软雅黑" panose="020B0503020204020204" pitchFamily="34" charset="-122"/>
                <a:ea typeface="微软雅黑" panose="020B0503020204020204" pitchFamily="34" charset="-122"/>
              </a:rPr>
              <a:t>是方向</a:t>
            </a:r>
            <a:r>
              <a:rPr lang="zh-CN" altLang="en-US" sz="1400" b="0" i="0" dirty="0">
                <a:effectLst/>
                <a:latin typeface="Roboto" panose="02000000000000000000" pitchFamily="2" charset="0"/>
              </a:rPr>
              <a:t>。</a:t>
            </a:r>
            <a:endParaRPr lang="en-US" altLang="zh-CN" sz="1400" dirty="0">
              <a:latin typeface="微软雅黑" panose="020B0503020204020204" pitchFamily="34" charset="-122"/>
              <a:ea typeface="微软雅黑" panose="020B0503020204020204" pitchFamily="34" charset="-122"/>
            </a:endParaRPr>
          </a:p>
          <a:p>
            <a:pPr marL="285750" indent="-285750">
              <a:buFont typeface="Arial" panose="020B0604020202020204" pitchFamily="34" charset="0"/>
              <a:buChar char="•"/>
            </a:pPr>
            <a:r>
              <a:rPr lang="zh-CN" altLang="en-US" sz="1400" b="1" dirty="0">
                <a:latin typeface="微软雅黑" panose="020B0503020204020204" pitchFamily="34" charset="-122"/>
                <a:ea typeface="微软雅黑" panose="020B0503020204020204" pitchFamily="34" charset="-122"/>
              </a:rPr>
              <a:t>随机梯度下降</a:t>
            </a:r>
            <a:r>
              <a:rPr lang="zh-CN" altLang="en-US" sz="1400" dirty="0">
                <a:latin typeface="微软雅黑" panose="020B0503020204020204" pitchFamily="34" charset="-122"/>
                <a:ea typeface="微软雅黑" panose="020B0503020204020204" pitchFamily="34" charset="-122"/>
              </a:rPr>
              <a:t>（</a:t>
            </a:r>
            <a:r>
              <a:rPr lang="en-US" altLang="zh-CN" sz="1400" dirty="0">
                <a:latin typeface="微软雅黑" panose="020B0503020204020204" pitchFamily="34" charset="-122"/>
                <a:ea typeface="微软雅黑" panose="020B0503020204020204" pitchFamily="34" charset="-122"/>
              </a:rPr>
              <a:t>Stochastic Gradient Descent</a:t>
            </a:r>
            <a:r>
              <a:rPr lang="zh-CN" altLang="en-US" sz="1400" dirty="0">
                <a:latin typeface="微软雅黑" panose="020B0503020204020204" pitchFamily="34" charset="-122"/>
                <a:ea typeface="微软雅黑" panose="020B0503020204020204" pitchFamily="34" charset="-122"/>
              </a:rPr>
              <a:t>）：对单个数据样本计算损失函数并根据梯度更新训练参数，计算速度很快，但是单样本更新频繁，会造成震荡。</a:t>
            </a:r>
            <a:endParaRPr lang="en-US" altLang="zh-CN" sz="1400" dirty="0">
              <a:latin typeface="微软雅黑" panose="020B0503020204020204" pitchFamily="34" charset="-122"/>
              <a:ea typeface="微软雅黑" panose="020B0503020204020204" pitchFamily="34" charset="-122"/>
            </a:endParaRPr>
          </a:p>
          <a:p>
            <a:pPr marL="285750" indent="-285750">
              <a:buFont typeface="Arial" panose="020B0604020202020204" pitchFamily="34" charset="0"/>
              <a:buChar char="•"/>
            </a:pPr>
            <a:r>
              <a:rPr lang="zh-CN" altLang="en-US" sz="1400" b="1" dirty="0">
                <a:latin typeface="微软雅黑" panose="020B0503020204020204" pitchFamily="34" charset="-122"/>
                <a:ea typeface="微软雅黑" panose="020B0503020204020204" pitchFamily="34" charset="-122"/>
              </a:rPr>
              <a:t>带有</a:t>
            </a:r>
            <a:r>
              <a:rPr lang="en-US" altLang="zh-CN" sz="1400" b="1" dirty="0">
                <a:latin typeface="微软雅黑" panose="020B0503020204020204" pitchFamily="34" charset="-122"/>
                <a:ea typeface="微软雅黑" panose="020B0503020204020204" pitchFamily="34" charset="-122"/>
              </a:rPr>
              <a:t>Momentum</a:t>
            </a:r>
            <a:r>
              <a:rPr lang="zh-CN" altLang="en-US" sz="1400" b="1" dirty="0">
                <a:latin typeface="微软雅黑" panose="020B0503020204020204" pitchFamily="34" charset="-122"/>
                <a:ea typeface="微软雅黑" panose="020B0503020204020204" pitchFamily="34" charset="-122"/>
              </a:rPr>
              <a:t>的</a:t>
            </a:r>
            <a:r>
              <a:rPr lang="en-US" altLang="zh-CN" sz="1400" b="1" dirty="0">
                <a:latin typeface="微软雅黑" panose="020B0503020204020204" pitchFamily="34" charset="-122"/>
                <a:ea typeface="微软雅黑" panose="020B0503020204020204" pitchFamily="34" charset="-122"/>
              </a:rPr>
              <a:t>SGD</a:t>
            </a:r>
            <a:r>
              <a:rPr lang="zh-CN" altLang="en-US" sz="1400" dirty="0">
                <a:latin typeface="微软雅黑" panose="020B0503020204020204" pitchFamily="34" charset="-122"/>
                <a:ea typeface="微软雅黑" panose="020B0503020204020204" pitchFamily="34" charset="-122"/>
              </a:rPr>
              <a:t>：参数更新由梯度和累计的梯度下降方向共同决定，使得增加更新梯度下降方向不变的维度，减少更新梯度下降方向改变的维度，速度更快震荡更少。</a:t>
            </a:r>
            <a:endParaRPr lang="en-US" altLang="zh-CN" sz="1400" dirty="0">
              <a:latin typeface="微软雅黑" panose="020B0503020204020204" pitchFamily="34" charset="-122"/>
              <a:ea typeface="微软雅黑" panose="020B0503020204020204" pitchFamily="34" charset="-122"/>
            </a:endParaRPr>
          </a:p>
          <a:p>
            <a:pPr marL="285750" indent="-285750">
              <a:buFont typeface="Arial" panose="020B0604020202020204" pitchFamily="34" charset="0"/>
              <a:buChar char="•"/>
            </a:pPr>
            <a:r>
              <a:rPr lang="zh-CN" altLang="en-US" sz="1400" dirty="0">
                <a:latin typeface="微软雅黑" panose="020B0503020204020204" pitchFamily="34" charset="-122"/>
                <a:ea typeface="微软雅黑" panose="020B0503020204020204" pitchFamily="34" charset="-122"/>
              </a:rPr>
              <a:t>自适应学习率的梯度下降法如</a:t>
            </a:r>
            <a:r>
              <a:rPr lang="en-US" altLang="zh-CN" sz="1400" dirty="0" err="1">
                <a:latin typeface="微软雅黑" panose="020B0503020204020204" pitchFamily="34" charset="-122"/>
                <a:ea typeface="微软雅黑" panose="020B0503020204020204" pitchFamily="34" charset="-122"/>
              </a:rPr>
              <a:t>AdaGrad</a:t>
            </a:r>
            <a:r>
              <a:rPr lang="zh-CN" altLang="en-US" sz="1400" dirty="0">
                <a:latin typeface="微软雅黑" panose="020B0503020204020204" pitchFamily="34" charset="-122"/>
                <a:ea typeface="微软雅黑" panose="020B0503020204020204" pitchFamily="34" charset="-122"/>
              </a:rPr>
              <a:t>、</a:t>
            </a:r>
            <a:r>
              <a:rPr lang="en-US" altLang="zh-CN" sz="1400" dirty="0" err="1">
                <a:latin typeface="微软雅黑" panose="020B0503020204020204" pitchFamily="34" charset="-122"/>
                <a:ea typeface="微软雅黑" panose="020B0503020204020204" pitchFamily="34" charset="-122"/>
              </a:rPr>
              <a:t>RMSProp</a:t>
            </a:r>
            <a:r>
              <a:rPr lang="zh-CN" altLang="en-US" sz="1400" dirty="0">
                <a:latin typeface="微软雅黑" panose="020B0503020204020204" pitchFamily="34" charset="-122"/>
                <a:ea typeface="微软雅黑" panose="020B0503020204020204" pitchFamily="34" charset="-122"/>
              </a:rPr>
              <a:t>、</a:t>
            </a:r>
            <a:r>
              <a:rPr lang="en-US" altLang="zh-CN" sz="1400" dirty="0">
                <a:latin typeface="微软雅黑" panose="020B0503020204020204" pitchFamily="34" charset="-122"/>
                <a:ea typeface="微软雅黑" panose="020B0503020204020204" pitchFamily="34" charset="-122"/>
              </a:rPr>
              <a:t>Adam</a:t>
            </a:r>
            <a:r>
              <a:rPr lang="zh-CN" altLang="en-US" sz="1400" dirty="0">
                <a:latin typeface="微软雅黑" panose="020B0503020204020204" pitchFamily="34" charset="-122"/>
                <a:ea typeface="微软雅黑" panose="020B0503020204020204" pitchFamily="34" charset="-122"/>
              </a:rPr>
              <a:t>等</a:t>
            </a:r>
            <a:endParaRPr lang="en-US" altLang="zh-CN" sz="1400" dirty="0">
              <a:latin typeface="微软雅黑" panose="020B0503020204020204" pitchFamily="34" charset="-122"/>
              <a:ea typeface="微软雅黑" panose="020B0503020204020204" pitchFamily="34" charset="-122"/>
            </a:endParaRPr>
          </a:p>
        </p:txBody>
      </p:sp>
    </p:spTree>
    <p:extLst>
      <p:ext uri="{BB962C8B-B14F-4D97-AF65-F5344CB8AC3E}">
        <p14:creationId xmlns:p14="http://schemas.microsoft.com/office/powerpoint/2010/main" val="512746457"/>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5B8EC784-54B5-4E77-E076-F6A32199E85E}"/>
              </a:ext>
            </a:extLst>
          </p:cNvPr>
          <p:cNvSpPr txBox="1">
            <a:spLocks/>
          </p:cNvSpPr>
          <p:nvPr/>
        </p:nvSpPr>
        <p:spPr>
          <a:xfrm>
            <a:off x="628650" y="64684"/>
            <a:ext cx="7886700" cy="1325563"/>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zh-CN" altLang="en-US" dirty="0">
                <a:latin typeface="微软雅黑" panose="020B0503020204020204" pitchFamily="34" charset="-122"/>
                <a:ea typeface="微软雅黑" panose="020B0503020204020204" pitchFamily="34" charset="-122"/>
              </a:rPr>
              <a:t>训练及保存模型</a:t>
            </a:r>
          </a:p>
        </p:txBody>
      </p:sp>
      <p:sp>
        <p:nvSpPr>
          <p:cNvPr id="10" name="文本框 9">
            <a:extLst>
              <a:ext uri="{FF2B5EF4-FFF2-40B4-BE49-F238E27FC236}">
                <a16:creationId xmlns:a16="http://schemas.microsoft.com/office/drawing/2014/main" id="{3A9C527C-A10D-D17F-66AB-8DD8CEFAB416}"/>
              </a:ext>
            </a:extLst>
          </p:cNvPr>
          <p:cNvSpPr txBox="1"/>
          <p:nvPr/>
        </p:nvSpPr>
        <p:spPr>
          <a:xfrm>
            <a:off x="498021" y="1156629"/>
            <a:ext cx="7613196" cy="5262979"/>
          </a:xfrm>
          <a:prstGeom prst="rect">
            <a:avLst/>
          </a:prstGeom>
          <a:solidFill>
            <a:schemeClr val="accent3">
              <a:lumMod val="20000"/>
              <a:lumOff val="80000"/>
            </a:schemeClr>
          </a:solidFill>
        </p:spPr>
        <p:txBody>
          <a:bodyPr wrap="square" rtlCol="0">
            <a:spAutoFit/>
          </a:bodyPr>
          <a:lstStyle/>
          <a:p>
            <a:r>
              <a:rPr lang="en-US" altLang="zh-CN" sz="1400" dirty="0"/>
              <a:t># </a:t>
            </a:r>
            <a:r>
              <a:rPr lang="zh-CN" altLang="en-US" sz="1400" dirty="0"/>
              <a:t>导入模型保存模块</a:t>
            </a:r>
          </a:p>
          <a:p>
            <a:r>
              <a:rPr lang="en-US" altLang="zh-CN" sz="1400" dirty="0"/>
              <a:t>from </a:t>
            </a:r>
            <a:r>
              <a:rPr lang="en-US" altLang="zh-CN" sz="1400" dirty="0" err="1"/>
              <a:t>mindspore.train.callback</a:t>
            </a:r>
            <a:r>
              <a:rPr lang="en-US" altLang="zh-CN" sz="1400" dirty="0"/>
              <a:t> import </a:t>
            </a:r>
            <a:r>
              <a:rPr lang="en-US" altLang="zh-CN" sz="1400" dirty="0" err="1"/>
              <a:t>ModelCheckpoint</a:t>
            </a:r>
            <a:r>
              <a:rPr lang="en-US" altLang="zh-CN" sz="1400" dirty="0"/>
              <a:t>, </a:t>
            </a:r>
            <a:r>
              <a:rPr lang="en-US" altLang="zh-CN" sz="1400" dirty="0" err="1"/>
              <a:t>CheckpointConfig</a:t>
            </a:r>
            <a:endParaRPr lang="en-US" altLang="zh-CN" sz="1400" dirty="0"/>
          </a:p>
          <a:p>
            <a:r>
              <a:rPr lang="en-US" altLang="zh-CN" sz="1400" dirty="0"/>
              <a:t># </a:t>
            </a:r>
            <a:r>
              <a:rPr lang="zh-CN" altLang="en-US" sz="1400" dirty="0"/>
              <a:t>设置模型保存参数</a:t>
            </a:r>
          </a:p>
          <a:p>
            <a:r>
              <a:rPr lang="en-US" altLang="zh-CN" sz="1400" dirty="0" err="1"/>
              <a:t>config_ck</a:t>
            </a:r>
            <a:r>
              <a:rPr lang="en-US" altLang="zh-CN" sz="1400" dirty="0"/>
              <a:t> = </a:t>
            </a:r>
            <a:r>
              <a:rPr lang="en-US" altLang="zh-CN" sz="1400" dirty="0" err="1"/>
              <a:t>CheckpointConfig</a:t>
            </a:r>
            <a:r>
              <a:rPr lang="en-US" altLang="zh-CN" sz="1400" dirty="0"/>
              <a:t>(</a:t>
            </a:r>
            <a:r>
              <a:rPr lang="en-US" altLang="zh-CN" sz="1400" dirty="0" err="1"/>
              <a:t>save_checkpoint_steps</a:t>
            </a:r>
            <a:r>
              <a:rPr lang="en-US" altLang="zh-CN" sz="1400" dirty="0"/>
              <a:t>=1875, </a:t>
            </a:r>
            <a:r>
              <a:rPr lang="en-US" altLang="zh-CN" sz="1400" dirty="0" err="1"/>
              <a:t>keep_checkpoint_max</a:t>
            </a:r>
            <a:r>
              <a:rPr lang="en-US" altLang="zh-CN" sz="1400" dirty="0"/>
              <a:t>=10)</a:t>
            </a:r>
          </a:p>
          <a:p>
            <a:r>
              <a:rPr lang="en-US" altLang="zh-CN" sz="1400" dirty="0"/>
              <a:t># </a:t>
            </a:r>
            <a:r>
              <a:rPr lang="zh-CN" altLang="en-US" sz="1400" dirty="0"/>
              <a:t>应用模型保存参数</a:t>
            </a:r>
          </a:p>
          <a:p>
            <a:r>
              <a:rPr lang="en-US" altLang="zh-CN" sz="1400" dirty="0" err="1"/>
              <a:t>ckpoint</a:t>
            </a:r>
            <a:r>
              <a:rPr lang="en-US" altLang="zh-CN" sz="1400" dirty="0"/>
              <a:t> = </a:t>
            </a:r>
            <a:r>
              <a:rPr lang="en-US" altLang="zh-CN" sz="1400" dirty="0" err="1"/>
              <a:t>ModelCheckpoint</a:t>
            </a:r>
            <a:r>
              <a:rPr lang="en-US" altLang="zh-CN" sz="1400" dirty="0"/>
              <a:t>(prefix="</a:t>
            </a:r>
            <a:r>
              <a:rPr lang="en-US" altLang="zh-CN" sz="1400" dirty="0" err="1"/>
              <a:t>checkpoint_lenet</a:t>
            </a:r>
            <a:r>
              <a:rPr lang="en-US" altLang="zh-CN" sz="1400" dirty="0"/>
              <a:t>", config=</a:t>
            </a:r>
            <a:r>
              <a:rPr lang="en-US" altLang="zh-CN" sz="1400" dirty="0" err="1"/>
              <a:t>config_ck</a:t>
            </a:r>
            <a:r>
              <a:rPr lang="en-US" altLang="zh-CN" sz="1400" dirty="0"/>
              <a:t>)</a:t>
            </a:r>
          </a:p>
          <a:p>
            <a:endParaRPr lang="en-US" altLang="zh-CN" sz="1400" dirty="0"/>
          </a:p>
          <a:p>
            <a:r>
              <a:rPr lang="en-US" altLang="zh-CN" sz="1400" dirty="0"/>
              <a:t># </a:t>
            </a:r>
            <a:r>
              <a:rPr lang="zh-CN" altLang="en-US" sz="1400" dirty="0"/>
              <a:t>导入模型训练需要的库</a:t>
            </a:r>
          </a:p>
          <a:p>
            <a:r>
              <a:rPr lang="en-US" altLang="zh-CN" sz="1400" dirty="0"/>
              <a:t>from </a:t>
            </a:r>
            <a:r>
              <a:rPr lang="en-US" altLang="zh-CN" sz="1400" dirty="0" err="1"/>
              <a:t>mindspore.nn</a:t>
            </a:r>
            <a:r>
              <a:rPr lang="en-US" altLang="zh-CN" sz="1400" dirty="0"/>
              <a:t> import Accuracy</a:t>
            </a:r>
          </a:p>
          <a:p>
            <a:r>
              <a:rPr lang="en-US" altLang="zh-CN" sz="1400" dirty="0"/>
              <a:t>from </a:t>
            </a:r>
            <a:r>
              <a:rPr lang="en-US" altLang="zh-CN" sz="1400" dirty="0" err="1"/>
              <a:t>mindspore.train.callback</a:t>
            </a:r>
            <a:r>
              <a:rPr lang="en-US" altLang="zh-CN" sz="1400" dirty="0"/>
              <a:t> import </a:t>
            </a:r>
            <a:r>
              <a:rPr lang="en-US" altLang="zh-CN" sz="1400" dirty="0" err="1"/>
              <a:t>LossMonitor</a:t>
            </a:r>
            <a:endParaRPr lang="en-US" altLang="zh-CN" sz="1400" dirty="0"/>
          </a:p>
          <a:p>
            <a:r>
              <a:rPr lang="en-US" altLang="zh-CN" sz="1400" dirty="0"/>
              <a:t>from </a:t>
            </a:r>
            <a:r>
              <a:rPr lang="en-US" altLang="zh-CN" sz="1400" dirty="0" err="1"/>
              <a:t>mindspore</a:t>
            </a:r>
            <a:r>
              <a:rPr lang="en-US" altLang="zh-CN" sz="1400" dirty="0"/>
              <a:t> import Model</a:t>
            </a:r>
          </a:p>
          <a:p>
            <a:endParaRPr lang="en-US" altLang="zh-CN" sz="1400" dirty="0"/>
          </a:p>
          <a:p>
            <a:r>
              <a:rPr lang="en-US" altLang="zh-CN" sz="1400" dirty="0"/>
              <a:t>def </a:t>
            </a:r>
            <a:r>
              <a:rPr lang="en-US" altLang="zh-CN" sz="1400" dirty="0" err="1"/>
              <a:t>train_net</a:t>
            </a:r>
            <a:r>
              <a:rPr lang="en-US" altLang="zh-CN" sz="1400" dirty="0"/>
              <a:t>(</a:t>
            </a:r>
            <a:r>
              <a:rPr lang="en-US" altLang="zh-CN" sz="1400" dirty="0" err="1"/>
              <a:t>args</a:t>
            </a:r>
            <a:r>
              <a:rPr lang="en-US" altLang="zh-CN" sz="1400" dirty="0"/>
              <a:t>, model, </a:t>
            </a:r>
            <a:r>
              <a:rPr lang="en-US" altLang="zh-CN" sz="1400" dirty="0" err="1"/>
              <a:t>epoch_size</a:t>
            </a:r>
            <a:r>
              <a:rPr lang="en-US" altLang="zh-CN" sz="1400" dirty="0"/>
              <a:t>, </a:t>
            </a:r>
            <a:r>
              <a:rPr lang="en-US" altLang="zh-CN" sz="1400" dirty="0" err="1"/>
              <a:t>data_path</a:t>
            </a:r>
            <a:r>
              <a:rPr lang="en-US" altLang="zh-CN" sz="1400" dirty="0"/>
              <a:t>, </a:t>
            </a:r>
            <a:r>
              <a:rPr lang="en-US" altLang="zh-CN" sz="1400" dirty="0" err="1"/>
              <a:t>repeat_size</a:t>
            </a:r>
            <a:r>
              <a:rPr lang="en-US" altLang="zh-CN" sz="1400" dirty="0"/>
              <a:t>, </a:t>
            </a:r>
            <a:r>
              <a:rPr lang="en-US" altLang="zh-CN" sz="1400" dirty="0" err="1"/>
              <a:t>ckpoint_cb</a:t>
            </a:r>
            <a:r>
              <a:rPr lang="en-US" altLang="zh-CN" sz="1400" dirty="0"/>
              <a:t>, </a:t>
            </a:r>
            <a:r>
              <a:rPr lang="en-US" altLang="zh-CN" sz="1400" dirty="0" err="1"/>
              <a:t>sink_mode</a:t>
            </a:r>
            <a:r>
              <a:rPr lang="en-US" altLang="zh-CN" sz="1400" dirty="0"/>
              <a:t>):</a:t>
            </a:r>
          </a:p>
          <a:p>
            <a:r>
              <a:rPr lang="en-US" altLang="zh-CN" sz="1400" dirty="0"/>
              <a:t>    """</a:t>
            </a:r>
            <a:r>
              <a:rPr lang="zh-CN" altLang="en-US" sz="1400" dirty="0"/>
              <a:t>定义训练的方法</a:t>
            </a:r>
            <a:r>
              <a:rPr lang="en-US" altLang="zh-CN" sz="1400" dirty="0"/>
              <a:t>"""</a:t>
            </a:r>
          </a:p>
          <a:p>
            <a:r>
              <a:rPr lang="en-US" altLang="zh-CN" sz="1400" dirty="0"/>
              <a:t>    # </a:t>
            </a:r>
            <a:r>
              <a:rPr lang="zh-CN" altLang="en-US" sz="1400" dirty="0"/>
              <a:t>加载训练数据集</a:t>
            </a:r>
          </a:p>
          <a:p>
            <a:r>
              <a:rPr lang="zh-CN" altLang="en-US" sz="1400" dirty="0"/>
              <a:t>    </a:t>
            </a:r>
            <a:r>
              <a:rPr lang="en-US" altLang="zh-CN" sz="1400" dirty="0" err="1"/>
              <a:t>ds_train</a:t>
            </a:r>
            <a:r>
              <a:rPr lang="en-US" altLang="zh-CN" sz="1400" dirty="0"/>
              <a:t> = </a:t>
            </a:r>
            <a:r>
              <a:rPr lang="en-US" altLang="zh-CN" sz="1400" dirty="0" err="1"/>
              <a:t>create_dataset</a:t>
            </a:r>
            <a:r>
              <a:rPr lang="en-US" altLang="zh-CN" sz="1400" dirty="0"/>
              <a:t>(</a:t>
            </a:r>
            <a:r>
              <a:rPr lang="en-US" altLang="zh-CN" sz="1400" dirty="0" err="1"/>
              <a:t>os.path.join</a:t>
            </a:r>
            <a:r>
              <a:rPr lang="en-US" altLang="zh-CN" sz="1400" dirty="0"/>
              <a:t>(</a:t>
            </a:r>
            <a:r>
              <a:rPr lang="en-US" altLang="zh-CN" sz="1400" dirty="0" err="1"/>
              <a:t>data_path</a:t>
            </a:r>
            <a:r>
              <a:rPr lang="en-US" altLang="zh-CN" sz="1400" dirty="0"/>
              <a:t>, "train"), 32, </a:t>
            </a:r>
            <a:r>
              <a:rPr lang="en-US" altLang="zh-CN" sz="1400" dirty="0" err="1"/>
              <a:t>repeat_size</a:t>
            </a:r>
            <a:r>
              <a:rPr lang="en-US" altLang="zh-CN" sz="1400" dirty="0"/>
              <a:t>)</a:t>
            </a:r>
          </a:p>
          <a:p>
            <a:r>
              <a:rPr lang="en-US" altLang="zh-CN" sz="1400" dirty="0"/>
              <a:t>    </a:t>
            </a:r>
            <a:r>
              <a:rPr lang="en-US" altLang="zh-CN" sz="1400" dirty="0" err="1"/>
              <a:t>model.train</a:t>
            </a:r>
            <a:r>
              <a:rPr lang="en-US" altLang="zh-CN" sz="1400" dirty="0"/>
              <a:t>(</a:t>
            </a:r>
            <a:r>
              <a:rPr lang="en-US" altLang="zh-CN" sz="1400" dirty="0" err="1"/>
              <a:t>epoch_size</a:t>
            </a:r>
            <a:r>
              <a:rPr lang="en-US" altLang="zh-CN" sz="1400" dirty="0"/>
              <a:t>, </a:t>
            </a:r>
            <a:r>
              <a:rPr lang="en-US" altLang="zh-CN" sz="1400" dirty="0" err="1"/>
              <a:t>ds_train</a:t>
            </a:r>
            <a:r>
              <a:rPr lang="en-US" altLang="zh-CN" sz="1400" dirty="0"/>
              <a:t>, callbacks=[</a:t>
            </a:r>
            <a:r>
              <a:rPr lang="en-US" altLang="zh-CN" sz="1400" dirty="0" err="1"/>
              <a:t>ckpoint_cb</a:t>
            </a:r>
            <a:r>
              <a:rPr lang="en-US" altLang="zh-CN" sz="1400" dirty="0"/>
              <a:t>, </a:t>
            </a:r>
            <a:r>
              <a:rPr lang="en-US" altLang="zh-CN" sz="1400" dirty="0" err="1"/>
              <a:t>LossMonitor</a:t>
            </a:r>
            <a:r>
              <a:rPr lang="en-US" altLang="zh-CN" sz="1400" dirty="0"/>
              <a:t>(125)], </a:t>
            </a:r>
            <a:r>
              <a:rPr lang="en-US" altLang="zh-CN" sz="1400" dirty="0" err="1"/>
              <a:t>dataset_sink_mode</a:t>
            </a:r>
            <a:r>
              <a:rPr lang="en-US" altLang="zh-CN" sz="1400" dirty="0"/>
              <a:t>=</a:t>
            </a:r>
            <a:r>
              <a:rPr lang="en-US" altLang="zh-CN" sz="1400" dirty="0" err="1"/>
              <a:t>sink_mode</a:t>
            </a:r>
            <a:r>
              <a:rPr lang="en-US" altLang="zh-CN" sz="1400" dirty="0"/>
              <a:t>)</a:t>
            </a:r>
          </a:p>
          <a:p>
            <a:endParaRPr lang="en-US" altLang="zh-CN" sz="1400" dirty="0"/>
          </a:p>
          <a:p>
            <a:r>
              <a:rPr lang="en-US" altLang="zh-CN" sz="1400" dirty="0" err="1"/>
              <a:t>train_epoch</a:t>
            </a:r>
            <a:r>
              <a:rPr lang="en-US" altLang="zh-CN" sz="1400" dirty="0"/>
              <a:t> = 1</a:t>
            </a:r>
          </a:p>
          <a:p>
            <a:r>
              <a:rPr lang="en-US" altLang="zh-CN" sz="1400" dirty="0" err="1"/>
              <a:t>mnist_path</a:t>
            </a:r>
            <a:r>
              <a:rPr lang="en-US" altLang="zh-CN" sz="1400" dirty="0"/>
              <a:t> = "./datasets/</a:t>
            </a:r>
            <a:r>
              <a:rPr lang="en-US" altLang="zh-CN" sz="1400" dirty="0" err="1"/>
              <a:t>MNIST_Data</a:t>
            </a:r>
            <a:r>
              <a:rPr lang="en-US" altLang="zh-CN" sz="1400" dirty="0"/>
              <a:t>"</a:t>
            </a:r>
          </a:p>
          <a:p>
            <a:r>
              <a:rPr lang="en-US" altLang="zh-CN" sz="1400" dirty="0" err="1"/>
              <a:t>dataset_size</a:t>
            </a:r>
            <a:r>
              <a:rPr lang="en-US" altLang="zh-CN" sz="1400" dirty="0"/>
              <a:t> = 1</a:t>
            </a:r>
          </a:p>
          <a:p>
            <a:r>
              <a:rPr lang="en-US" altLang="zh-CN" sz="1400" dirty="0"/>
              <a:t>model = Model(</a:t>
            </a:r>
            <a:r>
              <a:rPr lang="en-US" altLang="zh-CN" sz="1400" dirty="0">
                <a:solidFill>
                  <a:srgbClr val="C00000"/>
                </a:solidFill>
              </a:rPr>
              <a:t>net</a:t>
            </a:r>
            <a:r>
              <a:rPr lang="en-US" altLang="zh-CN" sz="1400" dirty="0"/>
              <a:t>, </a:t>
            </a:r>
            <a:r>
              <a:rPr lang="en-US" altLang="zh-CN" sz="1400" dirty="0" err="1">
                <a:solidFill>
                  <a:srgbClr val="C00000"/>
                </a:solidFill>
              </a:rPr>
              <a:t>net_loss</a:t>
            </a:r>
            <a:r>
              <a:rPr lang="en-US" altLang="zh-CN" sz="1400" dirty="0"/>
              <a:t>, </a:t>
            </a:r>
            <a:r>
              <a:rPr lang="en-US" altLang="zh-CN" sz="1400" dirty="0" err="1">
                <a:solidFill>
                  <a:srgbClr val="C00000"/>
                </a:solidFill>
              </a:rPr>
              <a:t>net_opt</a:t>
            </a:r>
            <a:r>
              <a:rPr lang="en-US" altLang="zh-CN" sz="1400" dirty="0"/>
              <a:t>, metrics={"Accuracy": Accuracy()})</a:t>
            </a:r>
          </a:p>
          <a:p>
            <a:r>
              <a:rPr lang="en-US" altLang="zh-CN" sz="1400" dirty="0" err="1"/>
              <a:t>train_net</a:t>
            </a:r>
            <a:r>
              <a:rPr lang="en-US" altLang="zh-CN" sz="1400" dirty="0"/>
              <a:t>(</a:t>
            </a:r>
            <a:r>
              <a:rPr lang="en-US" altLang="zh-CN" sz="1400" dirty="0" err="1"/>
              <a:t>args</a:t>
            </a:r>
            <a:r>
              <a:rPr lang="en-US" altLang="zh-CN" sz="1400" dirty="0"/>
              <a:t>, model, </a:t>
            </a:r>
            <a:r>
              <a:rPr lang="en-US" altLang="zh-CN" sz="1400" dirty="0" err="1"/>
              <a:t>train_epoch</a:t>
            </a:r>
            <a:r>
              <a:rPr lang="en-US" altLang="zh-CN" sz="1400" dirty="0"/>
              <a:t>, </a:t>
            </a:r>
            <a:r>
              <a:rPr lang="en-US" altLang="zh-CN" sz="1400" dirty="0" err="1"/>
              <a:t>mnist_path</a:t>
            </a:r>
            <a:r>
              <a:rPr lang="en-US" altLang="zh-CN" sz="1400" dirty="0"/>
              <a:t>, </a:t>
            </a:r>
            <a:r>
              <a:rPr lang="en-US" altLang="zh-CN" sz="1400" dirty="0" err="1"/>
              <a:t>dataset_size</a:t>
            </a:r>
            <a:r>
              <a:rPr lang="en-US" altLang="zh-CN" sz="1400" dirty="0"/>
              <a:t>, </a:t>
            </a:r>
            <a:r>
              <a:rPr lang="en-US" altLang="zh-CN" sz="1400" dirty="0" err="1"/>
              <a:t>ckpoint</a:t>
            </a:r>
            <a:r>
              <a:rPr lang="en-US" altLang="zh-CN" sz="1400" dirty="0"/>
              <a:t>, False)</a:t>
            </a:r>
            <a:endParaRPr lang="zh-CN" altLang="en-US" sz="1400" dirty="0"/>
          </a:p>
        </p:txBody>
      </p:sp>
      <p:sp>
        <p:nvSpPr>
          <p:cNvPr id="13" name="文本框 12">
            <a:extLst>
              <a:ext uri="{FF2B5EF4-FFF2-40B4-BE49-F238E27FC236}">
                <a16:creationId xmlns:a16="http://schemas.microsoft.com/office/drawing/2014/main" id="{772253AD-2684-86EC-5F5C-5FF33C218B28}"/>
              </a:ext>
            </a:extLst>
          </p:cNvPr>
          <p:cNvSpPr txBox="1"/>
          <p:nvPr/>
        </p:nvSpPr>
        <p:spPr>
          <a:xfrm>
            <a:off x="6980463" y="1221942"/>
            <a:ext cx="2261507" cy="3785652"/>
          </a:xfrm>
          <a:prstGeom prst="rect">
            <a:avLst/>
          </a:prstGeom>
          <a:noFill/>
        </p:spPr>
        <p:txBody>
          <a:bodyPr wrap="square" rtlCol="0">
            <a:spAutoFit/>
          </a:bodyPr>
          <a:lstStyle/>
          <a:p>
            <a:r>
              <a:rPr lang="zh-CN" altLang="en-US" sz="1600" dirty="0">
                <a:latin typeface="微软雅黑" panose="020B0503020204020204" pitchFamily="34" charset="-122"/>
                <a:ea typeface="微软雅黑" panose="020B0503020204020204" pitchFamily="34" charset="-122"/>
              </a:rPr>
              <a:t>模型训练流程：</a:t>
            </a:r>
            <a:endParaRPr lang="en-US" altLang="zh-CN" sz="1600" dirty="0">
              <a:latin typeface="微软雅黑" panose="020B0503020204020204" pitchFamily="34" charset="-122"/>
              <a:ea typeface="微软雅黑" panose="020B0503020204020204" pitchFamily="34" charset="-122"/>
            </a:endParaRPr>
          </a:p>
          <a:p>
            <a:pPr marL="285750" indent="-285750">
              <a:buFont typeface="Arial" panose="020B0604020202020204" pitchFamily="34" charset="0"/>
              <a:buChar char="•"/>
            </a:pPr>
            <a:r>
              <a:rPr lang="en-US" altLang="zh-CN" sz="1600" dirty="0" err="1">
                <a:latin typeface="微软雅黑" panose="020B0503020204020204" pitchFamily="34" charset="-122"/>
                <a:ea typeface="微软雅黑" panose="020B0503020204020204" pitchFamily="34" charset="-122"/>
              </a:rPr>
              <a:t>ModelCheckpoint</a:t>
            </a:r>
            <a:r>
              <a:rPr lang="zh-CN" altLang="en-US" sz="1600" dirty="0">
                <a:latin typeface="微软雅黑" panose="020B0503020204020204" pitchFamily="34" charset="-122"/>
                <a:ea typeface="微软雅黑" panose="020B0503020204020204" pitchFamily="34" charset="-122"/>
              </a:rPr>
              <a:t>保存训练过程中的网络模型和参数</a:t>
            </a:r>
            <a:endParaRPr lang="en-US" altLang="zh-CN" sz="1600" dirty="0">
              <a:latin typeface="微软雅黑" panose="020B0503020204020204" pitchFamily="34" charset="-122"/>
              <a:ea typeface="微软雅黑" panose="020B0503020204020204" pitchFamily="34" charset="-122"/>
            </a:endParaRPr>
          </a:p>
          <a:p>
            <a:pPr marL="285750" indent="-285750">
              <a:buFont typeface="Arial" panose="020B0604020202020204" pitchFamily="34" charset="0"/>
              <a:buChar char="•"/>
            </a:pPr>
            <a:r>
              <a:rPr lang="zh-CN" altLang="en-US" sz="1600" dirty="0">
                <a:latin typeface="微软雅黑" panose="020B0503020204020204" pitchFamily="34" charset="-122"/>
                <a:ea typeface="微软雅黑" panose="020B0503020204020204" pitchFamily="34" charset="-122"/>
              </a:rPr>
              <a:t>根据模型、损失函数、优化器定义训练模型</a:t>
            </a:r>
            <a:endParaRPr lang="en-US" altLang="zh-CN" sz="1600" dirty="0">
              <a:latin typeface="微软雅黑" panose="020B0503020204020204" pitchFamily="34" charset="-122"/>
              <a:ea typeface="微软雅黑" panose="020B0503020204020204" pitchFamily="34" charset="-122"/>
            </a:endParaRPr>
          </a:p>
          <a:p>
            <a:pPr marL="285750" indent="-285750">
              <a:buFont typeface="Arial" panose="020B0604020202020204" pitchFamily="34" charset="0"/>
              <a:buChar char="•"/>
            </a:pPr>
            <a:r>
              <a:rPr lang="zh-CN" altLang="en-US" sz="1600" dirty="0">
                <a:latin typeface="微软雅黑" panose="020B0503020204020204" pitchFamily="34" charset="-122"/>
                <a:ea typeface="微软雅黑" panose="020B0503020204020204" pitchFamily="34" charset="-122"/>
              </a:rPr>
              <a:t>使用数据集对模型进行训练</a:t>
            </a:r>
            <a:endParaRPr lang="en-US" altLang="zh-CN" sz="1600" dirty="0">
              <a:latin typeface="微软雅黑" panose="020B0503020204020204" pitchFamily="34" charset="-122"/>
              <a:ea typeface="微软雅黑" panose="020B0503020204020204" pitchFamily="34" charset="-122"/>
            </a:endParaRPr>
          </a:p>
          <a:p>
            <a:pPr marL="285750" indent="-285750">
              <a:buFont typeface="Arial" panose="020B0604020202020204" pitchFamily="34" charset="0"/>
              <a:buChar char="•"/>
            </a:pPr>
            <a:r>
              <a:rPr lang="zh-CN" altLang="en-US" sz="1600" dirty="0">
                <a:latin typeface="微软雅黑" panose="020B0503020204020204" pitchFamily="34" charset="-122"/>
                <a:ea typeface="微软雅黑" panose="020B0503020204020204" pitchFamily="34" charset="-122"/>
              </a:rPr>
              <a:t>调用</a:t>
            </a:r>
            <a:r>
              <a:rPr lang="en-US" altLang="zh-CN" sz="1600" dirty="0" err="1">
                <a:latin typeface="微软雅黑" panose="020B0503020204020204" pitchFamily="34" charset="-122"/>
                <a:ea typeface="微软雅黑" panose="020B0503020204020204" pitchFamily="34" charset="-122"/>
              </a:rPr>
              <a:t>model.train</a:t>
            </a:r>
            <a:r>
              <a:rPr lang="zh-CN" altLang="en-US" sz="1600" dirty="0">
                <a:latin typeface="微软雅黑" panose="020B0503020204020204" pitchFamily="34" charset="-122"/>
                <a:ea typeface="微软雅黑" panose="020B0503020204020204" pitchFamily="34" charset="-122"/>
              </a:rPr>
              <a:t>接口进行网络的训练，</a:t>
            </a:r>
            <a:r>
              <a:rPr lang="en-US" altLang="zh-CN" sz="1600" dirty="0" err="1">
                <a:latin typeface="微软雅黑" panose="020B0503020204020204" pitchFamily="34" charset="-122"/>
                <a:ea typeface="微软雅黑" panose="020B0503020204020204" pitchFamily="34" charset="-122"/>
              </a:rPr>
              <a:t>LossMonitor</a:t>
            </a:r>
            <a:r>
              <a:rPr lang="zh-CN" altLang="en-US" sz="1600" dirty="0">
                <a:latin typeface="微软雅黑" panose="020B0503020204020204" pitchFamily="34" charset="-122"/>
                <a:ea typeface="微软雅黑" panose="020B0503020204020204" pitchFamily="34" charset="-122"/>
              </a:rPr>
              <a:t>可以监控训练过程中</a:t>
            </a:r>
            <a:r>
              <a:rPr lang="en-US" altLang="zh-CN" sz="1600" dirty="0">
                <a:latin typeface="微软雅黑" panose="020B0503020204020204" pitchFamily="34" charset="-122"/>
                <a:ea typeface="微软雅黑" panose="020B0503020204020204" pitchFamily="34" charset="-122"/>
              </a:rPr>
              <a:t>loss</a:t>
            </a:r>
            <a:r>
              <a:rPr lang="zh-CN" altLang="en-US" sz="1600" dirty="0">
                <a:latin typeface="微软雅黑" panose="020B0503020204020204" pitchFamily="34" charset="-122"/>
                <a:ea typeface="微软雅黑" panose="020B0503020204020204" pitchFamily="34" charset="-122"/>
              </a:rPr>
              <a:t>值的变化</a:t>
            </a:r>
            <a:endParaRPr lang="en-US" altLang="zh-CN" sz="1600" dirty="0">
              <a:latin typeface="微软雅黑" panose="020B0503020204020204" pitchFamily="34" charset="-122"/>
              <a:ea typeface="微软雅黑" panose="020B0503020204020204" pitchFamily="34" charset="-122"/>
            </a:endParaRPr>
          </a:p>
          <a:p>
            <a:pPr marL="285750" indent="-285750">
              <a:buFont typeface="Arial" panose="020B0604020202020204" pitchFamily="34" charset="0"/>
              <a:buChar char="•"/>
            </a:pPr>
            <a:endParaRPr lang="en-US" altLang="zh-CN" sz="1600" dirty="0">
              <a:latin typeface="微软雅黑" panose="020B0503020204020204" pitchFamily="34" charset="-122"/>
              <a:ea typeface="微软雅黑" panose="020B0503020204020204" pitchFamily="34" charset="-122"/>
            </a:endParaRPr>
          </a:p>
        </p:txBody>
      </p:sp>
      <p:cxnSp>
        <p:nvCxnSpPr>
          <p:cNvPr id="9" name="直接箭头连接符 8">
            <a:extLst>
              <a:ext uri="{FF2B5EF4-FFF2-40B4-BE49-F238E27FC236}">
                <a16:creationId xmlns:a16="http://schemas.microsoft.com/office/drawing/2014/main" id="{17FA7943-5230-251C-33C6-2C965F34DACD}"/>
              </a:ext>
            </a:extLst>
          </p:cNvPr>
          <p:cNvCxnSpPr>
            <a:cxnSpLocks/>
          </p:cNvCxnSpPr>
          <p:nvPr/>
        </p:nvCxnSpPr>
        <p:spPr>
          <a:xfrm flipH="1">
            <a:off x="5917474" y="1737364"/>
            <a:ext cx="1062989" cy="600891"/>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16" name="直接箭头连接符 15">
            <a:extLst>
              <a:ext uri="{FF2B5EF4-FFF2-40B4-BE49-F238E27FC236}">
                <a16:creationId xmlns:a16="http://schemas.microsoft.com/office/drawing/2014/main" id="{5F86C6AF-6FC7-1364-2D6A-662BE6B30944}"/>
              </a:ext>
            </a:extLst>
          </p:cNvPr>
          <p:cNvCxnSpPr>
            <a:cxnSpLocks/>
          </p:cNvCxnSpPr>
          <p:nvPr/>
        </p:nvCxnSpPr>
        <p:spPr>
          <a:xfrm flipH="1">
            <a:off x="5161666" y="4031332"/>
            <a:ext cx="1998718" cy="664187"/>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20" name="直接箭头连接符 19">
            <a:extLst>
              <a:ext uri="{FF2B5EF4-FFF2-40B4-BE49-F238E27FC236}">
                <a16:creationId xmlns:a16="http://schemas.microsoft.com/office/drawing/2014/main" id="{6F5F92DD-81B9-893A-2E6D-125EC0050AA0}"/>
              </a:ext>
            </a:extLst>
          </p:cNvPr>
          <p:cNvCxnSpPr>
            <a:cxnSpLocks/>
          </p:cNvCxnSpPr>
          <p:nvPr/>
        </p:nvCxnSpPr>
        <p:spPr>
          <a:xfrm flipH="1">
            <a:off x="3438939" y="2403568"/>
            <a:ext cx="3591735" cy="3500275"/>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22" name="直接箭头连接符 21">
            <a:extLst>
              <a:ext uri="{FF2B5EF4-FFF2-40B4-BE49-F238E27FC236}">
                <a16:creationId xmlns:a16="http://schemas.microsoft.com/office/drawing/2014/main" id="{5B3864A1-5293-1F4C-03E2-10ACA65736F1}"/>
              </a:ext>
            </a:extLst>
          </p:cNvPr>
          <p:cNvCxnSpPr>
            <a:cxnSpLocks/>
          </p:cNvCxnSpPr>
          <p:nvPr/>
        </p:nvCxnSpPr>
        <p:spPr>
          <a:xfrm flipH="1">
            <a:off x="6185263" y="3200404"/>
            <a:ext cx="902357" cy="2990231"/>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214663977"/>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5B8EC784-54B5-4E77-E076-F6A32199E85E}"/>
              </a:ext>
            </a:extLst>
          </p:cNvPr>
          <p:cNvSpPr txBox="1">
            <a:spLocks/>
          </p:cNvSpPr>
          <p:nvPr/>
        </p:nvSpPr>
        <p:spPr>
          <a:xfrm>
            <a:off x="628650" y="123466"/>
            <a:ext cx="7886700" cy="1325563"/>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zh-CN" altLang="en-US" dirty="0">
                <a:latin typeface="微软雅黑" panose="020B0503020204020204" pitchFamily="34" charset="-122"/>
                <a:ea typeface="微软雅黑" panose="020B0503020204020204" pitchFamily="34" charset="-122"/>
              </a:rPr>
              <a:t>测试和验证</a:t>
            </a:r>
            <a:endParaRPr lang="zh-CN" altLang="en-US" dirty="0"/>
          </a:p>
        </p:txBody>
      </p:sp>
      <p:sp>
        <p:nvSpPr>
          <p:cNvPr id="10" name="文本框 9">
            <a:extLst>
              <a:ext uri="{FF2B5EF4-FFF2-40B4-BE49-F238E27FC236}">
                <a16:creationId xmlns:a16="http://schemas.microsoft.com/office/drawing/2014/main" id="{3A9C527C-A10D-D17F-66AB-8DD8CEFAB416}"/>
              </a:ext>
            </a:extLst>
          </p:cNvPr>
          <p:cNvSpPr txBox="1"/>
          <p:nvPr/>
        </p:nvSpPr>
        <p:spPr>
          <a:xfrm>
            <a:off x="628650" y="1352570"/>
            <a:ext cx="7613196" cy="1384995"/>
          </a:xfrm>
          <a:prstGeom prst="rect">
            <a:avLst/>
          </a:prstGeom>
          <a:solidFill>
            <a:schemeClr val="accent3">
              <a:lumMod val="20000"/>
              <a:lumOff val="80000"/>
            </a:schemeClr>
          </a:solidFill>
        </p:spPr>
        <p:txBody>
          <a:bodyPr wrap="square" rtlCol="0">
            <a:spAutoFit/>
          </a:bodyPr>
          <a:lstStyle/>
          <a:p>
            <a:r>
              <a:rPr lang="en-US" altLang="zh-CN" sz="1200" dirty="0"/>
              <a:t>def </a:t>
            </a:r>
            <a:r>
              <a:rPr lang="en-US" altLang="zh-CN" sz="1200" dirty="0" err="1"/>
              <a:t>test_net</a:t>
            </a:r>
            <a:r>
              <a:rPr lang="en-US" altLang="zh-CN" sz="1200" dirty="0"/>
              <a:t>(model, </a:t>
            </a:r>
            <a:r>
              <a:rPr lang="en-US" altLang="zh-CN" sz="1200" dirty="0" err="1"/>
              <a:t>data_path</a:t>
            </a:r>
            <a:r>
              <a:rPr lang="en-US" altLang="zh-CN" sz="1200" dirty="0"/>
              <a:t>):</a:t>
            </a:r>
          </a:p>
          <a:p>
            <a:r>
              <a:rPr lang="en-US" altLang="zh-CN" sz="1200" dirty="0"/>
              <a:t>    """</a:t>
            </a:r>
            <a:r>
              <a:rPr lang="zh-CN" altLang="en-US" sz="1200" dirty="0"/>
              <a:t>定义验证的方法</a:t>
            </a:r>
            <a:r>
              <a:rPr lang="en-US" altLang="zh-CN" sz="1200" dirty="0"/>
              <a:t>"""</a:t>
            </a:r>
          </a:p>
          <a:p>
            <a:r>
              <a:rPr lang="en-US" altLang="zh-CN" sz="1200" dirty="0"/>
              <a:t>    </a:t>
            </a:r>
            <a:r>
              <a:rPr lang="en-US" altLang="zh-CN" sz="1200" dirty="0" err="1"/>
              <a:t>ds_eval</a:t>
            </a:r>
            <a:r>
              <a:rPr lang="en-US" altLang="zh-CN" sz="1200" dirty="0"/>
              <a:t> = </a:t>
            </a:r>
            <a:r>
              <a:rPr lang="en-US" altLang="zh-CN" sz="1200" dirty="0" err="1"/>
              <a:t>create_dataset</a:t>
            </a:r>
            <a:r>
              <a:rPr lang="en-US" altLang="zh-CN" sz="1200" dirty="0"/>
              <a:t>(</a:t>
            </a:r>
            <a:r>
              <a:rPr lang="en-US" altLang="zh-CN" sz="1200" dirty="0" err="1"/>
              <a:t>os.path.join</a:t>
            </a:r>
            <a:r>
              <a:rPr lang="en-US" altLang="zh-CN" sz="1200" dirty="0"/>
              <a:t>(</a:t>
            </a:r>
            <a:r>
              <a:rPr lang="en-US" altLang="zh-CN" sz="1200" dirty="0" err="1"/>
              <a:t>data_path</a:t>
            </a:r>
            <a:r>
              <a:rPr lang="en-US" altLang="zh-CN" sz="1200" dirty="0"/>
              <a:t>, "test"))</a:t>
            </a:r>
          </a:p>
          <a:p>
            <a:r>
              <a:rPr lang="en-US" altLang="zh-CN" sz="1200" dirty="0"/>
              <a:t>    acc = </a:t>
            </a:r>
            <a:r>
              <a:rPr lang="en-US" altLang="zh-CN" sz="1200" dirty="0" err="1"/>
              <a:t>model.eval</a:t>
            </a:r>
            <a:r>
              <a:rPr lang="en-US" altLang="zh-CN" sz="1200" dirty="0"/>
              <a:t>(</a:t>
            </a:r>
            <a:r>
              <a:rPr lang="en-US" altLang="zh-CN" sz="1200" dirty="0" err="1"/>
              <a:t>ds_eval</a:t>
            </a:r>
            <a:r>
              <a:rPr lang="en-US" altLang="zh-CN" sz="1200" dirty="0"/>
              <a:t>, </a:t>
            </a:r>
            <a:r>
              <a:rPr lang="en-US" altLang="zh-CN" sz="1200" dirty="0" err="1"/>
              <a:t>dataset_sink_mode</a:t>
            </a:r>
            <a:r>
              <a:rPr lang="en-US" altLang="zh-CN" sz="1200" dirty="0"/>
              <a:t>=False)</a:t>
            </a:r>
          </a:p>
          <a:p>
            <a:r>
              <a:rPr lang="en-US" altLang="zh-CN" sz="1200" dirty="0"/>
              <a:t>    print("{}".format(acc))</a:t>
            </a:r>
          </a:p>
          <a:p>
            <a:r>
              <a:rPr lang="en-US" altLang="zh-CN" sz="1200" dirty="0"/>
              <a:t># </a:t>
            </a:r>
            <a:r>
              <a:rPr lang="zh-CN" altLang="en-US" sz="1200" dirty="0"/>
              <a:t>验证模型精度</a:t>
            </a:r>
          </a:p>
          <a:p>
            <a:r>
              <a:rPr lang="en-US" altLang="zh-CN" sz="1200" dirty="0" err="1"/>
              <a:t>test_net</a:t>
            </a:r>
            <a:r>
              <a:rPr lang="en-US" altLang="zh-CN" sz="1200" dirty="0"/>
              <a:t>(model, </a:t>
            </a:r>
            <a:r>
              <a:rPr lang="en-US" altLang="zh-CN" sz="1200" dirty="0" err="1"/>
              <a:t>mnist_path</a:t>
            </a:r>
            <a:r>
              <a:rPr lang="en-US" altLang="zh-CN" sz="1200" dirty="0"/>
              <a:t>)</a:t>
            </a:r>
            <a:endParaRPr lang="zh-CN" altLang="en-US" sz="1200" dirty="0"/>
          </a:p>
        </p:txBody>
      </p:sp>
      <p:cxnSp>
        <p:nvCxnSpPr>
          <p:cNvPr id="6" name="直接箭头连接符 5">
            <a:extLst>
              <a:ext uri="{FF2B5EF4-FFF2-40B4-BE49-F238E27FC236}">
                <a16:creationId xmlns:a16="http://schemas.microsoft.com/office/drawing/2014/main" id="{906092FB-D79B-D9DF-DE99-EE6A73B7670D}"/>
              </a:ext>
            </a:extLst>
          </p:cNvPr>
          <p:cNvCxnSpPr>
            <a:cxnSpLocks/>
          </p:cNvCxnSpPr>
          <p:nvPr/>
        </p:nvCxnSpPr>
        <p:spPr>
          <a:xfrm flipH="1" flipV="1">
            <a:off x="4435248" y="1875720"/>
            <a:ext cx="1502230" cy="50666"/>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
        <p:nvSpPr>
          <p:cNvPr id="4" name="文本框 3">
            <a:extLst>
              <a:ext uri="{FF2B5EF4-FFF2-40B4-BE49-F238E27FC236}">
                <a16:creationId xmlns:a16="http://schemas.microsoft.com/office/drawing/2014/main" id="{5DAFDA72-429E-E6D6-3628-7B95B5F9F033}"/>
              </a:ext>
            </a:extLst>
          </p:cNvPr>
          <p:cNvSpPr txBox="1"/>
          <p:nvPr/>
        </p:nvSpPr>
        <p:spPr>
          <a:xfrm>
            <a:off x="628650" y="3070726"/>
            <a:ext cx="7613196" cy="3231654"/>
          </a:xfrm>
          <a:prstGeom prst="rect">
            <a:avLst/>
          </a:prstGeom>
          <a:solidFill>
            <a:schemeClr val="accent3">
              <a:lumMod val="20000"/>
              <a:lumOff val="80000"/>
            </a:schemeClr>
          </a:solidFill>
        </p:spPr>
        <p:txBody>
          <a:bodyPr wrap="square" rtlCol="0">
            <a:spAutoFit/>
          </a:bodyPr>
          <a:lstStyle/>
          <a:p>
            <a:r>
              <a:rPr lang="en-US" altLang="zh-CN" sz="1200" dirty="0"/>
              <a:t>import </a:t>
            </a:r>
            <a:r>
              <a:rPr lang="en-US" altLang="zh-CN" sz="1200" dirty="0" err="1"/>
              <a:t>numpy</a:t>
            </a:r>
            <a:r>
              <a:rPr lang="en-US" altLang="zh-CN" sz="1200" dirty="0"/>
              <a:t> as np</a:t>
            </a:r>
          </a:p>
          <a:p>
            <a:r>
              <a:rPr lang="en-US" altLang="zh-CN" sz="1200" dirty="0"/>
              <a:t>from </a:t>
            </a:r>
            <a:r>
              <a:rPr lang="en-US" altLang="zh-CN" sz="1200" dirty="0" err="1"/>
              <a:t>mindspore</a:t>
            </a:r>
            <a:r>
              <a:rPr lang="en-US" altLang="zh-CN" sz="1200" dirty="0"/>
              <a:t> import Tensor</a:t>
            </a:r>
          </a:p>
          <a:p>
            <a:r>
              <a:rPr lang="en-US" altLang="zh-CN" sz="1200" dirty="0"/>
              <a:t>from </a:t>
            </a:r>
            <a:r>
              <a:rPr lang="en-US" altLang="zh-CN" sz="1200" dirty="0" err="1"/>
              <a:t>mindspore</a:t>
            </a:r>
            <a:r>
              <a:rPr lang="en-US" altLang="zh-CN" sz="1200" dirty="0"/>
              <a:t> import </a:t>
            </a:r>
            <a:r>
              <a:rPr lang="en-US" altLang="zh-CN" sz="1200" dirty="0" err="1"/>
              <a:t>load_checkpoint</a:t>
            </a:r>
            <a:r>
              <a:rPr lang="en-US" altLang="zh-CN" sz="1200" dirty="0"/>
              <a:t>, </a:t>
            </a:r>
            <a:r>
              <a:rPr lang="en-US" altLang="zh-CN" sz="1200" dirty="0" err="1"/>
              <a:t>load_param_into_net</a:t>
            </a:r>
            <a:endParaRPr lang="en-US" altLang="zh-CN" sz="1200" dirty="0"/>
          </a:p>
          <a:p>
            <a:r>
              <a:rPr lang="en-US" altLang="zh-CN" sz="1200" dirty="0"/>
              <a:t># </a:t>
            </a:r>
            <a:r>
              <a:rPr lang="zh-CN" altLang="en-US" sz="1200" dirty="0"/>
              <a:t>定义测试数据集，</a:t>
            </a:r>
            <a:r>
              <a:rPr lang="en-US" altLang="zh-CN" sz="1200" dirty="0" err="1"/>
              <a:t>batch_size</a:t>
            </a:r>
            <a:r>
              <a:rPr lang="zh-CN" altLang="en-US" sz="1200" dirty="0"/>
              <a:t>设置为</a:t>
            </a:r>
            <a:r>
              <a:rPr lang="en-US" altLang="zh-CN" sz="1200" dirty="0"/>
              <a:t>1</a:t>
            </a:r>
            <a:r>
              <a:rPr lang="zh-CN" altLang="en-US" sz="1200" dirty="0"/>
              <a:t>，则取出一张图片</a:t>
            </a:r>
          </a:p>
          <a:p>
            <a:r>
              <a:rPr lang="en-US" altLang="zh-CN" sz="1200" dirty="0" err="1"/>
              <a:t>ds_test</a:t>
            </a:r>
            <a:r>
              <a:rPr lang="en-US" altLang="zh-CN" sz="1200" dirty="0"/>
              <a:t> = </a:t>
            </a:r>
            <a:r>
              <a:rPr lang="en-US" altLang="zh-CN" sz="1200" dirty="0" err="1"/>
              <a:t>create_dataset</a:t>
            </a:r>
            <a:r>
              <a:rPr lang="en-US" altLang="zh-CN" sz="1200" dirty="0"/>
              <a:t>(</a:t>
            </a:r>
            <a:r>
              <a:rPr lang="en-US" altLang="zh-CN" sz="1200" dirty="0" err="1"/>
              <a:t>os.path.join</a:t>
            </a:r>
            <a:r>
              <a:rPr lang="en-US" altLang="zh-CN" sz="1200" dirty="0"/>
              <a:t>(</a:t>
            </a:r>
            <a:r>
              <a:rPr lang="en-US" altLang="zh-CN" sz="1200" dirty="0" err="1"/>
              <a:t>mnist_path</a:t>
            </a:r>
            <a:r>
              <a:rPr lang="en-US" altLang="zh-CN" sz="1200" dirty="0"/>
              <a:t>, "test"), </a:t>
            </a:r>
            <a:r>
              <a:rPr lang="en-US" altLang="zh-CN" sz="1200" dirty="0" err="1"/>
              <a:t>batch_size</a:t>
            </a:r>
            <a:r>
              <a:rPr lang="en-US" altLang="zh-CN" sz="1200" dirty="0"/>
              <a:t>=1).</a:t>
            </a:r>
            <a:r>
              <a:rPr lang="en-US" altLang="zh-CN" sz="1200" dirty="0" err="1"/>
              <a:t>create_dict_iterator</a:t>
            </a:r>
            <a:r>
              <a:rPr lang="en-US" altLang="zh-CN" sz="1200" dirty="0"/>
              <a:t>()</a:t>
            </a:r>
          </a:p>
          <a:p>
            <a:r>
              <a:rPr lang="en-US" altLang="zh-CN" sz="1200" dirty="0"/>
              <a:t>data = next(</a:t>
            </a:r>
            <a:r>
              <a:rPr lang="en-US" altLang="zh-CN" sz="1200" dirty="0" err="1"/>
              <a:t>ds_test</a:t>
            </a:r>
            <a:r>
              <a:rPr lang="en-US" altLang="zh-CN" sz="1200" dirty="0"/>
              <a:t>)</a:t>
            </a:r>
          </a:p>
          <a:p>
            <a:r>
              <a:rPr lang="en-US" altLang="zh-CN" sz="1200" dirty="0"/>
              <a:t># images</a:t>
            </a:r>
            <a:r>
              <a:rPr lang="zh-CN" altLang="en-US" sz="1200" dirty="0"/>
              <a:t>为测试图片，</a:t>
            </a:r>
            <a:r>
              <a:rPr lang="en-US" altLang="zh-CN" sz="1200" dirty="0"/>
              <a:t>labels</a:t>
            </a:r>
            <a:r>
              <a:rPr lang="zh-CN" altLang="en-US" sz="1200" dirty="0"/>
              <a:t>为测试图片的实际分类</a:t>
            </a:r>
          </a:p>
          <a:p>
            <a:r>
              <a:rPr lang="en-US" altLang="zh-CN" sz="1200" dirty="0"/>
              <a:t>images = data["image"].</a:t>
            </a:r>
            <a:r>
              <a:rPr lang="en-US" altLang="zh-CN" sz="1200" dirty="0" err="1"/>
              <a:t>asnumpy</a:t>
            </a:r>
            <a:r>
              <a:rPr lang="en-US" altLang="zh-CN" sz="1200" dirty="0"/>
              <a:t>()</a:t>
            </a:r>
          </a:p>
          <a:p>
            <a:r>
              <a:rPr lang="en-US" altLang="zh-CN" sz="1200" dirty="0"/>
              <a:t>labels = data["label"].</a:t>
            </a:r>
            <a:r>
              <a:rPr lang="en-US" altLang="zh-CN" sz="1200" dirty="0" err="1"/>
              <a:t>asnumpy</a:t>
            </a:r>
            <a:r>
              <a:rPr lang="en-US" altLang="zh-CN" sz="1200" dirty="0"/>
              <a:t>()</a:t>
            </a:r>
          </a:p>
          <a:p>
            <a:r>
              <a:rPr lang="en-US" altLang="zh-CN" sz="1200" dirty="0"/>
              <a:t># </a:t>
            </a:r>
            <a:r>
              <a:rPr lang="zh-CN" altLang="en-US" sz="1200" dirty="0"/>
              <a:t>加载已经保存的用于测试的模型</a:t>
            </a:r>
          </a:p>
          <a:p>
            <a:r>
              <a:rPr lang="en-US" altLang="zh-CN" sz="1200" dirty="0" err="1"/>
              <a:t>param_dict</a:t>
            </a:r>
            <a:r>
              <a:rPr lang="en-US" altLang="zh-CN" sz="1200" dirty="0"/>
              <a:t> = </a:t>
            </a:r>
            <a:r>
              <a:rPr lang="en-US" altLang="zh-CN" sz="1200" dirty="0" err="1"/>
              <a:t>load_checkpoint</a:t>
            </a:r>
            <a:r>
              <a:rPr lang="en-US" altLang="zh-CN" sz="1200" dirty="0"/>
              <a:t>("checkpoint_lenet-1_1875.ckpt")</a:t>
            </a:r>
          </a:p>
          <a:p>
            <a:r>
              <a:rPr lang="en-US" altLang="zh-CN" sz="1200" dirty="0"/>
              <a:t># </a:t>
            </a:r>
            <a:r>
              <a:rPr lang="zh-CN" altLang="en-US" sz="1200" dirty="0"/>
              <a:t>加载参数到网络中</a:t>
            </a:r>
          </a:p>
          <a:p>
            <a:r>
              <a:rPr lang="en-US" altLang="zh-CN" sz="1200" dirty="0" err="1"/>
              <a:t>load_param_into_net</a:t>
            </a:r>
            <a:r>
              <a:rPr lang="en-US" altLang="zh-CN" sz="1200" dirty="0"/>
              <a:t>(net, </a:t>
            </a:r>
            <a:r>
              <a:rPr lang="en-US" altLang="zh-CN" sz="1200" dirty="0" err="1"/>
              <a:t>param_dict</a:t>
            </a:r>
            <a:r>
              <a:rPr lang="en-US" altLang="zh-CN" sz="1200" dirty="0"/>
              <a:t>)</a:t>
            </a:r>
          </a:p>
          <a:p>
            <a:r>
              <a:rPr lang="en-US" altLang="zh-CN" sz="1200" dirty="0"/>
              <a:t># </a:t>
            </a:r>
            <a:r>
              <a:rPr lang="zh-CN" altLang="en-US" sz="1200" dirty="0"/>
              <a:t>使用函数</a:t>
            </a:r>
            <a:r>
              <a:rPr lang="en-US" altLang="zh-CN" sz="1200" dirty="0" err="1"/>
              <a:t>model.predict</a:t>
            </a:r>
            <a:r>
              <a:rPr lang="zh-CN" altLang="en-US" sz="1200" dirty="0"/>
              <a:t>预测</a:t>
            </a:r>
            <a:r>
              <a:rPr lang="en-US" altLang="zh-CN" sz="1200" dirty="0"/>
              <a:t>image</a:t>
            </a:r>
            <a:r>
              <a:rPr lang="zh-CN" altLang="en-US" sz="1200" dirty="0"/>
              <a:t>对应分类</a:t>
            </a:r>
          </a:p>
          <a:p>
            <a:r>
              <a:rPr lang="en-US" altLang="zh-CN" sz="1200" dirty="0"/>
              <a:t>output = </a:t>
            </a:r>
            <a:r>
              <a:rPr lang="en-US" altLang="zh-CN" sz="1200" dirty="0" err="1"/>
              <a:t>model.predict</a:t>
            </a:r>
            <a:r>
              <a:rPr lang="en-US" altLang="zh-CN" sz="1200" dirty="0"/>
              <a:t>(Tensor(data['image']))</a:t>
            </a:r>
          </a:p>
          <a:p>
            <a:r>
              <a:rPr lang="en-US" altLang="zh-CN" sz="1200" dirty="0"/>
              <a:t># </a:t>
            </a:r>
            <a:r>
              <a:rPr lang="zh-CN" altLang="en-US" sz="1200" dirty="0"/>
              <a:t>输出预测分类与实际分类</a:t>
            </a:r>
          </a:p>
          <a:p>
            <a:r>
              <a:rPr lang="en-US" altLang="zh-CN" sz="1200" dirty="0"/>
              <a:t>print(</a:t>
            </a:r>
            <a:r>
              <a:rPr lang="en-US" altLang="zh-CN" sz="1200" dirty="0" err="1"/>
              <a:t>f'Predicted</a:t>
            </a:r>
            <a:r>
              <a:rPr lang="en-US" altLang="zh-CN" sz="1200" dirty="0"/>
              <a:t>: "{output[0]}", Actual: "{labels[0]}"')</a:t>
            </a:r>
            <a:endParaRPr lang="zh-CN" altLang="en-US" sz="1200" dirty="0"/>
          </a:p>
        </p:txBody>
      </p:sp>
      <p:cxnSp>
        <p:nvCxnSpPr>
          <p:cNvPr id="8" name="直接箭头连接符 7">
            <a:extLst>
              <a:ext uri="{FF2B5EF4-FFF2-40B4-BE49-F238E27FC236}">
                <a16:creationId xmlns:a16="http://schemas.microsoft.com/office/drawing/2014/main" id="{7A76555A-F499-F70B-874B-A88AFB9C30F3}"/>
              </a:ext>
            </a:extLst>
          </p:cNvPr>
          <p:cNvCxnSpPr>
            <a:cxnSpLocks/>
          </p:cNvCxnSpPr>
          <p:nvPr/>
        </p:nvCxnSpPr>
        <p:spPr>
          <a:xfrm flipH="1" flipV="1">
            <a:off x="4206240" y="2076997"/>
            <a:ext cx="1731238" cy="124097"/>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11" name="直接箭头连接符 10">
            <a:extLst>
              <a:ext uri="{FF2B5EF4-FFF2-40B4-BE49-F238E27FC236}">
                <a16:creationId xmlns:a16="http://schemas.microsoft.com/office/drawing/2014/main" id="{05C5FB4E-E158-1C6A-AF32-29659F3E50D7}"/>
              </a:ext>
            </a:extLst>
          </p:cNvPr>
          <p:cNvCxnSpPr>
            <a:cxnSpLocks/>
          </p:cNvCxnSpPr>
          <p:nvPr/>
        </p:nvCxnSpPr>
        <p:spPr>
          <a:xfrm flipH="1">
            <a:off x="4735286" y="4591597"/>
            <a:ext cx="1098504" cy="430513"/>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12" name="直接箭头连接符 11">
            <a:extLst>
              <a:ext uri="{FF2B5EF4-FFF2-40B4-BE49-F238E27FC236}">
                <a16:creationId xmlns:a16="http://schemas.microsoft.com/office/drawing/2014/main" id="{1EE3E667-EB3D-19FB-E547-C32D102E0091}"/>
              </a:ext>
            </a:extLst>
          </p:cNvPr>
          <p:cNvCxnSpPr>
            <a:cxnSpLocks/>
          </p:cNvCxnSpPr>
          <p:nvPr/>
        </p:nvCxnSpPr>
        <p:spPr>
          <a:xfrm flipH="1">
            <a:off x="3180806" y="5225146"/>
            <a:ext cx="2652984" cy="189411"/>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
        <p:nvSpPr>
          <p:cNvPr id="13" name="文本框 12">
            <a:extLst>
              <a:ext uri="{FF2B5EF4-FFF2-40B4-BE49-F238E27FC236}">
                <a16:creationId xmlns:a16="http://schemas.microsoft.com/office/drawing/2014/main" id="{772253AD-2684-86EC-5F5C-5FF33C218B28}"/>
              </a:ext>
            </a:extLst>
          </p:cNvPr>
          <p:cNvSpPr txBox="1"/>
          <p:nvPr/>
        </p:nvSpPr>
        <p:spPr>
          <a:xfrm>
            <a:off x="5833790" y="1449029"/>
            <a:ext cx="3265714" cy="1200329"/>
          </a:xfrm>
          <a:prstGeom prst="rect">
            <a:avLst/>
          </a:prstGeom>
          <a:noFill/>
        </p:spPr>
        <p:txBody>
          <a:bodyPr wrap="square" rtlCol="0">
            <a:spAutoFit/>
          </a:bodyPr>
          <a:lstStyle/>
          <a:p>
            <a:r>
              <a:rPr lang="zh-CN" altLang="en-US" dirty="0">
                <a:latin typeface="微软雅黑" panose="020B0503020204020204" pitchFamily="34" charset="-122"/>
                <a:ea typeface="微软雅黑" panose="020B0503020204020204" pitchFamily="34" charset="-122"/>
              </a:rPr>
              <a:t>模型精度测试流程：</a:t>
            </a:r>
            <a:endParaRPr lang="en-US" altLang="zh-CN" dirty="0">
              <a:latin typeface="微软雅黑" panose="020B0503020204020204" pitchFamily="34" charset="-122"/>
              <a:ea typeface="微软雅黑" panose="020B0503020204020204" pitchFamily="34" charset="-122"/>
            </a:endParaRPr>
          </a:p>
          <a:p>
            <a:pPr marL="285750" indent="-285750">
              <a:buFont typeface="Arial" panose="020B0604020202020204" pitchFamily="34" charset="0"/>
              <a:buChar char="•"/>
            </a:pPr>
            <a:r>
              <a:rPr lang="zh-CN" altLang="en-US" dirty="0">
                <a:latin typeface="微软雅黑" panose="020B0503020204020204" pitchFamily="34" charset="-122"/>
                <a:ea typeface="微软雅黑" panose="020B0503020204020204" pitchFamily="34" charset="-122"/>
              </a:rPr>
              <a:t>读入测试数据集</a:t>
            </a:r>
            <a:endParaRPr lang="en-US" altLang="zh-CN" dirty="0">
              <a:latin typeface="微软雅黑" panose="020B0503020204020204" pitchFamily="34" charset="-122"/>
              <a:ea typeface="微软雅黑" panose="020B0503020204020204" pitchFamily="34" charset="-122"/>
            </a:endParaRPr>
          </a:p>
          <a:p>
            <a:pPr marL="285750" indent="-285750">
              <a:buFont typeface="Arial" panose="020B0604020202020204" pitchFamily="34" charset="0"/>
              <a:buChar char="•"/>
            </a:pPr>
            <a:r>
              <a:rPr lang="zh-CN" altLang="en-US" dirty="0">
                <a:latin typeface="微软雅黑" panose="020B0503020204020204" pitchFamily="34" charset="-122"/>
                <a:ea typeface="微软雅黑" panose="020B0503020204020204" pitchFamily="34" charset="-122"/>
              </a:rPr>
              <a:t>使用</a:t>
            </a:r>
            <a:r>
              <a:rPr lang="en-US" altLang="zh-CN" dirty="0" err="1">
                <a:latin typeface="微软雅黑" panose="020B0503020204020204" pitchFamily="34" charset="-122"/>
                <a:ea typeface="微软雅黑" panose="020B0503020204020204" pitchFamily="34" charset="-122"/>
              </a:rPr>
              <a:t>model.eval</a:t>
            </a:r>
            <a:r>
              <a:rPr lang="zh-CN" altLang="en-US" dirty="0">
                <a:latin typeface="微软雅黑" panose="020B0503020204020204" pitchFamily="34" charset="-122"/>
                <a:ea typeface="微软雅黑" panose="020B0503020204020204" pitchFamily="34" charset="-122"/>
              </a:rPr>
              <a:t>接口读入测试数据集</a:t>
            </a:r>
            <a:endParaRPr lang="en-US" altLang="zh-CN" dirty="0">
              <a:latin typeface="微软雅黑" panose="020B0503020204020204" pitchFamily="34" charset="-122"/>
              <a:ea typeface="微软雅黑" panose="020B0503020204020204" pitchFamily="34" charset="-122"/>
            </a:endParaRPr>
          </a:p>
        </p:txBody>
      </p:sp>
      <p:sp>
        <p:nvSpPr>
          <p:cNvPr id="16" name="文本框 15">
            <a:extLst>
              <a:ext uri="{FF2B5EF4-FFF2-40B4-BE49-F238E27FC236}">
                <a16:creationId xmlns:a16="http://schemas.microsoft.com/office/drawing/2014/main" id="{2D0D6425-03B9-85E0-8F8C-B4103771D282}"/>
              </a:ext>
            </a:extLst>
          </p:cNvPr>
          <p:cNvSpPr txBox="1"/>
          <p:nvPr/>
        </p:nvSpPr>
        <p:spPr>
          <a:xfrm>
            <a:off x="5780314" y="4070984"/>
            <a:ext cx="3265714" cy="2308324"/>
          </a:xfrm>
          <a:prstGeom prst="rect">
            <a:avLst/>
          </a:prstGeom>
          <a:noFill/>
        </p:spPr>
        <p:txBody>
          <a:bodyPr wrap="square" rtlCol="0">
            <a:spAutoFit/>
          </a:bodyPr>
          <a:lstStyle/>
          <a:p>
            <a:r>
              <a:rPr lang="zh-CN" altLang="en-US" dirty="0">
                <a:latin typeface="微软雅黑" panose="020B0503020204020204" pitchFamily="34" charset="-122"/>
                <a:ea typeface="微软雅黑" panose="020B0503020204020204" pitchFamily="34" charset="-122"/>
              </a:rPr>
              <a:t>模型预测验证流程：</a:t>
            </a:r>
            <a:endParaRPr lang="en-US" altLang="zh-CN" dirty="0">
              <a:latin typeface="微软雅黑" panose="020B0503020204020204" pitchFamily="34" charset="-122"/>
              <a:ea typeface="微软雅黑" panose="020B0503020204020204" pitchFamily="34" charset="-122"/>
            </a:endParaRPr>
          </a:p>
          <a:p>
            <a:pPr marL="285750" indent="-285750">
              <a:buFont typeface="Arial" panose="020B0604020202020204" pitchFamily="34" charset="0"/>
              <a:buChar char="•"/>
            </a:pPr>
            <a:r>
              <a:rPr lang="zh-CN" altLang="en-US" dirty="0">
                <a:latin typeface="微软雅黑" panose="020B0503020204020204" pitchFamily="34" charset="-122"/>
                <a:ea typeface="微软雅黑" panose="020B0503020204020204" pitchFamily="34" charset="-122"/>
              </a:rPr>
              <a:t>加载</a:t>
            </a:r>
            <a:r>
              <a:rPr lang="en-US" altLang="zh-CN" dirty="0">
                <a:latin typeface="微软雅黑" panose="020B0503020204020204" pitchFamily="34" charset="-122"/>
                <a:ea typeface="微软雅黑" panose="020B0503020204020204" pitchFamily="34" charset="-122"/>
              </a:rPr>
              <a:t>checkpoint</a:t>
            </a:r>
            <a:r>
              <a:rPr lang="zh-CN" altLang="en-US" dirty="0">
                <a:latin typeface="微软雅黑" panose="020B0503020204020204" pitchFamily="34" charset="-122"/>
                <a:ea typeface="微软雅黑" panose="020B0503020204020204" pitchFamily="34" charset="-122"/>
              </a:rPr>
              <a:t>保存的模型参数</a:t>
            </a:r>
            <a:endParaRPr lang="en-US" altLang="zh-CN" dirty="0">
              <a:latin typeface="微软雅黑" panose="020B0503020204020204" pitchFamily="34" charset="-122"/>
              <a:ea typeface="微软雅黑" panose="020B0503020204020204" pitchFamily="34" charset="-122"/>
            </a:endParaRPr>
          </a:p>
          <a:p>
            <a:pPr marL="285750" indent="-285750">
              <a:buFont typeface="Arial" panose="020B0604020202020204" pitchFamily="34" charset="0"/>
              <a:buChar char="•"/>
            </a:pPr>
            <a:r>
              <a:rPr lang="zh-CN" altLang="en-US" dirty="0">
                <a:latin typeface="微软雅黑" panose="020B0503020204020204" pitchFamily="34" charset="-122"/>
                <a:ea typeface="微软雅黑" panose="020B0503020204020204" pitchFamily="34" charset="-122"/>
              </a:rPr>
              <a:t>将模型参数加载到模型中进行验证</a:t>
            </a:r>
            <a:endParaRPr lang="en-US" altLang="zh-CN" dirty="0">
              <a:latin typeface="微软雅黑" panose="020B0503020204020204" pitchFamily="34" charset="-122"/>
              <a:ea typeface="微软雅黑" panose="020B0503020204020204" pitchFamily="34" charset="-122"/>
            </a:endParaRPr>
          </a:p>
          <a:p>
            <a:pPr marL="285750" indent="-285750">
              <a:buFont typeface="Arial" panose="020B0604020202020204" pitchFamily="34" charset="0"/>
              <a:buChar char="•"/>
            </a:pPr>
            <a:r>
              <a:rPr lang="zh-CN" altLang="en-US" dirty="0">
                <a:latin typeface="微软雅黑" panose="020B0503020204020204" pitchFamily="34" charset="-122"/>
                <a:ea typeface="微软雅黑" panose="020B0503020204020204" pitchFamily="34" charset="-122"/>
              </a:rPr>
              <a:t>使用</a:t>
            </a:r>
            <a:r>
              <a:rPr lang="en-US" altLang="zh-CN" dirty="0">
                <a:latin typeface="微软雅黑" panose="020B0503020204020204" pitchFamily="34" charset="-122"/>
                <a:ea typeface="微软雅黑" panose="020B0503020204020204" pitchFamily="34" charset="-122"/>
              </a:rPr>
              <a:t>model. predict</a:t>
            </a:r>
            <a:r>
              <a:rPr lang="zh-CN" altLang="en-US" dirty="0">
                <a:latin typeface="微软雅黑" panose="020B0503020204020204" pitchFamily="34" charset="-122"/>
                <a:ea typeface="微软雅黑" panose="020B0503020204020204" pitchFamily="34" charset="-122"/>
              </a:rPr>
              <a:t>接口获取预测</a:t>
            </a:r>
            <a:r>
              <a:rPr lang="en-US" altLang="zh-CN" dirty="0">
                <a:latin typeface="微软雅黑" panose="020B0503020204020204" pitchFamily="34" charset="-122"/>
                <a:ea typeface="微软雅黑" panose="020B0503020204020204" pitchFamily="34" charset="-122"/>
              </a:rPr>
              <a:t>label</a:t>
            </a:r>
            <a:r>
              <a:rPr lang="zh-CN" altLang="en-US" dirty="0">
                <a:latin typeface="微软雅黑" panose="020B0503020204020204" pitchFamily="34" charset="-122"/>
                <a:ea typeface="微软雅黑" panose="020B0503020204020204" pitchFamily="34" charset="-122"/>
              </a:rPr>
              <a:t>，与真实</a:t>
            </a:r>
            <a:r>
              <a:rPr lang="en-US" altLang="zh-CN" dirty="0">
                <a:latin typeface="微软雅黑" panose="020B0503020204020204" pitchFamily="34" charset="-122"/>
                <a:ea typeface="微软雅黑" panose="020B0503020204020204" pitchFamily="34" charset="-122"/>
              </a:rPr>
              <a:t>label</a:t>
            </a:r>
            <a:r>
              <a:rPr lang="zh-CN" altLang="en-US" dirty="0">
                <a:latin typeface="微软雅黑" panose="020B0503020204020204" pitchFamily="34" charset="-122"/>
                <a:ea typeface="微软雅黑" panose="020B0503020204020204" pitchFamily="34" charset="-122"/>
              </a:rPr>
              <a:t>进行对比验证</a:t>
            </a:r>
            <a:endParaRPr lang="en-US" altLang="zh-CN" dirty="0">
              <a:latin typeface="微软雅黑" panose="020B0503020204020204" pitchFamily="34" charset="-122"/>
              <a:ea typeface="微软雅黑" panose="020B0503020204020204" pitchFamily="34" charset="-122"/>
            </a:endParaRPr>
          </a:p>
        </p:txBody>
      </p:sp>
      <p:cxnSp>
        <p:nvCxnSpPr>
          <p:cNvPr id="27" name="直接箭头连接符 26">
            <a:extLst>
              <a:ext uri="{FF2B5EF4-FFF2-40B4-BE49-F238E27FC236}">
                <a16:creationId xmlns:a16="http://schemas.microsoft.com/office/drawing/2014/main" id="{767E594D-3496-8C49-E982-8C7BC6EC6E13}"/>
              </a:ext>
            </a:extLst>
          </p:cNvPr>
          <p:cNvCxnSpPr>
            <a:cxnSpLocks/>
          </p:cNvCxnSpPr>
          <p:nvPr/>
        </p:nvCxnSpPr>
        <p:spPr>
          <a:xfrm flipH="1">
            <a:off x="3624943" y="5675814"/>
            <a:ext cx="2208847" cy="71904"/>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705907047"/>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标题 1">
            <a:extLst>
              <a:ext uri="{FF2B5EF4-FFF2-40B4-BE49-F238E27FC236}">
                <a16:creationId xmlns:a16="http://schemas.microsoft.com/office/drawing/2014/main" id="{4EE87BCB-2E02-079E-3A10-C693F335C8EC}"/>
              </a:ext>
            </a:extLst>
          </p:cNvPr>
          <p:cNvSpPr txBox="1">
            <a:spLocks/>
          </p:cNvSpPr>
          <p:nvPr/>
        </p:nvSpPr>
        <p:spPr>
          <a:xfrm>
            <a:off x="628650" y="365126"/>
            <a:ext cx="7886700" cy="1325563"/>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zh-CN" altLang="en-US" dirty="0">
                <a:latin typeface="微软雅黑" panose="020B0503020204020204" pitchFamily="34" charset="-122"/>
                <a:ea typeface="微软雅黑" panose="020B0503020204020204" pitchFamily="34" charset="-122"/>
              </a:rPr>
              <a:t>定义深度神经网络</a:t>
            </a:r>
            <a:endParaRPr lang="zh-CN" altLang="en-US" dirty="0"/>
          </a:p>
        </p:txBody>
      </p:sp>
      <p:sp>
        <p:nvSpPr>
          <p:cNvPr id="9" name="内容占位符 8">
            <a:extLst>
              <a:ext uri="{FF2B5EF4-FFF2-40B4-BE49-F238E27FC236}">
                <a16:creationId xmlns:a16="http://schemas.microsoft.com/office/drawing/2014/main" id="{325C36BB-10CC-DCFF-FD0E-56161C78CBA6}"/>
              </a:ext>
            </a:extLst>
          </p:cNvPr>
          <p:cNvSpPr>
            <a:spLocks noGrp="1"/>
          </p:cNvSpPr>
          <p:nvPr>
            <p:ph idx="1"/>
          </p:nvPr>
        </p:nvSpPr>
        <p:spPr/>
        <p:txBody>
          <a:bodyPr>
            <a:normAutofit fontScale="85000" lnSpcReduction="20000"/>
          </a:bodyPr>
          <a:lstStyle/>
          <a:p>
            <a:pPr>
              <a:lnSpc>
                <a:spcPct val="110000"/>
              </a:lnSpc>
              <a:spcAft>
                <a:spcPts val="1800"/>
              </a:spcAft>
            </a:pPr>
            <a:r>
              <a:rPr lang="zh-CN" altLang="en-US" sz="2800" dirty="0">
                <a:latin typeface="微软雅黑" panose="020B0503020204020204" pitchFamily="34" charset="-122"/>
                <a:ea typeface="微软雅黑" panose="020B0503020204020204" pitchFamily="34" charset="-122"/>
              </a:rPr>
              <a:t>深度神经网络的基本的构建规则：</a:t>
            </a:r>
            <a:endParaRPr lang="en-US" altLang="zh-CN" sz="2800" dirty="0">
              <a:latin typeface="微软雅黑" panose="020B0503020204020204" pitchFamily="34" charset="-122"/>
              <a:ea typeface="微软雅黑" panose="020B0503020204020204" pitchFamily="34" charset="-122"/>
            </a:endParaRPr>
          </a:p>
          <a:p>
            <a:pPr lvl="1">
              <a:lnSpc>
                <a:spcPct val="110000"/>
              </a:lnSpc>
              <a:spcAft>
                <a:spcPts val="1800"/>
              </a:spcAft>
              <a:buFont typeface="Wingdings" panose="05000000000000000000" pitchFamily="2" charset="2"/>
              <a:buChar char="Ø"/>
            </a:pPr>
            <a:r>
              <a:rPr lang="zh-CN" altLang="en-US" dirty="0">
                <a:latin typeface="微软雅黑" panose="020B0503020204020204" pitchFamily="34" charset="-122"/>
                <a:ea typeface="微软雅黑" panose="020B0503020204020204" pitchFamily="34" charset="-122"/>
              </a:rPr>
              <a:t>承载计算的节点</a:t>
            </a:r>
            <a:endParaRPr lang="en-US" altLang="zh-CN" dirty="0">
              <a:latin typeface="微软雅黑" panose="020B0503020204020204" pitchFamily="34" charset="-122"/>
              <a:ea typeface="微软雅黑" panose="020B0503020204020204" pitchFamily="34" charset="-122"/>
            </a:endParaRPr>
          </a:p>
          <a:p>
            <a:pPr lvl="1">
              <a:lnSpc>
                <a:spcPct val="110000"/>
              </a:lnSpc>
              <a:spcAft>
                <a:spcPts val="1800"/>
              </a:spcAft>
              <a:buFont typeface="Wingdings" panose="05000000000000000000" pitchFamily="2" charset="2"/>
              <a:buChar char="Ø"/>
            </a:pPr>
            <a:r>
              <a:rPr lang="zh-CN" altLang="en-US" dirty="0">
                <a:latin typeface="微软雅黑" panose="020B0503020204020204" pitchFamily="34" charset="-122"/>
                <a:ea typeface="微软雅黑" panose="020B0503020204020204" pitchFamily="34" charset="-122"/>
              </a:rPr>
              <a:t>允许数据流动的节点连接</a:t>
            </a:r>
            <a:endParaRPr lang="en-US" altLang="zh-CN" dirty="0">
              <a:latin typeface="微软雅黑" panose="020B0503020204020204" pitchFamily="34" charset="-122"/>
              <a:ea typeface="微软雅黑" panose="020B0503020204020204" pitchFamily="34" charset="-122"/>
            </a:endParaRPr>
          </a:p>
          <a:p>
            <a:pPr lvl="1">
              <a:lnSpc>
                <a:spcPct val="110000"/>
              </a:lnSpc>
              <a:spcAft>
                <a:spcPts val="1800"/>
              </a:spcAft>
              <a:buFont typeface="Wingdings" panose="05000000000000000000" pitchFamily="2" charset="2"/>
              <a:buChar char="Ø"/>
            </a:pPr>
            <a:r>
              <a:rPr lang="zh-CN" altLang="en-US" dirty="0">
                <a:latin typeface="微软雅黑" panose="020B0503020204020204" pitchFamily="34" charset="-122"/>
                <a:ea typeface="微软雅黑" panose="020B0503020204020204" pitchFamily="34" charset="-122"/>
              </a:rPr>
              <a:t>可变化的节点权重（节点权重可训练）</a:t>
            </a:r>
            <a:endParaRPr lang="en-US" altLang="zh-CN" dirty="0">
              <a:latin typeface="微软雅黑" panose="020B0503020204020204" pitchFamily="34" charset="-122"/>
              <a:ea typeface="微软雅黑" panose="020B0503020204020204" pitchFamily="34" charset="-122"/>
            </a:endParaRPr>
          </a:p>
          <a:p>
            <a:pPr>
              <a:lnSpc>
                <a:spcPct val="110000"/>
              </a:lnSpc>
              <a:spcAft>
                <a:spcPts val="1800"/>
              </a:spcAft>
            </a:pPr>
            <a:r>
              <a:rPr lang="zh-CN" altLang="en-US" sz="2800" dirty="0">
                <a:latin typeface="微软雅黑" panose="020B0503020204020204" pitchFamily="34" charset="-122"/>
                <a:ea typeface="微软雅黑" panose="020B0503020204020204" pitchFamily="34" charset="-122"/>
              </a:rPr>
              <a:t>在机器学习编程库中</a:t>
            </a:r>
            <a:r>
              <a:rPr lang="zh-CN" altLang="en-US" sz="2800" dirty="0">
                <a:solidFill>
                  <a:srgbClr val="C00000"/>
                </a:solidFill>
                <a:latin typeface="微软雅黑" panose="020B0503020204020204" pitchFamily="34" charset="-122"/>
                <a:ea typeface="微软雅黑" panose="020B0503020204020204" pitchFamily="34" charset="-122"/>
              </a:rPr>
              <a:t>神经网络是以层为核心</a:t>
            </a:r>
            <a:r>
              <a:rPr lang="zh-CN" altLang="en-US" sz="2800" dirty="0">
                <a:latin typeface="微软雅黑" panose="020B0503020204020204" pitchFamily="34" charset="-122"/>
                <a:ea typeface="微软雅黑" panose="020B0503020204020204" pitchFamily="34" charset="-122"/>
              </a:rPr>
              <a:t>，它提供了各类神经网络层基本组件</a:t>
            </a:r>
            <a:endParaRPr lang="en-US" altLang="zh-CN" sz="2800" dirty="0">
              <a:latin typeface="微软雅黑" panose="020B0503020204020204" pitchFamily="34" charset="-122"/>
              <a:ea typeface="微软雅黑" panose="020B0503020204020204" pitchFamily="34" charset="-122"/>
            </a:endParaRPr>
          </a:p>
          <a:p>
            <a:pPr>
              <a:lnSpc>
                <a:spcPct val="110000"/>
              </a:lnSpc>
              <a:spcAft>
                <a:spcPts val="1800"/>
              </a:spcAft>
            </a:pPr>
            <a:r>
              <a:rPr lang="zh-CN" altLang="en-US" sz="2800" dirty="0">
                <a:latin typeface="微软雅黑" panose="020B0503020204020204" pitchFamily="34" charset="-122"/>
                <a:ea typeface="微软雅黑" panose="020B0503020204020204" pitchFamily="34" charset="-122"/>
              </a:rPr>
              <a:t>将神经网络层组件按照网络结构进行堆叠、连接就能构造出神经网络模型。</a:t>
            </a:r>
          </a:p>
        </p:txBody>
      </p:sp>
    </p:spTree>
    <p:extLst>
      <p:ext uri="{BB962C8B-B14F-4D97-AF65-F5344CB8AC3E}">
        <p14:creationId xmlns:p14="http://schemas.microsoft.com/office/powerpoint/2010/main" val="247909148"/>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标题 1">
            <a:extLst>
              <a:ext uri="{FF2B5EF4-FFF2-40B4-BE49-F238E27FC236}">
                <a16:creationId xmlns:a16="http://schemas.microsoft.com/office/drawing/2014/main" id="{4EE87BCB-2E02-079E-3A10-C693F335C8EC}"/>
              </a:ext>
            </a:extLst>
          </p:cNvPr>
          <p:cNvSpPr txBox="1">
            <a:spLocks/>
          </p:cNvSpPr>
          <p:nvPr/>
        </p:nvSpPr>
        <p:spPr>
          <a:xfrm>
            <a:off x="628650" y="214905"/>
            <a:ext cx="7886700" cy="1325563"/>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zh-CN" altLang="en-US" sz="3600" dirty="0">
                <a:latin typeface="微软雅黑" panose="020B0503020204020204" pitchFamily="34" charset="-122"/>
                <a:ea typeface="微软雅黑" panose="020B0503020204020204" pitchFamily="34" charset="-122"/>
              </a:rPr>
              <a:t>以层为核心定义神经网络、全连接层</a:t>
            </a:r>
            <a:endParaRPr lang="zh-CN" altLang="en-US" sz="3600" dirty="0"/>
          </a:p>
        </p:txBody>
      </p:sp>
      <p:sp>
        <p:nvSpPr>
          <p:cNvPr id="9" name="内容占位符 8">
            <a:extLst>
              <a:ext uri="{FF2B5EF4-FFF2-40B4-BE49-F238E27FC236}">
                <a16:creationId xmlns:a16="http://schemas.microsoft.com/office/drawing/2014/main" id="{325C36BB-10CC-DCFF-FD0E-56161C78CBA6}"/>
              </a:ext>
            </a:extLst>
          </p:cNvPr>
          <p:cNvSpPr>
            <a:spLocks noGrp="1"/>
          </p:cNvSpPr>
          <p:nvPr>
            <p:ph idx="1"/>
          </p:nvPr>
        </p:nvSpPr>
        <p:spPr>
          <a:xfrm>
            <a:off x="759279" y="5426765"/>
            <a:ext cx="7886700" cy="982890"/>
          </a:xfrm>
        </p:spPr>
        <p:txBody>
          <a:bodyPr>
            <a:normAutofit/>
          </a:bodyPr>
          <a:lstStyle/>
          <a:p>
            <a:pPr>
              <a:lnSpc>
                <a:spcPct val="110000"/>
              </a:lnSpc>
              <a:spcAft>
                <a:spcPts val="1800"/>
              </a:spcAft>
            </a:pPr>
            <a:r>
              <a:rPr lang="zh-CN" altLang="en-US" sz="1800" b="0" i="0" dirty="0">
                <a:effectLst/>
                <a:latin typeface="微软雅黑" panose="020B0503020204020204" pitchFamily="34" charset="-122"/>
                <a:ea typeface="微软雅黑" panose="020B0503020204020204" pitchFamily="34" charset="-122"/>
              </a:rPr>
              <a:t>全连接</a:t>
            </a:r>
            <a:r>
              <a:rPr lang="zh-CN" altLang="en-US" sz="1800" dirty="0">
                <a:latin typeface="微软雅黑" panose="020B0503020204020204" pitchFamily="34" charset="-122"/>
                <a:ea typeface="微软雅黑" panose="020B0503020204020204" pitchFamily="34" charset="-122"/>
              </a:rPr>
              <a:t>示例</a:t>
            </a:r>
            <a:r>
              <a:rPr lang="zh-CN" altLang="en-US" sz="1800" b="0" i="0" dirty="0">
                <a:effectLst/>
                <a:latin typeface="微软雅黑" panose="020B0503020204020204" pitchFamily="34" charset="-122"/>
                <a:ea typeface="微软雅黑" panose="020B0503020204020204" pitchFamily="34" charset="-122"/>
              </a:rPr>
              <a:t>：对输入的</a:t>
            </a:r>
            <a:r>
              <a:rPr lang="en-US" altLang="zh-CN" sz="1800" b="0" i="0" dirty="0">
                <a:effectLst/>
                <a:latin typeface="微软雅黑" panose="020B0503020204020204" pitchFamily="34" charset="-122"/>
                <a:ea typeface="微软雅黑" panose="020B0503020204020204" pitchFamily="34" charset="-122"/>
              </a:rPr>
              <a:t>n</a:t>
            </a:r>
            <a:r>
              <a:rPr lang="zh-CN" altLang="en-US" sz="1800" b="0" i="0" dirty="0">
                <a:effectLst/>
                <a:latin typeface="微软雅黑" panose="020B0503020204020204" pitchFamily="34" charset="-122"/>
                <a:ea typeface="微软雅黑" panose="020B0503020204020204" pitchFamily="34" charset="-122"/>
              </a:rPr>
              <a:t>个数据变换到另一个大小为</a:t>
            </a:r>
            <a:r>
              <a:rPr lang="en-US" altLang="zh-CN" sz="1800" b="0" i="0" dirty="0">
                <a:effectLst/>
                <a:latin typeface="微软雅黑" panose="020B0503020204020204" pitchFamily="34" charset="-122"/>
                <a:ea typeface="微软雅黑" panose="020B0503020204020204" pitchFamily="34" charset="-122"/>
              </a:rPr>
              <a:t>m</a:t>
            </a:r>
            <a:r>
              <a:rPr lang="zh-CN" altLang="en-US" sz="1800" b="0" i="0" dirty="0">
                <a:effectLst/>
                <a:latin typeface="微软雅黑" panose="020B0503020204020204" pitchFamily="34" charset="-122"/>
                <a:ea typeface="微软雅黑" panose="020B0503020204020204" pitchFamily="34" charset="-122"/>
              </a:rPr>
              <a:t>的特征空间，再从大小为</a:t>
            </a:r>
            <a:r>
              <a:rPr lang="en-US" altLang="zh-CN" sz="1800" b="0" i="0" dirty="0">
                <a:effectLst/>
                <a:latin typeface="微软雅黑" panose="020B0503020204020204" pitchFamily="34" charset="-122"/>
                <a:ea typeface="微软雅黑" panose="020B0503020204020204" pitchFamily="34" charset="-122"/>
              </a:rPr>
              <a:t>m</a:t>
            </a:r>
            <a:r>
              <a:rPr lang="zh-CN" altLang="en-US" sz="1800" b="0" i="0" dirty="0">
                <a:effectLst/>
                <a:latin typeface="微软雅黑" panose="020B0503020204020204" pitchFamily="34" charset="-122"/>
                <a:ea typeface="微软雅黑" panose="020B0503020204020204" pitchFamily="34" charset="-122"/>
              </a:rPr>
              <a:t>的特征空间变换到大小为</a:t>
            </a:r>
            <a:r>
              <a:rPr lang="en-US" altLang="zh-CN" sz="1800" b="0" i="0" dirty="0">
                <a:effectLst/>
                <a:latin typeface="微软雅黑" panose="020B0503020204020204" pitchFamily="34" charset="-122"/>
                <a:ea typeface="微软雅黑" panose="020B0503020204020204" pitchFamily="34" charset="-122"/>
              </a:rPr>
              <a:t>p</a:t>
            </a:r>
            <a:r>
              <a:rPr lang="zh-CN" altLang="en-US" sz="1800" b="0" i="0" dirty="0">
                <a:effectLst/>
                <a:latin typeface="微软雅黑" panose="020B0503020204020204" pitchFamily="34" charset="-122"/>
                <a:ea typeface="微软雅黑" panose="020B0503020204020204" pitchFamily="34" charset="-122"/>
              </a:rPr>
              <a:t>的特征空间；可见全连接层的参数量巨大，两次变换所需的参数大小为</a:t>
            </a:r>
            <a:r>
              <a:rPr lang="en-US" altLang="zh-CN" sz="1800" b="0" i="0" dirty="0" err="1">
                <a:effectLst/>
                <a:latin typeface="微软雅黑" panose="020B0503020204020204" pitchFamily="34" charset="-122"/>
                <a:ea typeface="微软雅黑" panose="020B0503020204020204" pitchFamily="34" charset="-122"/>
              </a:rPr>
              <a:t>n×m</a:t>
            </a:r>
            <a:r>
              <a:rPr lang="zh-CN" altLang="en-US" sz="1800" b="0" i="0" dirty="0">
                <a:effectLst/>
                <a:latin typeface="微软雅黑" panose="020B0503020204020204" pitchFamily="34" charset="-122"/>
                <a:ea typeface="微软雅黑" panose="020B0503020204020204" pitchFamily="34" charset="-122"/>
              </a:rPr>
              <a:t>和</a:t>
            </a:r>
            <a:r>
              <a:rPr lang="en-US" altLang="zh-CN" sz="1800" b="0" i="0" dirty="0" err="1">
                <a:effectLst/>
                <a:latin typeface="微软雅黑" panose="020B0503020204020204" pitchFamily="34" charset="-122"/>
                <a:ea typeface="微软雅黑" panose="020B0503020204020204" pitchFamily="34" charset="-122"/>
              </a:rPr>
              <a:t>m×p</a:t>
            </a:r>
            <a:r>
              <a:rPr lang="zh-CN" altLang="en-US" sz="1800" b="0" i="0" dirty="0">
                <a:effectLst/>
                <a:latin typeface="微软雅黑" panose="020B0503020204020204" pitchFamily="34" charset="-122"/>
                <a:ea typeface="微软雅黑" panose="020B0503020204020204" pitchFamily="34" charset="-122"/>
              </a:rPr>
              <a:t>。</a:t>
            </a:r>
            <a:endParaRPr lang="zh-CN" altLang="en-US" sz="1800" dirty="0">
              <a:latin typeface="微软雅黑" panose="020B0503020204020204" pitchFamily="34" charset="-122"/>
              <a:ea typeface="微软雅黑" panose="020B0503020204020204" pitchFamily="34" charset="-122"/>
            </a:endParaRPr>
          </a:p>
        </p:txBody>
      </p:sp>
      <p:sp>
        <p:nvSpPr>
          <p:cNvPr id="3" name="内容占位符 8">
            <a:extLst>
              <a:ext uri="{FF2B5EF4-FFF2-40B4-BE49-F238E27FC236}">
                <a16:creationId xmlns:a16="http://schemas.microsoft.com/office/drawing/2014/main" id="{8249F11E-0011-9882-01F0-BB06DD84733E}"/>
              </a:ext>
            </a:extLst>
          </p:cNvPr>
          <p:cNvSpPr txBox="1">
            <a:spLocks/>
          </p:cNvSpPr>
          <p:nvPr/>
        </p:nvSpPr>
        <p:spPr>
          <a:xfrm>
            <a:off x="628650" y="1429387"/>
            <a:ext cx="7886700" cy="719455"/>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nSpc>
                <a:spcPct val="110000"/>
              </a:lnSpc>
              <a:spcAft>
                <a:spcPts val="1800"/>
              </a:spcAft>
            </a:pPr>
            <a:r>
              <a:rPr lang="zh-CN" altLang="en-US" sz="1800" b="1" dirty="0">
                <a:latin typeface="微软雅黑" panose="020B0503020204020204" pitchFamily="34" charset="-122"/>
                <a:ea typeface="微软雅黑" panose="020B0503020204020204" pitchFamily="34" charset="-122"/>
              </a:rPr>
              <a:t>全连接</a:t>
            </a:r>
            <a:r>
              <a:rPr lang="zh-CN" altLang="en-US" sz="1800" dirty="0">
                <a:latin typeface="微软雅黑" panose="020B0503020204020204" pitchFamily="34" charset="-122"/>
                <a:ea typeface="微软雅黑" panose="020B0503020204020204" pitchFamily="34" charset="-122"/>
              </a:rPr>
              <a:t>是将当前层每个节点都和上一层节点一一连接，本质上是特征空间的线性变换；可以将数据从高维映射到低维，也能从低维映射到高维度。 </a:t>
            </a:r>
          </a:p>
        </p:txBody>
      </p:sp>
      <p:pic>
        <p:nvPicPr>
          <p:cNvPr id="5" name="图形 4">
            <a:extLst>
              <a:ext uri="{FF2B5EF4-FFF2-40B4-BE49-F238E27FC236}">
                <a16:creationId xmlns:a16="http://schemas.microsoft.com/office/drawing/2014/main" id="{D462FFCC-C5C1-4563-BB1F-AD6962D0AD97}"/>
              </a:ext>
            </a:extLst>
          </p:cNvPr>
          <p:cNvPicPr>
            <a:picLocks noChangeAspect="1"/>
          </p:cNvPicPr>
          <p:nvPr/>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1748926" y="2079101"/>
            <a:ext cx="5646148" cy="3417405"/>
          </a:xfrm>
          <a:prstGeom prst="rect">
            <a:avLst/>
          </a:prstGeom>
        </p:spPr>
      </p:pic>
    </p:spTree>
    <p:extLst>
      <p:ext uri="{BB962C8B-B14F-4D97-AF65-F5344CB8AC3E}">
        <p14:creationId xmlns:p14="http://schemas.microsoft.com/office/powerpoint/2010/main" val="4045142568"/>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标题 1">
            <a:extLst>
              <a:ext uri="{FF2B5EF4-FFF2-40B4-BE49-F238E27FC236}">
                <a16:creationId xmlns:a16="http://schemas.microsoft.com/office/drawing/2014/main" id="{4EE87BCB-2E02-079E-3A10-C693F335C8EC}"/>
              </a:ext>
            </a:extLst>
          </p:cNvPr>
          <p:cNvSpPr txBox="1">
            <a:spLocks/>
          </p:cNvSpPr>
          <p:nvPr/>
        </p:nvSpPr>
        <p:spPr>
          <a:xfrm>
            <a:off x="628650" y="247563"/>
            <a:ext cx="7886700" cy="1325563"/>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zh-CN" altLang="en-US" dirty="0">
                <a:latin typeface="微软雅黑" panose="020B0503020204020204" pitchFamily="34" charset="-122"/>
                <a:ea typeface="微软雅黑" panose="020B0503020204020204" pitchFamily="34" charset="-122"/>
              </a:rPr>
              <a:t>卷积层</a:t>
            </a:r>
            <a:endParaRPr lang="zh-CN" altLang="en-US" dirty="0"/>
          </a:p>
        </p:txBody>
      </p:sp>
      <p:sp>
        <p:nvSpPr>
          <p:cNvPr id="9" name="内容占位符 8">
            <a:extLst>
              <a:ext uri="{FF2B5EF4-FFF2-40B4-BE49-F238E27FC236}">
                <a16:creationId xmlns:a16="http://schemas.microsoft.com/office/drawing/2014/main" id="{325C36BB-10CC-DCFF-FD0E-56161C78CBA6}"/>
              </a:ext>
            </a:extLst>
          </p:cNvPr>
          <p:cNvSpPr>
            <a:spLocks noGrp="1"/>
          </p:cNvSpPr>
          <p:nvPr>
            <p:ph idx="1"/>
          </p:nvPr>
        </p:nvSpPr>
        <p:spPr>
          <a:xfrm>
            <a:off x="759279" y="5459423"/>
            <a:ext cx="7886700" cy="982890"/>
          </a:xfrm>
        </p:spPr>
        <p:txBody>
          <a:bodyPr>
            <a:normAutofit/>
          </a:bodyPr>
          <a:lstStyle/>
          <a:p>
            <a:pPr>
              <a:lnSpc>
                <a:spcPct val="110000"/>
              </a:lnSpc>
              <a:spcAft>
                <a:spcPts val="1800"/>
              </a:spcAft>
            </a:pPr>
            <a:r>
              <a:rPr lang="zh-CN" altLang="en-US" sz="1800" dirty="0">
                <a:latin typeface="微软雅黑" panose="020B0503020204020204" pitchFamily="34" charset="-122"/>
                <a:ea typeface="微软雅黑" panose="020B0503020204020204" pitchFamily="34" charset="-122"/>
              </a:rPr>
              <a:t>卷积示例：</a:t>
            </a:r>
            <a:r>
              <a:rPr lang="zh-CN" altLang="en-US" sz="1800" b="0" i="0" dirty="0">
                <a:effectLst/>
                <a:latin typeface="微软雅黑" panose="020B0503020204020204" pitchFamily="34" charset="-122"/>
                <a:ea typeface="微软雅黑" panose="020B0503020204020204" pitchFamily="34" charset="-122"/>
              </a:rPr>
              <a:t>输入为</a:t>
            </a:r>
            <a:r>
              <a:rPr lang="en-US" altLang="zh-CN" sz="1800" b="0" i="0" dirty="0">
                <a:effectLst/>
                <a:latin typeface="微软雅黑" panose="020B0503020204020204" pitchFamily="34" charset="-122"/>
                <a:ea typeface="微软雅黑" panose="020B0503020204020204" pitchFamily="34" charset="-122"/>
              </a:rPr>
              <a:t>4×4</a:t>
            </a:r>
            <a:r>
              <a:rPr lang="zh-CN" altLang="en-US" sz="1800" b="0" i="0" dirty="0">
                <a:effectLst/>
                <a:latin typeface="微软雅黑" panose="020B0503020204020204" pitchFamily="34" charset="-122"/>
                <a:ea typeface="微软雅黑" panose="020B0503020204020204" pitchFamily="34" charset="-122"/>
              </a:rPr>
              <a:t>的矩阵，卷积核大小为</a:t>
            </a:r>
            <a:r>
              <a:rPr lang="en-US" altLang="zh-CN" sz="1800" b="0" i="0" dirty="0">
                <a:effectLst/>
                <a:latin typeface="微软雅黑" panose="020B0503020204020204" pitchFamily="34" charset="-122"/>
                <a:ea typeface="微软雅黑" panose="020B0503020204020204" pitchFamily="34" charset="-122"/>
              </a:rPr>
              <a:t>3×3</a:t>
            </a:r>
            <a:r>
              <a:rPr lang="zh-CN" altLang="en-US" sz="1800" b="0" i="0" dirty="0">
                <a:effectLst/>
                <a:latin typeface="微软雅黑" panose="020B0503020204020204" pitchFamily="34" charset="-122"/>
                <a:ea typeface="微软雅黑" panose="020B0503020204020204" pitchFamily="34" charset="-122"/>
              </a:rPr>
              <a:t>，卷积步长为</a:t>
            </a:r>
            <a:r>
              <a:rPr lang="en-US" altLang="zh-CN" sz="1800" b="0" i="0" dirty="0">
                <a:effectLst/>
                <a:latin typeface="微软雅黑" panose="020B0503020204020204" pitchFamily="34" charset="-122"/>
                <a:ea typeface="微软雅黑" panose="020B0503020204020204" pitchFamily="34" charset="-122"/>
              </a:rPr>
              <a:t>1</a:t>
            </a:r>
            <a:r>
              <a:rPr lang="zh-CN" altLang="en-US" sz="1800" b="0" i="0" dirty="0">
                <a:effectLst/>
                <a:latin typeface="微软雅黑" panose="020B0503020204020204" pitchFamily="34" charset="-122"/>
                <a:ea typeface="微软雅黑" panose="020B0503020204020204" pitchFamily="34" charset="-122"/>
              </a:rPr>
              <a:t>，不填充，最终得到的</a:t>
            </a:r>
            <a:r>
              <a:rPr lang="en-US" altLang="zh-CN" sz="1800" b="0" i="0" dirty="0">
                <a:effectLst/>
                <a:latin typeface="微软雅黑" panose="020B0503020204020204" pitchFamily="34" charset="-122"/>
                <a:ea typeface="微软雅黑" panose="020B0503020204020204" pitchFamily="34" charset="-122"/>
              </a:rPr>
              <a:t>2×2</a:t>
            </a:r>
            <a:r>
              <a:rPr lang="zh-CN" altLang="en-US" sz="1800" b="0" i="0" dirty="0">
                <a:effectLst/>
                <a:latin typeface="微软雅黑" panose="020B0503020204020204" pitchFamily="34" charset="-122"/>
                <a:ea typeface="微软雅黑" panose="020B0503020204020204" pitchFamily="34" charset="-122"/>
              </a:rPr>
              <a:t>的输出矩阵。</a:t>
            </a:r>
            <a:endParaRPr lang="zh-CN" altLang="en-US" sz="1800" dirty="0">
              <a:latin typeface="微软雅黑" panose="020B0503020204020204" pitchFamily="34" charset="-122"/>
              <a:ea typeface="微软雅黑" panose="020B0503020204020204" pitchFamily="34" charset="-122"/>
            </a:endParaRPr>
          </a:p>
        </p:txBody>
      </p:sp>
      <p:sp>
        <p:nvSpPr>
          <p:cNvPr id="3" name="内容占位符 8">
            <a:extLst>
              <a:ext uri="{FF2B5EF4-FFF2-40B4-BE49-F238E27FC236}">
                <a16:creationId xmlns:a16="http://schemas.microsoft.com/office/drawing/2014/main" id="{8249F11E-0011-9882-01F0-BB06DD84733E}"/>
              </a:ext>
            </a:extLst>
          </p:cNvPr>
          <p:cNvSpPr txBox="1">
            <a:spLocks/>
          </p:cNvSpPr>
          <p:nvPr/>
        </p:nvSpPr>
        <p:spPr>
          <a:xfrm>
            <a:off x="628650" y="1462045"/>
            <a:ext cx="7886700" cy="1325563"/>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nSpc>
                <a:spcPct val="110000"/>
              </a:lnSpc>
              <a:spcAft>
                <a:spcPts val="1800"/>
              </a:spcAft>
            </a:pPr>
            <a:r>
              <a:rPr lang="zh-CN" altLang="en-US" sz="1800" b="1" i="0" dirty="0">
                <a:effectLst/>
                <a:latin typeface="微软雅黑" panose="020B0503020204020204" pitchFamily="34" charset="-122"/>
                <a:ea typeface="微软雅黑" panose="020B0503020204020204" pitchFamily="34" charset="-122"/>
              </a:rPr>
              <a:t>卷积</a:t>
            </a:r>
            <a:r>
              <a:rPr lang="zh-CN" altLang="en-US" sz="1800" b="0" i="0" dirty="0">
                <a:effectLst/>
                <a:latin typeface="微软雅黑" panose="020B0503020204020204" pitchFamily="34" charset="-122"/>
                <a:ea typeface="微软雅黑" panose="020B0503020204020204" pitchFamily="34" charset="-122"/>
              </a:rPr>
              <a:t>操作主要由输入、卷积核、输出组成</a:t>
            </a:r>
            <a:r>
              <a:rPr lang="zh-CN" altLang="en-US" sz="1800" dirty="0">
                <a:latin typeface="微软雅黑" panose="020B0503020204020204" pitchFamily="34" charset="-122"/>
                <a:ea typeface="微软雅黑" panose="020B0503020204020204" pitchFamily="34" charset="-122"/>
              </a:rPr>
              <a:t>。</a:t>
            </a:r>
            <a:r>
              <a:rPr lang="zh-CN" altLang="en-US" sz="1800" b="0" i="0" dirty="0">
                <a:effectLst/>
                <a:latin typeface="微软雅黑" panose="020B0503020204020204" pitchFamily="34" charset="-122"/>
                <a:ea typeface="微软雅黑" panose="020B0503020204020204" pitchFamily="34" charset="-122"/>
              </a:rPr>
              <a:t>输出又被称为特征图（</a:t>
            </a:r>
            <a:r>
              <a:rPr lang="en-US" altLang="zh-CN" sz="1800" b="0" i="0" dirty="0">
                <a:effectLst/>
                <a:latin typeface="微软雅黑" panose="020B0503020204020204" pitchFamily="34" charset="-122"/>
                <a:ea typeface="微软雅黑" panose="020B0503020204020204" pitchFamily="34" charset="-122"/>
              </a:rPr>
              <a:t>Feature Map</a:t>
            </a:r>
            <a:r>
              <a:rPr lang="zh-CN" altLang="en-US" sz="1800" b="0" i="0" dirty="0">
                <a:effectLst/>
                <a:latin typeface="微软雅黑" panose="020B0503020204020204" pitchFamily="34" charset="-122"/>
                <a:ea typeface="微软雅黑" panose="020B0503020204020204" pitchFamily="34" charset="-122"/>
              </a:rPr>
              <a:t>）。卷积相当于对输入进行滑动滤波。根据卷积核（</a:t>
            </a:r>
            <a:r>
              <a:rPr lang="en-US" altLang="zh-CN" sz="1800" b="0" i="0" dirty="0">
                <a:effectLst/>
                <a:latin typeface="微软雅黑" panose="020B0503020204020204" pitchFamily="34" charset="-122"/>
                <a:ea typeface="微软雅黑" panose="020B0503020204020204" pitchFamily="34" charset="-122"/>
              </a:rPr>
              <a:t>Kernel</a:t>
            </a:r>
            <a:r>
              <a:rPr lang="zh-CN" altLang="en-US" sz="1800" b="0" i="0" dirty="0">
                <a:effectLst/>
                <a:latin typeface="微软雅黑" panose="020B0503020204020204" pitchFamily="34" charset="-122"/>
                <a:ea typeface="微软雅黑" panose="020B0503020204020204" pitchFamily="34" charset="-122"/>
              </a:rPr>
              <a:t>）、卷积步长（</a:t>
            </a:r>
            <a:r>
              <a:rPr lang="en-US" altLang="zh-CN" sz="1800" b="0" i="0" dirty="0">
                <a:effectLst/>
                <a:latin typeface="微软雅黑" panose="020B0503020204020204" pitchFamily="34" charset="-122"/>
                <a:ea typeface="微软雅黑" panose="020B0503020204020204" pitchFamily="34" charset="-122"/>
              </a:rPr>
              <a:t>Stride</a:t>
            </a:r>
            <a:r>
              <a:rPr lang="zh-CN" altLang="en-US" sz="1800" b="0" i="0" dirty="0">
                <a:effectLst/>
                <a:latin typeface="微软雅黑" panose="020B0503020204020204" pitchFamily="34" charset="-122"/>
                <a:ea typeface="微软雅黑" panose="020B0503020204020204" pitchFamily="34" charset="-122"/>
              </a:rPr>
              <a:t>）、填充（</a:t>
            </a:r>
            <a:r>
              <a:rPr lang="en-US" altLang="zh-CN" sz="1800" b="0" i="0" dirty="0">
                <a:effectLst/>
                <a:latin typeface="微软雅黑" panose="020B0503020204020204" pitchFamily="34" charset="-122"/>
                <a:ea typeface="微软雅黑" panose="020B0503020204020204" pitchFamily="34" charset="-122"/>
              </a:rPr>
              <a:t>Padding</a:t>
            </a:r>
            <a:r>
              <a:rPr lang="zh-CN" altLang="en-US" sz="1800" b="0" i="0" dirty="0">
                <a:effectLst/>
                <a:latin typeface="微软雅黑" panose="020B0503020204020204" pitchFamily="34" charset="-122"/>
                <a:ea typeface="微软雅黑" panose="020B0503020204020204" pitchFamily="34" charset="-122"/>
              </a:rPr>
              <a:t>）对输入数据</a:t>
            </a:r>
            <a:r>
              <a:rPr lang="zh-CN" altLang="en-US" sz="1800" i="0" dirty="0">
                <a:effectLst/>
                <a:latin typeface="微软雅黑" panose="020B0503020204020204" pitchFamily="34" charset="-122"/>
                <a:ea typeface="微软雅黑" panose="020B0503020204020204" pitchFamily="34" charset="-122"/>
              </a:rPr>
              <a:t>从左到右</a:t>
            </a:r>
            <a:r>
              <a:rPr lang="zh-CN" altLang="en-US" sz="1800" b="0" i="0" dirty="0">
                <a:effectLst/>
                <a:latin typeface="微软雅黑" panose="020B0503020204020204" pitchFamily="34" charset="-122"/>
                <a:ea typeface="微软雅黑" panose="020B0503020204020204" pitchFamily="34" charset="-122"/>
              </a:rPr>
              <a:t>，从上到下进行滑动，每一次滑动操作是矩阵的乘加运算得到的加权值。</a:t>
            </a:r>
            <a:endParaRPr lang="zh-CN" altLang="en-US" sz="1800" dirty="0">
              <a:latin typeface="微软雅黑" panose="020B0503020204020204" pitchFamily="34" charset="-122"/>
              <a:ea typeface="微软雅黑" panose="020B0503020204020204" pitchFamily="34" charset="-122"/>
            </a:endParaRPr>
          </a:p>
        </p:txBody>
      </p:sp>
      <p:pic>
        <p:nvPicPr>
          <p:cNvPr id="4" name="图形 3">
            <a:extLst>
              <a:ext uri="{FF2B5EF4-FFF2-40B4-BE49-F238E27FC236}">
                <a16:creationId xmlns:a16="http://schemas.microsoft.com/office/drawing/2014/main" id="{3575AF86-DBD6-5F7E-B78A-0393DA782802}"/>
              </a:ext>
            </a:extLst>
          </p:cNvPr>
          <p:cNvPicPr>
            <a:picLocks noChangeAspect="1"/>
          </p:cNvPicPr>
          <p:nvPr/>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1757362" y="2949577"/>
            <a:ext cx="5629275" cy="2105025"/>
          </a:xfrm>
          <a:prstGeom prst="rect">
            <a:avLst/>
          </a:prstGeom>
        </p:spPr>
      </p:pic>
    </p:spTree>
    <p:extLst>
      <p:ext uri="{BB962C8B-B14F-4D97-AF65-F5344CB8AC3E}">
        <p14:creationId xmlns:p14="http://schemas.microsoft.com/office/powerpoint/2010/main" val="2060373032"/>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标题 1">
            <a:extLst>
              <a:ext uri="{FF2B5EF4-FFF2-40B4-BE49-F238E27FC236}">
                <a16:creationId xmlns:a16="http://schemas.microsoft.com/office/drawing/2014/main" id="{4EE87BCB-2E02-079E-3A10-C693F335C8EC}"/>
              </a:ext>
            </a:extLst>
          </p:cNvPr>
          <p:cNvSpPr txBox="1">
            <a:spLocks/>
          </p:cNvSpPr>
          <p:nvPr/>
        </p:nvSpPr>
        <p:spPr>
          <a:xfrm>
            <a:off x="628650" y="116931"/>
            <a:ext cx="7886700" cy="1325563"/>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zh-CN" altLang="en-US" dirty="0">
                <a:latin typeface="微软雅黑" panose="020B0503020204020204" pitchFamily="34" charset="-122"/>
                <a:ea typeface="微软雅黑" panose="020B0503020204020204" pitchFamily="34" charset="-122"/>
              </a:rPr>
              <a:t>卷积运算过程示例</a:t>
            </a:r>
            <a:endParaRPr lang="zh-CN" altLang="en-US" dirty="0"/>
          </a:p>
        </p:txBody>
      </p:sp>
      <p:sp>
        <p:nvSpPr>
          <p:cNvPr id="9" name="内容占位符 8">
            <a:extLst>
              <a:ext uri="{FF2B5EF4-FFF2-40B4-BE49-F238E27FC236}">
                <a16:creationId xmlns:a16="http://schemas.microsoft.com/office/drawing/2014/main" id="{325C36BB-10CC-DCFF-FD0E-56161C78CBA6}"/>
              </a:ext>
            </a:extLst>
          </p:cNvPr>
          <p:cNvSpPr>
            <a:spLocks noGrp="1"/>
          </p:cNvSpPr>
          <p:nvPr>
            <p:ph idx="1"/>
          </p:nvPr>
        </p:nvSpPr>
        <p:spPr>
          <a:xfrm>
            <a:off x="718457" y="3853115"/>
            <a:ext cx="7886700" cy="2184537"/>
          </a:xfrm>
        </p:spPr>
        <p:txBody>
          <a:bodyPr>
            <a:noAutofit/>
          </a:bodyPr>
          <a:lstStyle/>
          <a:p>
            <a:pPr marL="0" indent="0">
              <a:lnSpc>
                <a:spcPct val="110000"/>
              </a:lnSpc>
              <a:spcBef>
                <a:spcPts val="0"/>
              </a:spcBef>
              <a:buNone/>
            </a:pPr>
            <a:r>
              <a:rPr lang="zh-CN" altLang="en-US" sz="1400" b="1" i="0" dirty="0">
                <a:effectLst/>
                <a:latin typeface="微软雅黑" panose="020B0503020204020204" pitchFamily="34" charset="-122"/>
                <a:ea typeface="微软雅黑" panose="020B0503020204020204" pitchFamily="34" charset="-122"/>
              </a:rPr>
              <a:t>卷积具体运算过程示例：</a:t>
            </a:r>
            <a:endParaRPr lang="en-US" altLang="zh-CN" sz="1400" b="1" i="0" dirty="0">
              <a:effectLst/>
              <a:latin typeface="微软雅黑" panose="020B0503020204020204" pitchFamily="34" charset="-122"/>
              <a:ea typeface="微软雅黑" panose="020B0503020204020204" pitchFamily="34" charset="-122"/>
            </a:endParaRPr>
          </a:p>
          <a:p>
            <a:pPr>
              <a:lnSpc>
                <a:spcPct val="110000"/>
              </a:lnSpc>
              <a:spcBef>
                <a:spcPts val="0"/>
              </a:spcBef>
            </a:pPr>
            <a:r>
              <a:rPr lang="zh-CN" altLang="en-US" sz="1400" b="0" i="0" dirty="0">
                <a:effectLst/>
                <a:latin typeface="微软雅黑" panose="020B0503020204020204" pitchFamily="34" charset="-122"/>
                <a:ea typeface="微软雅黑" panose="020B0503020204020204" pitchFamily="34" charset="-122"/>
              </a:rPr>
              <a:t>将</a:t>
            </a:r>
            <a:r>
              <a:rPr lang="en-US" altLang="zh-CN" sz="1400" b="0" i="0" dirty="0">
                <a:effectLst/>
                <a:latin typeface="微软雅黑" panose="020B0503020204020204" pitchFamily="34" charset="-122"/>
                <a:ea typeface="微软雅黑" panose="020B0503020204020204" pitchFamily="34" charset="-122"/>
              </a:rPr>
              <a:t>3×3</a:t>
            </a:r>
            <a:r>
              <a:rPr lang="zh-CN" altLang="en-US" sz="1400" b="0" i="0" dirty="0">
                <a:effectLst/>
                <a:latin typeface="微软雅黑" panose="020B0503020204020204" pitchFamily="34" charset="-122"/>
                <a:ea typeface="微软雅黑" panose="020B0503020204020204" pitchFamily="34" charset="-122"/>
              </a:rPr>
              <a:t>的卷积核作用到左上角</a:t>
            </a:r>
            <a:r>
              <a:rPr lang="en-US" altLang="zh-CN" sz="1400" b="0" i="0" dirty="0">
                <a:effectLst/>
                <a:latin typeface="微软雅黑" panose="020B0503020204020204" pitchFamily="34" charset="-122"/>
                <a:ea typeface="微软雅黑" panose="020B0503020204020204" pitchFamily="34" charset="-122"/>
              </a:rPr>
              <a:t>3×3</a:t>
            </a:r>
            <a:r>
              <a:rPr lang="zh-CN" altLang="en-US" sz="1400" b="0" i="0" dirty="0">
                <a:effectLst/>
                <a:latin typeface="微软雅黑" panose="020B0503020204020204" pitchFamily="34" charset="-122"/>
                <a:ea typeface="微软雅黑" panose="020B0503020204020204" pitchFamily="34" charset="-122"/>
              </a:rPr>
              <a:t>大小的输入图上，输出为</a:t>
            </a:r>
            <a:r>
              <a:rPr lang="en-US" altLang="zh-CN" sz="1400" b="0" i="0" dirty="0">
                <a:effectLst/>
                <a:latin typeface="微软雅黑" panose="020B0503020204020204" pitchFamily="34" charset="-122"/>
                <a:ea typeface="微软雅黑" panose="020B0503020204020204" pitchFamily="34" charset="-122"/>
              </a:rPr>
              <a:t>1×1+2×0+2×1+3×0+2×1+3×0+4×1+1×0+3×1=12</a:t>
            </a:r>
            <a:r>
              <a:rPr lang="zh-CN" altLang="en-US" sz="1400" b="0" i="0" dirty="0">
                <a:effectLst/>
                <a:latin typeface="微软雅黑" panose="020B0503020204020204" pitchFamily="34" charset="-122"/>
                <a:ea typeface="微软雅黑" panose="020B0503020204020204" pitchFamily="34" charset="-122"/>
              </a:rPr>
              <a:t>；</a:t>
            </a:r>
            <a:endParaRPr lang="en-US" altLang="zh-CN" sz="1400" b="0" i="0" dirty="0">
              <a:effectLst/>
              <a:latin typeface="微软雅黑" panose="020B0503020204020204" pitchFamily="34" charset="-122"/>
              <a:ea typeface="微软雅黑" panose="020B0503020204020204" pitchFamily="34" charset="-122"/>
            </a:endParaRPr>
          </a:p>
          <a:p>
            <a:pPr>
              <a:lnSpc>
                <a:spcPct val="110000"/>
              </a:lnSpc>
              <a:spcBef>
                <a:spcPts val="0"/>
              </a:spcBef>
            </a:pPr>
            <a:r>
              <a:rPr lang="zh-CN" altLang="en-US" sz="1400" b="0" i="0" dirty="0">
                <a:effectLst/>
                <a:latin typeface="微软雅黑" panose="020B0503020204020204" pitchFamily="34" charset="-122"/>
                <a:ea typeface="微软雅黑" panose="020B0503020204020204" pitchFamily="34" charset="-122"/>
              </a:rPr>
              <a:t>对卷积核向右移动</a:t>
            </a:r>
            <a:r>
              <a:rPr lang="en-US" altLang="zh-CN" sz="1400" b="0" i="0" dirty="0">
                <a:effectLst/>
                <a:latin typeface="微软雅黑" panose="020B0503020204020204" pitchFamily="34" charset="-122"/>
                <a:ea typeface="微软雅黑" panose="020B0503020204020204" pitchFamily="34" charset="-122"/>
              </a:rPr>
              <a:t>1</a:t>
            </a:r>
            <a:r>
              <a:rPr lang="zh-CN" altLang="en-US" sz="1400" b="0" i="0" dirty="0">
                <a:effectLst/>
                <a:latin typeface="微软雅黑" panose="020B0503020204020204" pitchFamily="34" charset="-122"/>
                <a:ea typeface="微软雅黑" panose="020B0503020204020204" pitchFamily="34" charset="-122"/>
              </a:rPr>
              <a:t>个步长再次执行相同的计算步骤得到第二个输出为</a:t>
            </a:r>
            <a:r>
              <a:rPr lang="en-US" altLang="zh-CN" sz="1400" b="0" i="0" dirty="0">
                <a:effectLst/>
                <a:latin typeface="微软雅黑" panose="020B0503020204020204" pitchFamily="34" charset="-122"/>
                <a:ea typeface="微软雅黑" panose="020B0503020204020204" pitchFamily="34" charset="-122"/>
              </a:rPr>
              <a:t>11</a:t>
            </a:r>
            <a:r>
              <a:rPr lang="zh-CN" altLang="en-US" sz="1400" b="0" i="0" dirty="0">
                <a:effectLst/>
                <a:latin typeface="微软雅黑" panose="020B0503020204020204" pitchFamily="34" charset="-122"/>
                <a:ea typeface="微软雅黑" panose="020B0503020204020204" pitchFamily="34" charset="-122"/>
              </a:rPr>
              <a:t>；</a:t>
            </a:r>
            <a:endParaRPr lang="en-US" altLang="zh-CN" sz="1400" b="0" i="0" dirty="0">
              <a:effectLst/>
              <a:latin typeface="微软雅黑" panose="020B0503020204020204" pitchFamily="34" charset="-122"/>
              <a:ea typeface="微软雅黑" panose="020B0503020204020204" pitchFamily="34" charset="-122"/>
            </a:endParaRPr>
          </a:p>
          <a:p>
            <a:pPr>
              <a:lnSpc>
                <a:spcPct val="110000"/>
              </a:lnSpc>
              <a:spcBef>
                <a:spcPts val="0"/>
              </a:spcBef>
            </a:pPr>
            <a:r>
              <a:rPr lang="zh-CN" altLang="en-US" sz="1400" b="0" i="0" dirty="0">
                <a:effectLst/>
                <a:latin typeface="微软雅黑" panose="020B0503020204020204" pitchFamily="34" charset="-122"/>
                <a:ea typeface="微软雅黑" panose="020B0503020204020204" pitchFamily="34" charset="-122"/>
              </a:rPr>
              <a:t>当再次移动将出界时结束从左往右，执行从上往下移动</a:t>
            </a:r>
            <a:r>
              <a:rPr lang="en-US" altLang="zh-CN" sz="1400" b="0" i="0" dirty="0">
                <a:effectLst/>
                <a:latin typeface="微软雅黑" panose="020B0503020204020204" pitchFamily="34" charset="-122"/>
                <a:ea typeface="微软雅黑" panose="020B0503020204020204" pitchFamily="34" charset="-122"/>
              </a:rPr>
              <a:t>1</a:t>
            </a:r>
            <a:r>
              <a:rPr lang="zh-CN" altLang="en-US" sz="1400" b="0" i="0" dirty="0">
                <a:effectLst/>
                <a:latin typeface="微软雅黑" panose="020B0503020204020204" pitchFamily="34" charset="-122"/>
                <a:ea typeface="微软雅黑" panose="020B0503020204020204" pitchFamily="34" charset="-122"/>
              </a:rPr>
              <a:t>步，再进行从左往右移动；</a:t>
            </a:r>
            <a:endParaRPr lang="en-US" altLang="zh-CN" sz="1400" b="0" i="0" dirty="0">
              <a:effectLst/>
              <a:latin typeface="微软雅黑" panose="020B0503020204020204" pitchFamily="34" charset="-122"/>
              <a:ea typeface="微软雅黑" panose="020B0503020204020204" pitchFamily="34" charset="-122"/>
            </a:endParaRPr>
          </a:p>
          <a:p>
            <a:pPr>
              <a:lnSpc>
                <a:spcPct val="110000"/>
              </a:lnSpc>
              <a:spcBef>
                <a:spcPts val="0"/>
              </a:spcBef>
            </a:pPr>
            <a:r>
              <a:rPr lang="zh-CN" altLang="en-US" sz="1400" b="0" i="0" dirty="0">
                <a:effectLst/>
                <a:latin typeface="微软雅黑" panose="020B0503020204020204" pitchFamily="34" charset="-122"/>
                <a:ea typeface="微软雅黑" panose="020B0503020204020204" pitchFamily="34" charset="-122"/>
              </a:rPr>
              <a:t>依次操作直到从上往下再移动也出界时，结束整个卷积过程，得到输出结果。</a:t>
            </a:r>
            <a:endParaRPr lang="en-US" altLang="zh-CN" sz="1400" b="0" i="0" dirty="0">
              <a:effectLst/>
              <a:latin typeface="微软雅黑" panose="020B0503020204020204" pitchFamily="34" charset="-122"/>
              <a:ea typeface="微软雅黑" panose="020B0503020204020204" pitchFamily="34" charset="-122"/>
            </a:endParaRPr>
          </a:p>
          <a:p>
            <a:pPr>
              <a:lnSpc>
                <a:spcPct val="110000"/>
              </a:lnSpc>
              <a:spcBef>
                <a:spcPts val="0"/>
              </a:spcBef>
            </a:pPr>
            <a:r>
              <a:rPr lang="zh-CN" altLang="en-US" sz="1400" b="0" i="0" dirty="0">
                <a:effectLst/>
                <a:latin typeface="微软雅黑" panose="020B0503020204020204" pitchFamily="34" charset="-122"/>
                <a:ea typeface="微软雅黑" panose="020B0503020204020204" pitchFamily="34" charset="-122"/>
              </a:rPr>
              <a:t>在卷积过程中，如果我们需要对输出矩阵大小进行控制，那么就需要对步长和填充进行设置。对于本示例，如需要得到和输入矩阵大小一样的输出矩阵，步长为</a:t>
            </a:r>
            <a:r>
              <a:rPr lang="en-US" altLang="zh-CN" sz="1400" b="0" i="0" dirty="0">
                <a:effectLst/>
                <a:latin typeface="微软雅黑" panose="020B0503020204020204" pitchFamily="34" charset="-122"/>
                <a:ea typeface="微软雅黑" panose="020B0503020204020204" pitchFamily="34" charset="-122"/>
              </a:rPr>
              <a:t>1</a:t>
            </a:r>
            <a:r>
              <a:rPr lang="zh-CN" altLang="en-US" sz="1400" b="0" i="0" dirty="0">
                <a:effectLst/>
                <a:latin typeface="微软雅黑" panose="020B0503020204020204" pitchFamily="34" charset="-122"/>
                <a:ea typeface="微软雅黑" panose="020B0503020204020204" pitchFamily="34" charset="-122"/>
              </a:rPr>
              <a:t>时就需要对上下左右均填充一圈全为</a:t>
            </a:r>
            <a:r>
              <a:rPr lang="en-US" altLang="zh-CN" sz="1400" b="0" i="0" dirty="0">
                <a:effectLst/>
                <a:latin typeface="微软雅黑" panose="020B0503020204020204" pitchFamily="34" charset="-122"/>
                <a:ea typeface="微软雅黑" panose="020B0503020204020204" pitchFamily="34" charset="-122"/>
              </a:rPr>
              <a:t>0</a:t>
            </a:r>
            <a:r>
              <a:rPr lang="zh-CN" altLang="en-US" sz="1400" b="0" i="0" dirty="0">
                <a:effectLst/>
                <a:latin typeface="微软雅黑" panose="020B0503020204020204" pitchFamily="34" charset="-122"/>
                <a:ea typeface="微软雅黑" panose="020B0503020204020204" pitchFamily="34" charset="-122"/>
              </a:rPr>
              <a:t>的数。</a:t>
            </a:r>
            <a:endParaRPr lang="en-US" altLang="zh-CN" sz="1400" b="0" i="0" dirty="0">
              <a:effectLst/>
              <a:latin typeface="微软雅黑" panose="020B0503020204020204" pitchFamily="34" charset="-122"/>
              <a:ea typeface="微软雅黑" panose="020B0503020204020204" pitchFamily="34" charset="-122"/>
            </a:endParaRPr>
          </a:p>
          <a:p>
            <a:pPr marL="0" indent="0">
              <a:lnSpc>
                <a:spcPct val="110000"/>
              </a:lnSpc>
              <a:spcBef>
                <a:spcPts val="0"/>
              </a:spcBef>
              <a:buNone/>
            </a:pPr>
            <a:r>
              <a:rPr lang="zh-CN" altLang="en-US" sz="1400" b="1" i="0" dirty="0">
                <a:effectLst/>
                <a:latin typeface="微软雅黑" panose="020B0503020204020204" pitchFamily="34" charset="-122"/>
                <a:ea typeface="微软雅黑" panose="020B0503020204020204" pitchFamily="34" charset="-122"/>
              </a:rPr>
              <a:t>相比于全连接，卷积的优势是参数共享（同一个卷积核遍历整个输入图）和参数量小（卷积核大小即是参数量）。</a:t>
            </a:r>
            <a:endParaRPr lang="zh-CN" altLang="en-US" sz="1400" b="1" dirty="0">
              <a:latin typeface="微软雅黑" panose="020B0503020204020204" pitchFamily="34" charset="-122"/>
              <a:ea typeface="微软雅黑" panose="020B0503020204020204" pitchFamily="34" charset="-122"/>
            </a:endParaRPr>
          </a:p>
        </p:txBody>
      </p:sp>
      <p:pic>
        <p:nvPicPr>
          <p:cNvPr id="5" name="图形 4">
            <a:extLst>
              <a:ext uri="{FF2B5EF4-FFF2-40B4-BE49-F238E27FC236}">
                <a16:creationId xmlns:a16="http://schemas.microsoft.com/office/drawing/2014/main" id="{6C2FEE14-3827-0806-7A65-67C5D5A4ADCC}"/>
              </a:ext>
            </a:extLst>
          </p:cNvPr>
          <p:cNvPicPr>
            <a:picLocks noChangeAspect="1"/>
          </p:cNvPicPr>
          <p:nvPr/>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718457" y="1266003"/>
            <a:ext cx="7707086" cy="2481340"/>
          </a:xfrm>
          <a:prstGeom prst="rect">
            <a:avLst/>
          </a:prstGeom>
        </p:spPr>
      </p:pic>
    </p:spTree>
    <p:extLst>
      <p:ext uri="{BB962C8B-B14F-4D97-AF65-F5344CB8AC3E}">
        <p14:creationId xmlns:p14="http://schemas.microsoft.com/office/powerpoint/2010/main" val="2376372064"/>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标题 1">
            <a:extLst>
              <a:ext uri="{FF2B5EF4-FFF2-40B4-BE49-F238E27FC236}">
                <a16:creationId xmlns:a16="http://schemas.microsoft.com/office/drawing/2014/main" id="{4EE87BCB-2E02-079E-3A10-C693F335C8EC}"/>
              </a:ext>
            </a:extLst>
          </p:cNvPr>
          <p:cNvSpPr txBox="1">
            <a:spLocks/>
          </p:cNvSpPr>
          <p:nvPr/>
        </p:nvSpPr>
        <p:spPr>
          <a:xfrm>
            <a:off x="628650" y="97339"/>
            <a:ext cx="7886700" cy="1325563"/>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zh-CN" altLang="en-US" dirty="0">
                <a:latin typeface="微软雅黑" panose="020B0503020204020204" pitchFamily="34" charset="-122"/>
                <a:ea typeface="微软雅黑" panose="020B0503020204020204" pitchFamily="34" charset="-122"/>
              </a:rPr>
              <a:t>多通道卷积（多输入单输出）</a:t>
            </a:r>
            <a:endParaRPr lang="zh-CN" altLang="en-US" dirty="0"/>
          </a:p>
        </p:txBody>
      </p:sp>
      <p:sp>
        <p:nvSpPr>
          <p:cNvPr id="9" name="内容占位符 8">
            <a:extLst>
              <a:ext uri="{FF2B5EF4-FFF2-40B4-BE49-F238E27FC236}">
                <a16:creationId xmlns:a16="http://schemas.microsoft.com/office/drawing/2014/main" id="{325C36BB-10CC-DCFF-FD0E-56161C78CBA6}"/>
              </a:ext>
            </a:extLst>
          </p:cNvPr>
          <p:cNvSpPr>
            <a:spLocks noGrp="1"/>
          </p:cNvSpPr>
          <p:nvPr>
            <p:ph idx="1"/>
          </p:nvPr>
        </p:nvSpPr>
        <p:spPr>
          <a:xfrm>
            <a:off x="628650" y="5320244"/>
            <a:ext cx="7886700" cy="1074025"/>
          </a:xfrm>
        </p:spPr>
        <p:txBody>
          <a:bodyPr>
            <a:noAutofit/>
          </a:bodyPr>
          <a:lstStyle/>
          <a:p>
            <a:pPr>
              <a:lnSpc>
                <a:spcPct val="110000"/>
              </a:lnSpc>
              <a:spcBef>
                <a:spcPts val="0"/>
              </a:spcBef>
            </a:pPr>
            <a:r>
              <a:rPr lang="zh-CN" altLang="en-US" sz="1400" b="0" i="0" dirty="0">
                <a:effectLst/>
                <a:latin typeface="微软雅黑" panose="020B0503020204020204" pitchFamily="34" charset="-122"/>
                <a:ea typeface="微软雅黑" panose="020B0503020204020204" pitchFamily="34" charset="-122"/>
              </a:rPr>
              <a:t>彩色图片通常有三个输入，这三个输入称为通道（</a:t>
            </a:r>
            <a:r>
              <a:rPr lang="en-US" altLang="zh-CN" sz="1400" b="0" i="0" dirty="0">
                <a:effectLst/>
                <a:latin typeface="微软雅黑" panose="020B0503020204020204" pitchFamily="34" charset="-122"/>
                <a:ea typeface="微软雅黑" panose="020B0503020204020204" pitchFamily="34" charset="-122"/>
              </a:rPr>
              <a:t>Channel</a:t>
            </a:r>
            <a:r>
              <a:rPr lang="zh-CN" altLang="en-US" sz="1400" b="0" i="0" dirty="0">
                <a:effectLst/>
                <a:latin typeface="微软雅黑" panose="020B0503020204020204" pitchFamily="34" charset="-122"/>
                <a:ea typeface="微软雅黑" panose="020B0503020204020204" pitchFamily="34" charset="-122"/>
              </a:rPr>
              <a:t>），分别代表红、绿、蓝（</a:t>
            </a:r>
            <a:r>
              <a:rPr lang="en-US" altLang="zh-CN" sz="1400" b="0" i="0" dirty="0">
                <a:effectLst/>
                <a:latin typeface="微软雅黑" panose="020B0503020204020204" pitchFamily="34" charset="-122"/>
                <a:ea typeface="微软雅黑" panose="020B0503020204020204" pitchFamily="34" charset="-122"/>
              </a:rPr>
              <a:t>RGB</a:t>
            </a:r>
            <a:r>
              <a:rPr lang="zh-CN" altLang="en-US" sz="1400" b="0" i="0" dirty="0">
                <a:effectLst/>
                <a:latin typeface="微软雅黑" panose="020B0503020204020204" pitchFamily="34" charset="-122"/>
                <a:ea typeface="微软雅黑" panose="020B0503020204020204" pitchFamily="34" charset="-122"/>
              </a:rPr>
              <a:t>）。此时需要执行多通道卷积，即三个卷积核分别对</a:t>
            </a:r>
            <a:r>
              <a:rPr lang="en-US" altLang="zh-CN" sz="1400" b="0" i="0" dirty="0">
                <a:effectLst/>
                <a:latin typeface="微软雅黑" panose="020B0503020204020204" pitchFamily="34" charset="-122"/>
                <a:ea typeface="微软雅黑" panose="020B0503020204020204" pitchFamily="34" charset="-122"/>
              </a:rPr>
              <a:t>RGB</a:t>
            </a:r>
            <a:r>
              <a:rPr lang="zh-CN" altLang="en-US" sz="1400" b="0" i="0" dirty="0">
                <a:effectLst/>
                <a:latin typeface="微软雅黑" panose="020B0503020204020204" pitchFamily="34" charset="-122"/>
                <a:ea typeface="微软雅黑" panose="020B0503020204020204" pitchFamily="34" charset="-122"/>
              </a:rPr>
              <a:t>三个通道进行卷积，之后将结果加起来。</a:t>
            </a:r>
            <a:endParaRPr lang="en-US" altLang="zh-CN" sz="1400" b="0" i="0" dirty="0">
              <a:effectLst/>
              <a:latin typeface="微软雅黑" panose="020B0503020204020204" pitchFamily="34" charset="-122"/>
              <a:ea typeface="微软雅黑" panose="020B0503020204020204" pitchFamily="34" charset="-122"/>
            </a:endParaRPr>
          </a:p>
          <a:p>
            <a:pPr>
              <a:lnSpc>
                <a:spcPct val="110000"/>
              </a:lnSpc>
              <a:spcBef>
                <a:spcPts val="0"/>
              </a:spcBef>
            </a:pPr>
            <a:r>
              <a:rPr lang="zh-CN" altLang="en-US" sz="1400" dirty="0">
                <a:latin typeface="微软雅黑" panose="020B0503020204020204" pitchFamily="34" charset="-122"/>
                <a:ea typeface="微软雅黑" panose="020B0503020204020204" pitchFamily="34" charset="-122"/>
              </a:rPr>
              <a:t>多</a:t>
            </a:r>
            <a:r>
              <a:rPr lang="zh-CN" altLang="en-US" sz="1400" b="0" i="0" dirty="0">
                <a:effectLst/>
                <a:latin typeface="微软雅黑" panose="020B0503020204020204" pitchFamily="34" charset="-122"/>
                <a:ea typeface="微软雅黑" panose="020B0503020204020204" pitchFamily="34" charset="-122"/>
              </a:rPr>
              <a:t>通道卷积示例：输入通道为</a:t>
            </a:r>
            <a:r>
              <a:rPr lang="en-US" altLang="zh-CN" sz="1400" b="0" i="0" dirty="0">
                <a:effectLst/>
                <a:latin typeface="微软雅黑" panose="020B0503020204020204" pitchFamily="34" charset="-122"/>
                <a:ea typeface="微软雅黑" panose="020B0503020204020204" pitchFamily="34" charset="-122"/>
              </a:rPr>
              <a:t>3</a:t>
            </a:r>
            <a:r>
              <a:rPr lang="zh-CN" altLang="en-US" sz="1400" b="0" i="0" dirty="0">
                <a:effectLst/>
                <a:latin typeface="微软雅黑" panose="020B0503020204020204" pitchFamily="34" charset="-122"/>
                <a:ea typeface="微软雅黑" panose="020B0503020204020204" pitchFamily="34" charset="-122"/>
              </a:rPr>
              <a:t>，输出通道为</a:t>
            </a:r>
            <a:r>
              <a:rPr lang="en-US" altLang="zh-CN" sz="1400" b="0" i="0" dirty="0">
                <a:effectLst/>
                <a:latin typeface="微软雅黑" panose="020B0503020204020204" pitchFamily="34" charset="-122"/>
                <a:ea typeface="微软雅黑" panose="020B0503020204020204" pitchFamily="34" charset="-122"/>
              </a:rPr>
              <a:t>1</a:t>
            </a:r>
            <a:r>
              <a:rPr lang="zh-CN" altLang="en-US" sz="1400" b="0" i="0" dirty="0">
                <a:effectLst/>
                <a:latin typeface="微软雅黑" panose="020B0503020204020204" pitchFamily="34" charset="-122"/>
                <a:ea typeface="微软雅黑" panose="020B0503020204020204" pitchFamily="34" charset="-122"/>
              </a:rPr>
              <a:t>，卷积核大小为</a:t>
            </a:r>
            <a:r>
              <a:rPr lang="en-US" altLang="zh-CN" sz="1400" b="0" i="0" dirty="0">
                <a:effectLst/>
                <a:latin typeface="微软雅黑" panose="020B0503020204020204" pitchFamily="34" charset="-122"/>
                <a:ea typeface="微软雅黑" panose="020B0503020204020204" pitchFamily="34" charset="-122"/>
              </a:rPr>
              <a:t>3×3</a:t>
            </a:r>
            <a:r>
              <a:rPr lang="zh-CN" altLang="en-US" sz="1400" b="0" i="0" dirty="0">
                <a:effectLst/>
                <a:latin typeface="微软雅黑" panose="020B0503020204020204" pitchFamily="34" charset="-122"/>
                <a:ea typeface="微软雅黑" panose="020B0503020204020204" pitchFamily="34" charset="-122"/>
              </a:rPr>
              <a:t>，卷积步长为</a:t>
            </a:r>
            <a:r>
              <a:rPr lang="en-US" altLang="zh-CN" sz="1400" b="0" i="0" dirty="0">
                <a:effectLst/>
                <a:latin typeface="微软雅黑" panose="020B0503020204020204" pitchFamily="34" charset="-122"/>
                <a:ea typeface="微软雅黑" panose="020B0503020204020204" pitchFamily="34" charset="-122"/>
              </a:rPr>
              <a:t>1</a:t>
            </a:r>
            <a:r>
              <a:rPr lang="zh-CN" altLang="en-US" sz="1400" b="0" i="0" dirty="0">
                <a:effectLst/>
                <a:latin typeface="微软雅黑" panose="020B0503020204020204" pitchFamily="34" charset="-122"/>
                <a:ea typeface="微软雅黑" panose="020B0503020204020204" pitchFamily="34" charset="-122"/>
              </a:rPr>
              <a:t>；每个通道都有各自的卷积核，同一个通道的卷积核参数共享。</a:t>
            </a:r>
            <a:endParaRPr lang="en-US" altLang="zh-CN" sz="1400" b="0" i="0" dirty="0">
              <a:effectLst/>
              <a:latin typeface="微软雅黑" panose="020B0503020204020204" pitchFamily="34" charset="-122"/>
              <a:ea typeface="微软雅黑" panose="020B0503020204020204" pitchFamily="34" charset="-122"/>
            </a:endParaRPr>
          </a:p>
        </p:txBody>
      </p:sp>
      <p:pic>
        <p:nvPicPr>
          <p:cNvPr id="3" name="图形 2">
            <a:extLst>
              <a:ext uri="{FF2B5EF4-FFF2-40B4-BE49-F238E27FC236}">
                <a16:creationId xmlns:a16="http://schemas.microsoft.com/office/drawing/2014/main" id="{7F81EA9C-8F39-1598-2B1D-A6C9F72C67B8}"/>
              </a:ext>
            </a:extLst>
          </p:cNvPr>
          <p:cNvPicPr>
            <a:picLocks noChangeAspect="1"/>
          </p:cNvPicPr>
          <p:nvPr/>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751114" y="1165468"/>
            <a:ext cx="7641771" cy="3991490"/>
          </a:xfrm>
          <a:prstGeom prst="rect">
            <a:avLst/>
          </a:prstGeom>
        </p:spPr>
      </p:pic>
    </p:spTree>
    <p:extLst>
      <p:ext uri="{BB962C8B-B14F-4D97-AF65-F5344CB8AC3E}">
        <p14:creationId xmlns:p14="http://schemas.microsoft.com/office/powerpoint/2010/main" val="2296880842"/>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标题 1">
            <a:extLst>
              <a:ext uri="{FF2B5EF4-FFF2-40B4-BE49-F238E27FC236}">
                <a16:creationId xmlns:a16="http://schemas.microsoft.com/office/drawing/2014/main" id="{4EE87BCB-2E02-079E-3A10-C693F335C8EC}"/>
              </a:ext>
            </a:extLst>
          </p:cNvPr>
          <p:cNvSpPr txBox="1">
            <a:spLocks/>
          </p:cNvSpPr>
          <p:nvPr/>
        </p:nvSpPr>
        <p:spPr>
          <a:xfrm>
            <a:off x="628650" y="182248"/>
            <a:ext cx="7886700" cy="1325563"/>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zh-CN" altLang="en-US" dirty="0">
                <a:latin typeface="微软雅黑" panose="020B0503020204020204" pitchFamily="34" charset="-122"/>
                <a:ea typeface="微软雅黑" panose="020B0503020204020204" pitchFamily="34" charset="-122"/>
              </a:rPr>
              <a:t>多通道卷积（多输入多输出）</a:t>
            </a:r>
            <a:endParaRPr lang="zh-CN" altLang="en-US" dirty="0"/>
          </a:p>
        </p:txBody>
      </p:sp>
      <p:sp>
        <p:nvSpPr>
          <p:cNvPr id="9" name="内容占位符 8">
            <a:extLst>
              <a:ext uri="{FF2B5EF4-FFF2-40B4-BE49-F238E27FC236}">
                <a16:creationId xmlns:a16="http://schemas.microsoft.com/office/drawing/2014/main" id="{325C36BB-10CC-DCFF-FD0E-56161C78CBA6}"/>
              </a:ext>
            </a:extLst>
          </p:cNvPr>
          <p:cNvSpPr>
            <a:spLocks noGrp="1"/>
          </p:cNvSpPr>
          <p:nvPr>
            <p:ph idx="1"/>
          </p:nvPr>
        </p:nvSpPr>
        <p:spPr>
          <a:xfrm>
            <a:off x="1332411" y="6006044"/>
            <a:ext cx="6621236" cy="401923"/>
          </a:xfrm>
        </p:spPr>
        <p:txBody>
          <a:bodyPr>
            <a:noAutofit/>
          </a:bodyPr>
          <a:lstStyle/>
          <a:p>
            <a:pPr>
              <a:lnSpc>
                <a:spcPct val="110000"/>
              </a:lnSpc>
              <a:spcBef>
                <a:spcPts val="0"/>
              </a:spcBef>
            </a:pPr>
            <a:r>
              <a:rPr lang="zh-CN" altLang="en-US" sz="1800" b="0" i="0" dirty="0">
                <a:effectLst/>
                <a:latin typeface="微软雅黑" panose="020B0503020204020204" pitchFamily="34" charset="-122"/>
                <a:ea typeface="微软雅黑" panose="020B0503020204020204" pitchFamily="34" charset="-122"/>
              </a:rPr>
              <a:t>如果输出通道为</a:t>
            </a:r>
            <a:r>
              <a:rPr lang="en-US" altLang="zh-CN" sz="1800" b="0" i="0" dirty="0">
                <a:effectLst/>
                <a:latin typeface="微软雅黑" panose="020B0503020204020204" pitchFamily="34" charset="-122"/>
                <a:ea typeface="微软雅黑" panose="020B0503020204020204" pitchFamily="34" charset="-122"/>
              </a:rPr>
              <a:t>m</a:t>
            </a:r>
            <a:r>
              <a:rPr lang="zh-CN" altLang="en-US" sz="1800" b="0" i="0" dirty="0">
                <a:effectLst/>
                <a:latin typeface="微软雅黑" panose="020B0503020204020204" pitchFamily="34" charset="-122"/>
                <a:ea typeface="微软雅黑" panose="020B0503020204020204" pitchFamily="34" charset="-122"/>
              </a:rPr>
              <a:t>，输入通道为</a:t>
            </a:r>
            <a:r>
              <a:rPr lang="en-US" altLang="zh-CN" sz="1800" b="0" i="0" dirty="0">
                <a:effectLst/>
                <a:latin typeface="微软雅黑" panose="020B0503020204020204" pitchFamily="34" charset="-122"/>
                <a:ea typeface="微软雅黑" panose="020B0503020204020204" pitchFamily="34" charset="-122"/>
              </a:rPr>
              <a:t>n</a:t>
            </a:r>
            <a:r>
              <a:rPr lang="zh-CN" altLang="en-US" sz="1800" b="0" i="0" dirty="0">
                <a:effectLst/>
                <a:latin typeface="微软雅黑" panose="020B0503020204020204" pitchFamily="34" charset="-122"/>
                <a:ea typeface="微软雅黑" panose="020B0503020204020204" pitchFamily="34" charset="-122"/>
              </a:rPr>
              <a:t>，那么需要</a:t>
            </a:r>
            <a:r>
              <a:rPr lang="en-US" altLang="zh-CN" sz="1800" b="0" i="0" dirty="0" err="1">
                <a:effectLst/>
                <a:latin typeface="微软雅黑" panose="020B0503020204020204" pitchFamily="34" charset="-122"/>
                <a:ea typeface="微软雅黑" panose="020B0503020204020204" pitchFamily="34" charset="-122"/>
              </a:rPr>
              <a:t>m×n</a:t>
            </a:r>
            <a:r>
              <a:rPr lang="zh-CN" altLang="en-US" sz="1800" b="0" i="0" dirty="0">
                <a:effectLst/>
                <a:latin typeface="微软雅黑" panose="020B0503020204020204" pitchFamily="34" charset="-122"/>
                <a:ea typeface="微软雅黑" panose="020B0503020204020204" pitchFamily="34" charset="-122"/>
              </a:rPr>
              <a:t>个卷积核。</a:t>
            </a:r>
            <a:endParaRPr lang="en-US" altLang="zh-CN" b="0" i="0" dirty="0">
              <a:effectLst/>
              <a:latin typeface="微软雅黑" panose="020B0503020204020204" pitchFamily="34" charset="-122"/>
              <a:ea typeface="微软雅黑" panose="020B0503020204020204" pitchFamily="34" charset="-122"/>
            </a:endParaRPr>
          </a:p>
        </p:txBody>
      </p:sp>
      <p:pic>
        <p:nvPicPr>
          <p:cNvPr id="4" name="图片 3">
            <a:extLst>
              <a:ext uri="{FF2B5EF4-FFF2-40B4-BE49-F238E27FC236}">
                <a16:creationId xmlns:a16="http://schemas.microsoft.com/office/drawing/2014/main" id="{C4D62DE4-FE07-AD4E-1804-EDD7F55E7BCD}"/>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443445" y="1206504"/>
            <a:ext cx="6257110" cy="4682404"/>
          </a:xfrm>
          <a:prstGeom prst="rect">
            <a:avLst/>
          </a:prstGeom>
        </p:spPr>
      </p:pic>
    </p:spTree>
    <p:extLst>
      <p:ext uri="{BB962C8B-B14F-4D97-AF65-F5344CB8AC3E}">
        <p14:creationId xmlns:p14="http://schemas.microsoft.com/office/powerpoint/2010/main" val="2934372720"/>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标题 1">
            <a:extLst>
              <a:ext uri="{FF2B5EF4-FFF2-40B4-BE49-F238E27FC236}">
                <a16:creationId xmlns:a16="http://schemas.microsoft.com/office/drawing/2014/main" id="{4EE87BCB-2E02-079E-3A10-C693F335C8EC}"/>
              </a:ext>
            </a:extLst>
          </p:cNvPr>
          <p:cNvSpPr txBox="1">
            <a:spLocks/>
          </p:cNvSpPr>
          <p:nvPr/>
        </p:nvSpPr>
        <p:spPr>
          <a:xfrm>
            <a:off x="628650" y="273690"/>
            <a:ext cx="7886700" cy="1325563"/>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zh-CN" altLang="en-US" dirty="0">
                <a:latin typeface="微软雅黑" panose="020B0503020204020204" pitchFamily="34" charset="-122"/>
                <a:ea typeface="微软雅黑" panose="020B0503020204020204" pitchFamily="34" charset="-122"/>
              </a:rPr>
              <a:t>池化层</a:t>
            </a:r>
            <a:endParaRPr lang="zh-CN" altLang="en-US" dirty="0"/>
          </a:p>
        </p:txBody>
      </p:sp>
      <p:sp>
        <p:nvSpPr>
          <p:cNvPr id="9" name="内容占位符 8">
            <a:extLst>
              <a:ext uri="{FF2B5EF4-FFF2-40B4-BE49-F238E27FC236}">
                <a16:creationId xmlns:a16="http://schemas.microsoft.com/office/drawing/2014/main" id="{325C36BB-10CC-DCFF-FD0E-56161C78CBA6}"/>
              </a:ext>
            </a:extLst>
          </p:cNvPr>
          <p:cNvSpPr>
            <a:spLocks noGrp="1"/>
          </p:cNvSpPr>
          <p:nvPr>
            <p:ph idx="1"/>
          </p:nvPr>
        </p:nvSpPr>
        <p:spPr>
          <a:xfrm>
            <a:off x="682533" y="1473235"/>
            <a:ext cx="7778933" cy="1864329"/>
          </a:xfrm>
        </p:spPr>
        <p:txBody>
          <a:bodyPr>
            <a:noAutofit/>
          </a:bodyPr>
          <a:lstStyle/>
          <a:p>
            <a:pPr>
              <a:lnSpc>
                <a:spcPct val="110000"/>
              </a:lnSpc>
              <a:spcBef>
                <a:spcPts val="0"/>
              </a:spcBef>
            </a:pPr>
            <a:r>
              <a:rPr lang="zh-CN" altLang="en-US" sz="1800" b="1" i="0" dirty="0">
                <a:effectLst/>
                <a:latin typeface="微软雅黑" panose="020B0503020204020204" pitchFamily="34" charset="-122"/>
                <a:ea typeface="微软雅黑" panose="020B0503020204020204" pitchFamily="34" charset="-122"/>
              </a:rPr>
              <a:t>池化</a:t>
            </a:r>
            <a:r>
              <a:rPr lang="zh-CN" altLang="en-US" sz="1800" b="0" i="0" dirty="0">
                <a:effectLst/>
                <a:latin typeface="微软雅黑" panose="020B0503020204020204" pitchFamily="34" charset="-122"/>
                <a:ea typeface="微软雅黑" panose="020B0503020204020204" pitchFamily="34" charset="-122"/>
              </a:rPr>
              <a:t>是常见的降维操作，池化操作和卷积的执行类似，通过池化核、步长、填充决定输出</a:t>
            </a:r>
            <a:endParaRPr lang="en-US" altLang="zh-CN" sz="1800" b="0" i="0" dirty="0">
              <a:effectLst/>
              <a:latin typeface="微软雅黑" panose="020B0503020204020204" pitchFamily="34" charset="-122"/>
              <a:ea typeface="微软雅黑" panose="020B0503020204020204" pitchFamily="34" charset="-122"/>
            </a:endParaRPr>
          </a:p>
          <a:p>
            <a:pPr>
              <a:lnSpc>
                <a:spcPct val="110000"/>
              </a:lnSpc>
              <a:spcBef>
                <a:spcPts val="0"/>
              </a:spcBef>
            </a:pPr>
            <a:r>
              <a:rPr lang="zh-CN" altLang="en-US" sz="1800" b="0" i="0" dirty="0">
                <a:effectLst/>
                <a:latin typeface="微软雅黑" panose="020B0503020204020204" pitchFamily="34" charset="-122"/>
                <a:ea typeface="微软雅黑" panose="020B0503020204020204" pitchFamily="34" charset="-122"/>
              </a:rPr>
              <a:t>池化主要有最大池化和平均池化。最大池化是在池化核区域范围内取最大值，平均池化则是在池化核范围内做平均。</a:t>
            </a:r>
            <a:endParaRPr lang="en-US" altLang="zh-CN" sz="1800" b="0" i="0" dirty="0">
              <a:effectLst/>
              <a:latin typeface="微软雅黑" panose="020B0503020204020204" pitchFamily="34" charset="-122"/>
              <a:ea typeface="微软雅黑" panose="020B0503020204020204" pitchFamily="34" charset="-122"/>
            </a:endParaRPr>
          </a:p>
          <a:p>
            <a:pPr>
              <a:lnSpc>
                <a:spcPct val="110000"/>
              </a:lnSpc>
              <a:spcBef>
                <a:spcPts val="0"/>
              </a:spcBef>
            </a:pPr>
            <a:r>
              <a:rPr lang="zh-CN" altLang="en-US" sz="1800" b="0" i="0" dirty="0">
                <a:effectLst/>
                <a:latin typeface="微软雅黑" panose="020B0503020204020204" pitchFamily="34" charset="-122"/>
                <a:ea typeface="微软雅黑" panose="020B0503020204020204" pitchFamily="34" charset="-122"/>
              </a:rPr>
              <a:t>与卷积不同的是池化核没有训练参数；池化层的填充方式也有所不同，平均池化填充的是</a:t>
            </a:r>
            <a:r>
              <a:rPr lang="en-US" altLang="zh-CN" sz="1800" b="0" i="0" dirty="0">
                <a:effectLst/>
                <a:latin typeface="微软雅黑" panose="020B0503020204020204" pitchFamily="34" charset="-122"/>
                <a:ea typeface="微软雅黑" panose="020B0503020204020204" pitchFamily="34" charset="-122"/>
              </a:rPr>
              <a:t>0</a:t>
            </a:r>
            <a:r>
              <a:rPr lang="zh-CN" altLang="en-US" sz="1800" b="0" i="0" dirty="0">
                <a:effectLst/>
                <a:latin typeface="微软雅黑" panose="020B0503020204020204" pitchFamily="34" charset="-122"/>
                <a:ea typeface="微软雅黑" panose="020B0503020204020204" pitchFamily="34" charset="-122"/>
              </a:rPr>
              <a:t>，最大池化填充的是−</a:t>
            </a:r>
            <a:r>
              <a:rPr lang="en-US" altLang="zh-CN" sz="1800" b="0" i="0" dirty="0">
                <a:effectLst/>
                <a:latin typeface="微软雅黑" panose="020B0503020204020204" pitchFamily="34" charset="-122"/>
                <a:ea typeface="微软雅黑" panose="020B0503020204020204" pitchFamily="34" charset="-122"/>
              </a:rPr>
              <a:t>inf</a:t>
            </a:r>
            <a:r>
              <a:rPr lang="zh-CN" altLang="en-US" sz="1800" b="0" i="0" dirty="0">
                <a:effectLst/>
                <a:latin typeface="微软雅黑" panose="020B0503020204020204" pitchFamily="34" charset="-122"/>
                <a:ea typeface="微软雅黑" panose="020B0503020204020204" pitchFamily="34" charset="-122"/>
              </a:rPr>
              <a:t>。</a:t>
            </a:r>
            <a:endParaRPr lang="en-US" altLang="zh-CN" sz="1800" b="0" i="0" dirty="0">
              <a:effectLst/>
              <a:latin typeface="微软雅黑" panose="020B0503020204020204" pitchFamily="34" charset="-122"/>
              <a:ea typeface="微软雅黑" panose="020B0503020204020204" pitchFamily="34" charset="-122"/>
            </a:endParaRPr>
          </a:p>
        </p:txBody>
      </p:sp>
      <p:pic>
        <p:nvPicPr>
          <p:cNvPr id="3" name="图形 2">
            <a:extLst>
              <a:ext uri="{FF2B5EF4-FFF2-40B4-BE49-F238E27FC236}">
                <a16:creationId xmlns:a16="http://schemas.microsoft.com/office/drawing/2014/main" id="{DD5050F5-2A7C-74F6-7E78-A23B65BCEDA6}"/>
              </a:ext>
            </a:extLst>
          </p:cNvPr>
          <p:cNvPicPr>
            <a:picLocks noChangeAspect="1"/>
          </p:cNvPicPr>
          <p:nvPr/>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1428750" y="3520444"/>
            <a:ext cx="6286500" cy="1828800"/>
          </a:xfrm>
          <a:prstGeom prst="rect">
            <a:avLst/>
          </a:prstGeom>
        </p:spPr>
      </p:pic>
      <p:sp>
        <p:nvSpPr>
          <p:cNvPr id="5" name="文本框 4">
            <a:extLst>
              <a:ext uri="{FF2B5EF4-FFF2-40B4-BE49-F238E27FC236}">
                <a16:creationId xmlns:a16="http://schemas.microsoft.com/office/drawing/2014/main" id="{0AEC5DE1-436F-C8CA-BBEF-607314BBFDAC}"/>
              </a:ext>
            </a:extLst>
          </p:cNvPr>
          <p:cNvSpPr txBox="1"/>
          <p:nvPr/>
        </p:nvSpPr>
        <p:spPr>
          <a:xfrm>
            <a:off x="628650" y="5532124"/>
            <a:ext cx="7832816" cy="646331"/>
          </a:xfrm>
          <a:prstGeom prst="rect">
            <a:avLst/>
          </a:prstGeom>
          <a:noFill/>
        </p:spPr>
        <p:txBody>
          <a:bodyPr wrap="square" rtlCol="0">
            <a:spAutoFit/>
          </a:bodyPr>
          <a:lstStyle/>
          <a:p>
            <a:pPr marL="285750" indent="-285750">
              <a:buFont typeface="Arial" panose="020B0604020202020204" pitchFamily="34" charset="0"/>
              <a:buChar char="•"/>
            </a:pPr>
            <a:r>
              <a:rPr lang="zh-CN" altLang="en-US" dirty="0">
                <a:latin typeface="微软雅黑" panose="020B0503020204020204" pitchFamily="34" charset="-122"/>
                <a:ea typeface="微软雅黑" panose="020B0503020204020204" pitchFamily="34" charset="-122"/>
              </a:rPr>
              <a:t>池化示例：</a:t>
            </a:r>
            <a:r>
              <a:rPr lang="zh-CN" altLang="en-US" b="0" i="0" dirty="0">
                <a:effectLst/>
                <a:latin typeface="微软雅黑" panose="020B0503020204020204" pitchFamily="34" charset="-122"/>
                <a:ea typeface="微软雅黑" panose="020B0503020204020204" pitchFamily="34" charset="-122"/>
              </a:rPr>
              <a:t>对</a:t>
            </a:r>
            <a:r>
              <a:rPr lang="en-US" altLang="zh-CN" b="0" i="0" dirty="0">
                <a:effectLst/>
                <a:latin typeface="微软雅黑" panose="020B0503020204020204" pitchFamily="34" charset="-122"/>
                <a:ea typeface="微软雅黑" panose="020B0503020204020204" pitchFamily="34" charset="-122"/>
              </a:rPr>
              <a:t>4×4</a:t>
            </a:r>
            <a:r>
              <a:rPr lang="zh-CN" altLang="en-US" b="0" i="0" dirty="0">
                <a:effectLst/>
                <a:latin typeface="微软雅黑" panose="020B0503020204020204" pitchFamily="34" charset="-122"/>
                <a:ea typeface="微软雅黑" panose="020B0503020204020204" pitchFamily="34" charset="-122"/>
              </a:rPr>
              <a:t>的输入进行</a:t>
            </a:r>
            <a:r>
              <a:rPr lang="en-US" altLang="zh-CN" b="0" i="0" dirty="0">
                <a:effectLst/>
                <a:latin typeface="微软雅黑" panose="020B0503020204020204" pitchFamily="34" charset="-122"/>
                <a:ea typeface="微软雅黑" panose="020B0503020204020204" pitchFamily="34" charset="-122"/>
              </a:rPr>
              <a:t>2×2</a:t>
            </a:r>
            <a:r>
              <a:rPr lang="zh-CN" altLang="en-US" b="0" i="0" dirty="0">
                <a:effectLst/>
                <a:latin typeface="微软雅黑" panose="020B0503020204020204" pitchFamily="34" charset="-122"/>
                <a:ea typeface="微软雅黑" panose="020B0503020204020204" pitchFamily="34" charset="-122"/>
              </a:rPr>
              <a:t>区域池化，步长为</a:t>
            </a:r>
            <a:r>
              <a:rPr lang="en-US" altLang="zh-CN" b="0" i="0" dirty="0">
                <a:effectLst/>
                <a:latin typeface="微软雅黑" panose="020B0503020204020204" pitchFamily="34" charset="-122"/>
                <a:ea typeface="微软雅黑" panose="020B0503020204020204" pitchFamily="34" charset="-122"/>
              </a:rPr>
              <a:t>2</a:t>
            </a:r>
            <a:r>
              <a:rPr lang="zh-CN" altLang="en-US" b="0" i="0" dirty="0">
                <a:effectLst/>
                <a:latin typeface="微软雅黑" panose="020B0503020204020204" pitchFamily="34" charset="-122"/>
                <a:ea typeface="微软雅黑" panose="020B0503020204020204" pitchFamily="34" charset="-122"/>
              </a:rPr>
              <a:t>，不填充；左图为最大池化的结果，右图为平均池化的结果。</a:t>
            </a:r>
            <a:endParaRPr lang="zh-CN" altLang="en-US" dirty="0">
              <a:latin typeface="微软雅黑" panose="020B0503020204020204" pitchFamily="34" charset="-122"/>
              <a:ea typeface="微软雅黑" panose="020B0503020204020204" pitchFamily="34" charset="-122"/>
            </a:endParaRPr>
          </a:p>
        </p:txBody>
      </p:sp>
    </p:spTree>
    <p:extLst>
      <p:ext uri="{BB962C8B-B14F-4D97-AF65-F5344CB8AC3E}">
        <p14:creationId xmlns:p14="http://schemas.microsoft.com/office/powerpoint/2010/main" val="3817109346"/>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标题 1">
            <a:extLst>
              <a:ext uri="{FF2B5EF4-FFF2-40B4-BE49-F238E27FC236}">
                <a16:creationId xmlns:a16="http://schemas.microsoft.com/office/drawing/2014/main" id="{4EE87BCB-2E02-079E-3A10-C693F335C8EC}"/>
              </a:ext>
            </a:extLst>
          </p:cNvPr>
          <p:cNvSpPr txBox="1">
            <a:spLocks/>
          </p:cNvSpPr>
          <p:nvPr/>
        </p:nvSpPr>
        <p:spPr>
          <a:xfrm>
            <a:off x="628650" y="188779"/>
            <a:ext cx="7886700" cy="1325563"/>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zh-CN" altLang="en-US" dirty="0">
                <a:latin typeface="微软雅黑" panose="020B0503020204020204" pitchFamily="34" charset="-122"/>
                <a:ea typeface="微软雅黑" panose="020B0503020204020204" pitchFamily="34" charset="-122"/>
              </a:rPr>
              <a:t>简单神经网络示例</a:t>
            </a:r>
            <a:endParaRPr lang="zh-CN" altLang="en-US" dirty="0"/>
          </a:p>
        </p:txBody>
      </p:sp>
      <p:sp>
        <p:nvSpPr>
          <p:cNvPr id="5" name="文本框 4">
            <a:extLst>
              <a:ext uri="{FF2B5EF4-FFF2-40B4-BE49-F238E27FC236}">
                <a16:creationId xmlns:a16="http://schemas.microsoft.com/office/drawing/2014/main" id="{0AEC5DE1-436F-C8CA-BBEF-607314BBFDAC}"/>
              </a:ext>
            </a:extLst>
          </p:cNvPr>
          <p:cNvSpPr txBox="1"/>
          <p:nvPr/>
        </p:nvSpPr>
        <p:spPr>
          <a:xfrm>
            <a:off x="378824" y="1383102"/>
            <a:ext cx="7145383" cy="369332"/>
          </a:xfrm>
          <a:prstGeom prst="rect">
            <a:avLst/>
          </a:prstGeom>
          <a:noFill/>
        </p:spPr>
        <p:txBody>
          <a:bodyPr wrap="square" rtlCol="0">
            <a:spAutoFit/>
          </a:bodyPr>
          <a:lstStyle/>
          <a:p>
            <a:r>
              <a:rPr lang="zh-CN" altLang="en-US" b="1" dirty="0">
                <a:latin typeface="微软雅黑" panose="020B0503020204020204" pitchFamily="34" charset="-122"/>
                <a:ea typeface="微软雅黑" panose="020B0503020204020204" pitchFamily="34" charset="-122"/>
              </a:rPr>
              <a:t>使用卷积、池化、全连接组件构建一个非常简单的卷积神经网络：</a:t>
            </a:r>
          </a:p>
        </p:txBody>
      </p:sp>
      <p:pic>
        <p:nvPicPr>
          <p:cNvPr id="8" name="图形 7">
            <a:extLst>
              <a:ext uri="{FF2B5EF4-FFF2-40B4-BE49-F238E27FC236}">
                <a16:creationId xmlns:a16="http://schemas.microsoft.com/office/drawing/2014/main" id="{8036AE12-D127-6EDF-1847-B66BF22B5ADA}"/>
              </a:ext>
            </a:extLst>
          </p:cNvPr>
          <p:cNvPicPr>
            <a:picLocks noChangeAspect="1"/>
          </p:cNvPicPr>
          <p:nvPr/>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453935" y="1712383"/>
            <a:ext cx="8327572" cy="2858472"/>
          </a:xfrm>
          <a:prstGeom prst="rect">
            <a:avLst/>
          </a:prstGeom>
        </p:spPr>
      </p:pic>
      <p:sp>
        <p:nvSpPr>
          <p:cNvPr id="10" name="文本框 9">
            <a:extLst>
              <a:ext uri="{FF2B5EF4-FFF2-40B4-BE49-F238E27FC236}">
                <a16:creationId xmlns:a16="http://schemas.microsoft.com/office/drawing/2014/main" id="{1895E4AF-4506-5735-B4F1-E8A8E9F2B548}"/>
              </a:ext>
            </a:extLst>
          </p:cNvPr>
          <p:cNvSpPr txBox="1"/>
          <p:nvPr/>
        </p:nvSpPr>
        <p:spPr>
          <a:xfrm>
            <a:off x="362311" y="4555110"/>
            <a:ext cx="8690065" cy="2031325"/>
          </a:xfrm>
          <a:prstGeom prst="rect">
            <a:avLst/>
          </a:prstGeom>
          <a:noFill/>
        </p:spPr>
        <p:txBody>
          <a:bodyPr wrap="square" rtlCol="0">
            <a:spAutoFit/>
          </a:bodyPr>
          <a:lstStyle/>
          <a:p>
            <a:r>
              <a:rPr lang="zh-CN" altLang="en-US" sz="1400" b="0" i="0" dirty="0">
                <a:effectLst/>
                <a:latin typeface="微软雅黑" panose="020B0503020204020204" pitchFamily="34" charset="-122"/>
                <a:ea typeface="微软雅黑" panose="020B0503020204020204" pitchFamily="34" charset="-122"/>
              </a:rPr>
              <a:t>给定输入</a:t>
            </a:r>
            <a:r>
              <a:rPr lang="en-US" altLang="zh-CN" sz="1400" b="0" i="0" dirty="0">
                <a:effectLst/>
                <a:latin typeface="微软雅黑" panose="020B0503020204020204" pitchFamily="34" charset="-122"/>
                <a:ea typeface="微软雅黑" panose="020B0503020204020204" pitchFamily="34" charset="-122"/>
              </a:rPr>
              <a:t>3×64×64</a:t>
            </a:r>
            <a:r>
              <a:rPr lang="zh-CN" altLang="en-US" sz="1400" b="0" i="0" dirty="0">
                <a:effectLst/>
                <a:latin typeface="微软雅黑" panose="020B0503020204020204" pitchFamily="34" charset="-122"/>
                <a:ea typeface="微软雅黑" panose="020B0503020204020204" pitchFamily="34" charset="-122"/>
              </a:rPr>
              <a:t>的彩色图片，使用</a:t>
            </a:r>
            <a:r>
              <a:rPr lang="en-US" altLang="zh-CN" sz="1400" b="0" i="0" dirty="0">
                <a:effectLst/>
                <a:latin typeface="微软雅黑" panose="020B0503020204020204" pitchFamily="34" charset="-122"/>
                <a:ea typeface="微软雅黑" panose="020B0503020204020204" pitchFamily="34" charset="-122"/>
              </a:rPr>
              <a:t>16</a:t>
            </a:r>
            <a:r>
              <a:rPr lang="zh-CN" altLang="en-US" sz="1400" b="0" i="0" dirty="0">
                <a:effectLst/>
                <a:latin typeface="微软雅黑" panose="020B0503020204020204" pitchFamily="34" charset="-122"/>
                <a:ea typeface="微软雅黑" panose="020B0503020204020204" pitchFamily="34" charset="-122"/>
              </a:rPr>
              <a:t>个</a:t>
            </a:r>
            <a:r>
              <a:rPr lang="en-US" altLang="zh-CN" sz="1400" b="0" i="0" dirty="0">
                <a:effectLst/>
                <a:latin typeface="微软雅黑" panose="020B0503020204020204" pitchFamily="34" charset="-122"/>
                <a:ea typeface="微软雅黑" panose="020B0503020204020204" pitchFamily="34" charset="-122"/>
              </a:rPr>
              <a:t>3×3×3</a:t>
            </a:r>
            <a:r>
              <a:rPr lang="zh-CN" altLang="en-US" sz="1400" b="0" i="0" dirty="0">
                <a:effectLst/>
                <a:latin typeface="微软雅黑" panose="020B0503020204020204" pitchFamily="34" charset="-122"/>
                <a:ea typeface="微软雅黑" panose="020B0503020204020204" pitchFamily="34" charset="-122"/>
              </a:rPr>
              <a:t>大小的卷积核做卷积，得到大小为</a:t>
            </a:r>
            <a:r>
              <a:rPr lang="en-US" altLang="zh-CN" sz="1400" b="0" i="0" dirty="0">
                <a:effectLst/>
                <a:latin typeface="微软雅黑" panose="020B0503020204020204" pitchFamily="34" charset="-122"/>
                <a:ea typeface="微软雅黑" panose="020B0503020204020204" pitchFamily="34" charset="-122"/>
              </a:rPr>
              <a:t>16×64×64</a:t>
            </a:r>
            <a:r>
              <a:rPr lang="zh-CN" altLang="en-US" sz="1400" b="0" i="0" dirty="0">
                <a:effectLst/>
                <a:latin typeface="微软雅黑" panose="020B0503020204020204" pitchFamily="34" charset="-122"/>
                <a:ea typeface="微软雅黑" panose="020B0503020204020204" pitchFamily="34" charset="-122"/>
              </a:rPr>
              <a:t>的特征图； </a:t>
            </a:r>
            <a:endParaRPr lang="en-US" altLang="zh-CN" sz="1400" b="0" i="0" dirty="0">
              <a:effectLst/>
              <a:latin typeface="微软雅黑" panose="020B0503020204020204" pitchFamily="34" charset="-122"/>
              <a:ea typeface="微软雅黑" panose="020B0503020204020204" pitchFamily="34" charset="-122"/>
            </a:endParaRPr>
          </a:p>
          <a:p>
            <a:r>
              <a:rPr lang="zh-CN" altLang="en-US" sz="1400" b="0" i="0" dirty="0">
                <a:effectLst/>
                <a:latin typeface="微软雅黑" panose="020B0503020204020204" pitchFamily="34" charset="-122"/>
                <a:ea typeface="微软雅黑" panose="020B0503020204020204" pitchFamily="34" charset="-122"/>
              </a:rPr>
              <a:t>再进行池化操作降维，得到大小为</a:t>
            </a:r>
            <a:r>
              <a:rPr lang="en-US" altLang="zh-CN" sz="1400" b="0" i="0" dirty="0">
                <a:effectLst/>
                <a:latin typeface="微软雅黑" panose="020B0503020204020204" pitchFamily="34" charset="-122"/>
                <a:ea typeface="微软雅黑" panose="020B0503020204020204" pitchFamily="34" charset="-122"/>
              </a:rPr>
              <a:t>16×32×32</a:t>
            </a:r>
            <a:r>
              <a:rPr lang="zh-CN" altLang="en-US" sz="1400" b="0" i="0" dirty="0">
                <a:effectLst/>
                <a:latin typeface="微软雅黑" panose="020B0503020204020204" pitchFamily="34" charset="-122"/>
                <a:ea typeface="微软雅黑" panose="020B0503020204020204" pitchFamily="34" charset="-122"/>
              </a:rPr>
              <a:t>的特征图； </a:t>
            </a:r>
            <a:endParaRPr lang="en-US" altLang="zh-CN" sz="1400" b="0" i="0" dirty="0">
              <a:effectLst/>
              <a:latin typeface="微软雅黑" panose="020B0503020204020204" pitchFamily="34" charset="-122"/>
              <a:ea typeface="微软雅黑" panose="020B0503020204020204" pitchFamily="34" charset="-122"/>
            </a:endParaRPr>
          </a:p>
          <a:p>
            <a:r>
              <a:rPr lang="zh-CN" altLang="en-US" sz="1400" b="0" i="0" dirty="0">
                <a:effectLst/>
                <a:latin typeface="微软雅黑" panose="020B0503020204020204" pitchFamily="34" charset="-122"/>
                <a:ea typeface="微软雅黑" panose="020B0503020204020204" pitchFamily="34" charset="-122"/>
              </a:rPr>
              <a:t>对特征图再卷积得到大小为</a:t>
            </a:r>
            <a:r>
              <a:rPr lang="en-US" altLang="zh-CN" sz="1400" b="0" i="0" dirty="0">
                <a:effectLst/>
                <a:latin typeface="微软雅黑" panose="020B0503020204020204" pitchFamily="34" charset="-122"/>
                <a:ea typeface="微软雅黑" panose="020B0503020204020204" pitchFamily="34" charset="-122"/>
              </a:rPr>
              <a:t>32×32×32</a:t>
            </a:r>
            <a:r>
              <a:rPr lang="zh-CN" altLang="en-US" sz="1400" b="0" i="0" dirty="0">
                <a:effectLst/>
                <a:latin typeface="微软雅黑" panose="020B0503020204020204" pitchFamily="34" charset="-122"/>
                <a:ea typeface="微软雅黑" panose="020B0503020204020204" pitchFamily="34" charset="-122"/>
              </a:rPr>
              <a:t>特征图；</a:t>
            </a:r>
            <a:endParaRPr lang="en-US" altLang="zh-CN" sz="1400" b="0" i="0" dirty="0">
              <a:effectLst/>
              <a:latin typeface="微软雅黑" panose="020B0503020204020204" pitchFamily="34" charset="-122"/>
              <a:ea typeface="微软雅黑" panose="020B0503020204020204" pitchFamily="34" charset="-122"/>
            </a:endParaRPr>
          </a:p>
          <a:p>
            <a:r>
              <a:rPr lang="zh-CN" altLang="en-US" sz="1400" b="0" i="0" dirty="0">
                <a:effectLst/>
                <a:latin typeface="微软雅黑" panose="020B0503020204020204" pitchFamily="34" charset="-122"/>
                <a:ea typeface="微软雅黑" panose="020B0503020204020204" pitchFamily="34" charset="-122"/>
              </a:rPr>
              <a:t>再进行池化操作得到</a:t>
            </a:r>
            <a:r>
              <a:rPr lang="en-US" altLang="zh-CN" sz="1400" b="0" i="0" dirty="0">
                <a:effectLst/>
                <a:latin typeface="微软雅黑" panose="020B0503020204020204" pitchFamily="34" charset="-122"/>
                <a:ea typeface="微软雅黑" panose="020B0503020204020204" pitchFamily="34" charset="-122"/>
              </a:rPr>
              <a:t>32×16×16</a:t>
            </a:r>
            <a:r>
              <a:rPr lang="zh-CN" altLang="en-US" sz="1400" b="0" i="0" dirty="0">
                <a:effectLst/>
                <a:latin typeface="微软雅黑" panose="020B0503020204020204" pitchFamily="34" charset="-122"/>
                <a:ea typeface="微软雅黑" panose="020B0503020204020204" pitchFamily="34" charset="-122"/>
              </a:rPr>
              <a:t>大小的特征图； </a:t>
            </a:r>
            <a:endParaRPr lang="en-US" altLang="zh-CN" sz="1400" b="0" i="0" dirty="0">
              <a:effectLst/>
              <a:latin typeface="微软雅黑" panose="020B0503020204020204" pitchFamily="34" charset="-122"/>
              <a:ea typeface="微软雅黑" panose="020B0503020204020204" pitchFamily="34" charset="-122"/>
            </a:endParaRPr>
          </a:p>
          <a:p>
            <a:r>
              <a:rPr lang="zh-CN" altLang="en-US" sz="1400" b="0" i="0" dirty="0">
                <a:effectLst/>
                <a:latin typeface="微软雅黑" panose="020B0503020204020204" pitchFamily="34" charset="-122"/>
                <a:ea typeface="微软雅黑" panose="020B0503020204020204" pitchFamily="34" charset="-122"/>
              </a:rPr>
              <a:t>对特征图做全连接，将特征图平铺成一维向量（这步操作称为</a:t>
            </a:r>
            <a:r>
              <a:rPr lang="en-US" altLang="zh-CN" sz="1400" b="0" i="0" dirty="0">
                <a:effectLst/>
                <a:latin typeface="微软雅黑" panose="020B0503020204020204" pitchFamily="34" charset="-122"/>
                <a:ea typeface="微软雅黑" panose="020B0503020204020204" pitchFamily="34" charset="-122"/>
              </a:rPr>
              <a:t>Flatten</a:t>
            </a:r>
            <a:r>
              <a:rPr lang="zh-CN" altLang="en-US" sz="1400" b="0" i="0" dirty="0">
                <a:effectLst/>
                <a:latin typeface="微软雅黑" panose="020B0503020204020204" pitchFamily="34" charset="-122"/>
                <a:ea typeface="微软雅黑" panose="020B0503020204020204" pitchFamily="34" charset="-122"/>
              </a:rPr>
              <a:t>），压平后输入特征大小为</a:t>
            </a:r>
            <a:r>
              <a:rPr lang="en-US" altLang="zh-CN" sz="1400" b="0" i="0" dirty="0">
                <a:effectLst/>
                <a:latin typeface="微软雅黑" panose="020B0503020204020204" pitchFamily="34" charset="-122"/>
                <a:ea typeface="微软雅黑" panose="020B0503020204020204" pitchFamily="34" charset="-122"/>
              </a:rPr>
              <a:t>32×16×16=8192</a:t>
            </a:r>
            <a:r>
              <a:rPr lang="zh-CN" altLang="en-US" sz="1400" b="0" i="0" dirty="0">
                <a:effectLst/>
                <a:latin typeface="微软雅黑" panose="020B0503020204020204" pitchFamily="34" charset="-122"/>
                <a:ea typeface="微软雅黑" panose="020B0503020204020204" pitchFamily="34" charset="-122"/>
              </a:rPr>
              <a:t>； </a:t>
            </a:r>
            <a:endParaRPr lang="en-US" altLang="zh-CN" sz="1400" b="0" i="0" dirty="0">
              <a:effectLst/>
              <a:latin typeface="微软雅黑" panose="020B0503020204020204" pitchFamily="34" charset="-122"/>
              <a:ea typeface="微软雅黑" panose="020B0503020204020204" pitchFamily="34" charset="-122"/>
            </a:endParaRPr>
          </a:p>
          <a:p>
            <a:r>
              <a:rPr lang="zh-CN" altLang="en-US" sz="1400" b="0" i="0" dirty="0">
                <a:effectLst/>
                <a:latin typeface="微软雅黑" panose="020B0503020204020204" pitchFamily="34" charset="-122"/>
                <a:ea typeface="微软雅黑" panose="020B0503020204020204" pitchFamily="34" charset="-122"/>
              </a:rPr>
              <a:t>之后做一次全连接对大小为</a:t>
            </a:r>
            <a:r>
              <a:rPr lang="en-US" altLang="zh-CN" sz="1400" b="0" i="0" dirty="0">
                <a:effectLst/>
                <a:latin typeface="微软雅黑" panose="020B0503020204020204" pitchFamily="34" charset="-122"/>
                <a:ea typeface="微软雅黑" panose="020B0503020204020204" pitchFamily="34" charset="-122"/>
              </a:rPr>
              <a:t>8192</a:t>
            </a:r>
            <a:r>
              <a:rPr lang="zh-CN" altLang="en-US" sz="1400" b="0" i="0" dirty="0">
                <a:effectLst/>
                <a:latin typeface="微软雅黑" panose="020B0503020204020204" pitchFamily="34" charset="-122"/>
                <a:ea typeface="微软雅黑" panose="020B0503020204020204" pitchFamily="34" charset="-122"/>
              </a:rPr>
              <a:t>特征变换到大小为</a:t>
            </a:r>
            <a:r>
              <a:rPr lang="en-US" altLang="zh-CN" sz="1400" b="0" i="0" dirty="0">
                <a:effectLst/>
                <a:latin typeface="微软雅黑" panose="020B0503020204020204" pitchFamily="34" charset="-122"/>
                <a:ea typeface="微软雅黑" panose="020B0503020204020204" pitchFamily="34" charset="-122"/>
              </a:rPr>
              <a:t>128</a:t>
            </a:r>
            <a:r>
              <a:rPr lang="zh-CN" altLang="en-US" sz="1400" b="0" i="0" dirty="0">
                <a:effectLst/>
                <a:latin typeface="微软雅黑" panose="020B0503020204020204" pitchFamily="34" charset="-122"/>
                <a:ea typeface="微软雅黑" panose="020B0503020204020204" pitchFamily="34" charset="-122"/>
              </a:rPr>
              <a:t>的特征，再依次做两次全连接分别得到</a:t>
            </a:r>
            <a:r>
              <a:rPr lang="en-US" altLang="zh-CN" sz="1400" b="0" i="0" dirty="0">
                <a:effectLst/>
                <a:latin typeface="微软雅黑" panose="020B0503020204020204" pitchFamily="34" charset="-122"/>
                <a:ea typeface="微软雅黑" panose="020B0503020204020204" pitchFamily="34" charset="-122"/>
              </a:rPr>
              <a:t>64</a:t>
            </a:r>
            <a:r>
              <a:rPr lang="zh-CN" altLang="en-US" sz="1400" b="0" i="0" dirty="0">
                <a:effectLst/>
                <a:latin typeface="微软雅黑" panose="020B0503020204020204" pitchFamily="34" charset="-122"/>
                <a:ea typeface="微软雅黑" panose="020B0503020204020204" pitchFamily="34" charset="-122"/>
              </a:rPr>
              <a:t>，</a:t>
            </a:r>
            <a:r>
              <a:rPr lang="en-US" altLang="zh-CN" sz="1400" b="0" i="0" dirty="0">
                <a:effectLst/>
                <a:latin typeface="微软雅黑" panose="020B0503020204020204" pitchFamily="34" charset="-122"/>
                <a:ea typeface="微软雅黑" panose="020B0503020204020204" pitchFamily="34" charset="-122"/>
              </a:rPr>
              <a:t>10</a:t>
            </a:r>
            <a:r>
              <a:rPr lang="zh-CN" altLang="en-US" sz="1400" b="0" i="0" dirty="0">
                <a:effectLst/>
                <a:latin typeface="微软雅黑" panose="020B0503020204020204" pitchFamily="34" charset="-122"/>
                <a:ea typeface="微软雅黑" panose="020B0503020204020204" pitchFamily="34" charset="-122"/>
              </a:rPr>
              <a:t>。 </a:t>
            </a:r>
            <a:endParaRPr lang="en-US" altLang="zh-CN" sz="1400" b="0" i="0" dirty="0">
              <a:effectLst/>
              <a:latin typeface="微软雅黑" panose="020B0503020204020204" pitchFamily="34" charset="-122"/>
              <a:ea typeface="微软雅黑" panose="020B0503020204020204" pitchFamily="34" charset="-122"/>
            </a:endParaRPr>
          </a:p>
          <a:p>
            <a:r>
              <a:rPr lang="zh-CN" altLang="en-US" sz="1400" b="0" i="0" dirty="0">
                <a:effectLst/>
                <a:latin typeface="微软雅黑" panose="020B0503020204020204" pitchFamily="34" charset="-122"/>
                <a:ea typeface="微软雅黑" panose="020B0503020204020204" pitchFamily="34" charset="-122"/>
              </a:rPr>
              <a:t>最后的输出结果是依据自己的实际问题而定，假设我们的输入是包含</a:t>
            </a:r>
            <a:r>
              <a:rPr lang="en-US" altLang="zh-CN" sz="1400" b="0" i="0" dirty="0">
                <a:effectLst/>
                <a:latin typeface="微软雅黑" panose="020B0503020204020204" pitchFamily="34" charset="-122"/>
                <a:ea typeface="微软雅黑" panose="020B0503020204020204" pitchFamily="34" charset="-122"/>
              </a:rPr>
              <a:t>0∼9</a:t>
            </a:r>
            <a:r>
              <a:rPr lang="zh-CN" altLang="en-US" sz="1400" b="0" i="0" dirty="0">
                <a:effectLst/>
                <a:latin typeface="微软雅黑" panose="020B0503020204020204" pitchFamily="34" charset="-122"/>
                <a:ea typeface="微软雅黑" panose="020B0503020204020204" pitchFamily="34" charset="-122"/>
              </a:rPr>
              <a:t>的数字图片，做分类那输出对应是</a:t>
            </a:r>
            <a:r>
              <a:rPr lang="en-US" altLang="zh-CN" sz="1400" b="0" i="0" dirty="0">
                <a:effectLst/>
                <a:latin typeface="微软雅黑" panose="020B0503020204020204" pitchFamily="34" charset="-122"/>
                <a:ea typeface="微软雅黑" panose="020B0503020204020204" pitchFamily="34" charset="-122"/>
              </a:rPr>
              <a:t>10</a:t>
            </a:r>
            <a:r>
              <a:rPr lang="zh-CN" altLang="en-US" sz="1400" b="0" i="0" dirty="0">
                <a:effectLst/>
                <a:latin typeface="微软雅黑" panose="020B0503020204020204" pitchFamily="34" charset="-122"/>
                <a:ea typeface="微软雅黑" panose="020B0503020204020204" pitchFamily="34" charset="-122"/>
              </a:rPr>
              <a:t>个概率值，分别对应</a:t>
            </a:r>
            <a:r>
              <a:rPr lang="en-US" altLang="zh-CN" sz="1400" b="0" i="0" dirty="0">
                <a:effectLst/>
                <a:latin typeface="微软雅黑" panose="020B0503020204020204" pitchFamily="34" charset="-122"/>
                <a:ea typeface="微软雅黑" panose="020B0503020204020204" pitchFamily="34" charset="-122"/>
              </a:rPr>
              <a:t>0∼9</a:t>
            </a:r>
            <a:r>
              <a:rPr lang="zh-CN" altLang="en-US" sz="1400" b="0" i="0" dirty="0">
                <a:effectLst/>
                <a:latin typeface="微软雅黑" panose="020B0503020204020204" pitchFamily="34" charset="-122"/>
                <a:ea typeface="微软雅黑" panose="020B0503020204020204" pitchFamily="34" charset="-122"/>
              </a:rPr>
              <a:t>的概率大小。</a:t>
            </a:r>
            <a:endParaRPr lang="zh-CN" altLang="en-US" sz="1400" dirty="0">
              <a:latin typeface="微软雅黑" panose="020B0503020204020204" pitchFamily="34" charset="-122"/>
              <a:ea typeface="微软雅黑" panose="020B0503020204020204" pitchFamily="34" charset="-122"/>
            </a:endParaRPr>
          </a:p>
        </p:txBody>
      </p:sp>
      <p:sp>
        <p:nvSpPr>
          <p:cNvPr id="11" name="文本框 10">
            <a:extLst>
              <a:ext uri="{FF2B5EF4-FFF2-40B4-BE49-F238E27FC236}">
                <a16:creationId xmlns:a16="http://schemas.microsoft.com/office/drawing/2014/main" id="{6CCCDA68-4789-96B8-3597-5DD7D5A75195}"/>
              </a:ext>
            </a:extLst>
          </p:cNvPr>
          <p:cNvSpPr txBox="1"/>
          <p:nvPr/>
        </p:nvSpPr>
        <p:spPr>
          <a:xfrm>
            <a:off x="1789611" y="4042699"/>
            <a:ext cx="329838" cy="369332"/>
          </a:xfrm>
          <a:prstGeom prst="rect">
            <a:avLst/>
          </a:prstGeom>
          <a:noFill/>
        </p:spPr>
        <p:txBody>
          <a:bodyPr wrap="square" rtlCol="0">
            <a:spAutoFit/>
          </a:bodyPr>
          <a:lstStyle/>
          <a:p>
            <a:r>
              <a:rPr lang="zh-CN" altLang="en-US" b="1" dirty="0">
                <a:latin typeface="微软雅黑" panose="020B0503020204020204" pitchFamily="34" charset="-122"/>
                <a:ea typeface="微软雅黑" panose="020B0503020204020204" pitchFamily="34" charset="-122"/>
              </a:rPr>
              <a:t>①</a:t>
            </a:r>
          </a:p>
        </p:txBody>
      </p:sp>
      <p:sp>
        <p:nvSpPr>
          <p:cNvPr id="12" name="文本框 11">
            <a:extLst>
              <a:ext uri="{FF2B5EF4-FFF2-40B4-BE49-F238E27FC236}">
                <a16:creationId xmlns:a16="http://schemas.microsoft.com/office/drawing/2014/main" id="{0407995C-90CD-25E9-0B62-6E7E85E9749C}"/>
              </a:ext>
            </a:extLst>
          </p:cNvPr>
          <p:cNvSpPr txBox="1"/>
          <p:nvPr/>
        </p:nvSpPr>
        <p:spPr>
          <a:xfrm>
            <a:off x="3045278" y="4042699"/>
            <a:ext cx="329838" cy="369332"/>
          </a:xfrm>
          <a:prstGeom prst="rect">
            <a:avLst/>
          </a:prstGeom>
          <a:noFill/>
        </p:spPr>
        <p:txBody>
          <a:bodyPr wrap="square" rtlCol="0">
            <a:spAutoFit/>
          </a:bodyPr>
          <a:lstStyle/>
          <a:p>
            <a:r>
              <a:rPr lang="zh-CN" altLang="en-US" b="1" dirty="0">
                <a:latin typeface="微软雅黑" panose="020B0503020204020204" pitchFamily="34" charset="-122"/>
                <a:ea typeface="微软雅黑" panose="020B0503020204020204" pitchFamily="34" charset="-122"/>
              </a:rPr>
              <a:t>②</a:t>
            </a:r>
          </a:p>
        </p:txBody>
      </p:sp>
      <p:sp>
        <p:nvSpPr>
          <p:cNvPr id="13" name="文本框 12">
            <a:extLst>
              <a:ext uri="{FF2B5EF4-FFF2-40B4-BE49-F238E27FC236}">
                <a16:creationId xmlns:a16="http://schemas.microsoft.com/office/drawing/2014/main" id="{6B5D5282-2F68-6560-E097-2BA0037D9C0C}"/>
              </a:ext>
            </a:extLst>
          </p:cNvPr>
          <p:cNvSpPr txBox="1"/>
          <p:nvPr/>
        </p:nvSpPr>
        <p:spPr>
          <a:xfrm>
            <a:off x="4327887" y="4042699"/>
            <a:ext cx="329838" cy="369332"/>
          </a:xfrm>
          <a:prstGeom prst="rect">
            <a:avLst/>
          </a:prstGeom>
          <a:noFill/>
        </p:spPr>
        <p:txBody>
          <a:bodyPr wrap="square" rtlCol="0">
            <a:spAutoFit/>
          </a:bodyPr>
          <a:lstStyle/>
          <a:p>
            <a:r>
              <a:rPr lang="zh-CN" altLang="en-US" b="1" dirty="0">
                <a:latin typeface="微软雅黑" panose="020B0503020204020204" pitchFamily="34" charset="-122"/>
                <a:ea typeface="微软雅黑" panose="020B0503020204020204" pitchFamily="34" charset="-122"/>
              </a:rPr>
              <a:t>③</a:t>
            </a:r>
          </a:p>
        </p:txBody>
      </p:sp>
      <p:sp>
        <p:nvSpPr>
          <p:cNvPr id="14" name="文本框 13">
            <a:extLst>
              <a:ext uri="{FF2B5EF4-FFF2-40B4-BE49-F238E27FC236}">
                <a16:creationId xmlns:a16="http://schemas.microsoft.com/office/drawing/2014/main" id="{F23FE38D-0394-B71A-AE26-98F6B6AF0F39}"/>
              </a:ext>
            </a:extLst>
          </p:cNvPr>
          <p:cNvSpPr txBox="1"/>
          <p:nvPr/>
        </p:nvSpPr>
        <p:spPr>
          <a:xfrm>
            <a:off x="5904138" y="4042699"/>
            <a:ext cx="329838" cy="369332"/>
          </a:xfrm>
          <a:prstGeom prst="rect">
            <a:avLst/>
          </a:prstGeom>
          <a:noFill/>
        </p:spPr>
        <p:txBody>
          <a:bodyPr wrap="square" rtlCol="0">
            <a:spAutoFit/>
          </a:bodyPr>
          <a:lstStyle/>
          <a:p>
            <a:r>
              <a:rPr lang="zh-CN" altLang="en-US" b="1" dirty="0">
                <a:latin typeface="微软雅黑" panose="020B0503020204020204" pitchFamily="34" charset="-122"/>
                <a:ea typeface="微软雅黑" panose="020B0503020204020204" pitchFamily="34" charset="-122"/>
              </a:rPr>
              <a:t>④</a:t>
            </a:r>
          </a:p>
        </p:txBody>
      </p:sp>
      <p:sp>
        <p:nvSpPr>
          <p:cNvPr id="15" name="文本框 14">
            <a:extLst>
              <a:ext uri="{FF2B5EF4-FFF2-40B4-BE49-F238E27FC236}">
                <a16:creationId xmlns:a16="http://schemas.microsoft.com/office/drawing/2014/main" id="{E308C8E5-E0FF-5A79-6B74-BE8AE7F9765D}"/>
              </a:ext>
            </a:extLst>
          </p:cNvPr>
          <p:cNvSpPr txBox="1"/>
          <p:nvPr/>
        </p:nvSpPr>
        <p:spPr>
          <a:xfrm>
            <a:off x="7101567" y="4048084"/>
            <a:ext cx="329838" cy="369332"/>
          </a:xfrm>
          <a:prstGeom prst="rect">
            <a:avLst/>
          </a:prstGeom>
          <a:noFill/>
        </p:spPr>
        <p:txBody>
          <a:bodyPr wrap="square" rtlCol="0">
            <a:spAutoFit/>
          </a:bodyPr>
          <a:lstStyle/>
          <a:p>
            <a:r>
              <a:rPr lang="zh-CN" altLang="en-US" b="1" dirty="0">
                <a:latin typeface="微软雅黑" panose="020B0503020204020204" pitchFamily="34" charset="-122"/>
                <a:ea typeface="微软雅黑" panose="020B0503020204020204" pitchFamily="34" charset="-122"/>
              </a:rPr>
              <a:t>⑤</a:t>
            </a:r>
          </a:p>
        </p:txBody>
      </p:sp>
      <p:sp>
        <p:nvSpPr>
          <p:cNvPr id="16" name="文本框 15">
            <a:extLst>
              <a:ext uri="{FF2B5EF4-FFF2-40B4-BE49-F238E27FC236}">
                <a16:creationId xmlns:a16="http://schemas.microsoft.com/office/drawing/2014/main" id="{DE4EF879-931A-FE54-EB79-F12039C097E0}"/>
              </a:ext>
            </a:extLst>
          </p:cNvPr>
          <p:cNvSpPr txBox="1"/>
          <p:nvPr/>
        </p:nvSpPr>
        <p:spPr>
          <a:xfrm>
            <a:off x="104710" y="4497002"/>
            <a:ext cx="329838" cy="369332"/>
          </a:xfrm>
          <a:prstGeom prst="rect">
            <a:avLst/>
          </a:prstGeom>
          <a:noFill/>
        </p:spPr>
        <p:txBody>
          <a:bodyPr wrap="square" rtlCol="0">
            <a:spAutoFit/>
          </a:bodyPr>
          <a:lstStyle/>
          <a:p>
            <a:r>
              <a:rPr lang="zh-CN" altLang="en-US" b="1" dirty="0">
                <a:latin typeface="微软雅黑" panose="020B0503020204020204" pitchFamily="34" charset="-122"/>
                <a:ea typeface="微软雅黑" panose="020B0503020204020204" pitchFamily="34" charset="-122"/>
              </a:rPr>
              <a:t>①</a:t>
            </a:r>
          </a:p>
        </p:txBody>
      </p:sp>
      <p:sp>
        <p:nvSpPr>
          <p:cNvPr id="17" name="文本框 16">
            <a:extLst>
              <a:ext uri="{FF2B5EF4-FFF2-40B4-BE49-F238E27FC236}">
                <a16:creationId xmlns:a16="http://schemas.microsoft.com/office/drawing/2014/main" id="{3327543F-2EE8-5657-33CB-AFCDCAA50C1B}"/>
              </a:ext>
            </a:extLst>
          </p:cNvPr>
          <p:cNvSpPr txBox="1"/>
          <p:nvPr/>
        </p:nvSpPr>
        <p:spPr>
          <a:xfrm>
            <a:off x="99812" y="4721719"/>
            <a:ext cx="329838" cy="369332"/>
          </a:xfrm>
          <a:prstGeom prst="rect">
            <a:avLst/>
          </a:prstGeom>
          <a:noFill/>
        </p:spPr>
        <p:txBody>
          <a:bodyPr wrap="square" rtlCol="0">
            <a:spAutoFit/>
          </a:bodyPr>
          <a:lstStyle/>
          <a:p>
            <a:r>
              <a:rPr lang="zh-CN" altLang="en-US" b="1" dirty="0">
                <a:latin typeface="微软雅黑" panose="020B0503020204020204" pitchFamily="34" charset="-122"/>
                <a:ea typeface="微软雅黑" panose="020B0503020204020204" pitchFamily="34" charset="-122"/>
              </a:rPr>
              <a:t>②</a:t>
            </a:r>
          </a:p>
        </p:txBody>
      </p:sp>
      <p:sp>
        <p:nvSpPr>
          <p:cNvPr id="18" name="文本框 17">
            <a:extLst>
              <a:ext uri="{FF2B5EF4-FFF2-40B4-BE49-F238E27FC236}">
                <a16:creationId xmlns:a16="http://schemas.microsoft.com/office/drawing/2014/main" id="{32EB270F-0AD8-CC1A-56B0-9FC662C8DFDC}"/>
              </a:ext>
            </a:extLst>
          </p:cNvPr>
          <p:cNvSpPr txBox="1"/>
          <p:nvPr/>
        </p:nvSpPr>
        <p:spPr>
          <a:xfrm>
            <a:off x="95532" y="4937538"/>
            <a:ext cx="329838" cy="369332"/>
          </a:xfrm>
          <a:prstGeom prst="rect">
            <a:avLst/>
          </a:prstGeom>
          <a:noFill/>
        </p:spPr>
        <p:txBody>
          <a:bodyPr wrap="square" rtlCol="0">
            <a:spAutoFit/>
          </a:bodyPr>
          <a:lstStyle/>
          <a:p>
            <a:r>
              <a:rPr lang="zh-CN" altLang="en-US" b="1" dirty="0">
                <a:latin typeface="微软雅黑" panose="020B0503020204020204" pitchFamily="34" charset="-122"/>
                <a:ea typeface="微软雅黑" panose="020B0503020204020204" pitchFamily="34" charset="-122"/>
              </a:rPr>
              <a:t>③</a:t>
            </a:r>
          </a:p>
        </p:txBody>
      </p:sp>
      <p:sp>
        <p:nvSpPr>
          <p:cNvPr id="19" name="文本框 18">
            <a:extLst>
              <a:ext uri="{FF2B5EF4-FFF2-40B4-BE49-F238E27FC236}">
                <a16:creationId xmlns:a16="http://schemas.microsoft.com/office/drawing/2014/main" id="{435F3C97-1FE9-982F-DA9A-400DB05F093F}"/>
              </a:ext>
            </a:extLst>
          </p:cNvPr>
          <p:cNvSpPr txBox="1"/>
          <p:nvPr/>
        </p:nvSpPr>
        <p:spPr>
          <a:xfrm>
            <a:off x="91252" y="5156080"/>
            <a:ext cx="329838" cy="369332"/>
          </a:xfrm>
          <a:prstGeom prst="rect">
            <a:avLst/>
          </a:prstGeom>
          <a:noFill/>
        </p:spPr>
        <p:txBody>
          <a:bodyPr wrap="square" rtlCol="0">
            <a:spAutoFit/>
          </a:bodyPr>
          <a:lstStyle/>
          <a:p>
            <a:r>
              <a:rPr lang="zh-CN" altLang="en-US" b="1" dirty="0">
                <a:latin typeface="微软雅黑" panose="020B0503020204020204" pitchFamily="34" charset="-122"/>
                <a:ea typeface="微软雅黑" panose="020B0503020204020204" pitchFamily="34" charset="-122"/>
              </a:rPr>
              <a:t>④</a:t>
            </a:r>
          </a:p>
        </p:txBody>
      </p:sp>
      <p:sp>
        <p:nvSpPr>
          <p:cNvPr id="20" name="文本框 19">
            <a:extLst>
              <a:ext uri="{FF2B5EF4-FFF2-40B4-BE49-F238E27FC236}">
                <a16:creationId xmlns:a16="http://schemas.microsoft.com/office/drawing/2014/main" id="{04D22E9D-D2D0-8AE1-2128-4E3641C1D3BF}"/>
              </a:ext>
            </a:extLst>
          </p:cNvPr>
          <p:cNvSpPr txBox="1"/>
          <p:nvPr/>
        </p:nvSpPr>
        <p:spPr>
          <a:xfrm>
            <a:off x="95532" y="5353452"/>
            <a:ext cx="329838" cy="369332"/>
          </a:xfrm>
          <a:prstGeom prst="rect">
            <a:avLst/>
          </a:prstGeom>
          <a:noFill/>
        </p:spPr>
        <p:txBody>
          <a:bodyPr wrap="square" rtlCol="0">
            <a:spAutoFit/>
          </a:bodyPr>
          <a:lstStyle/>
          <a:p>
            <a:r>
              <a:rPr lang="zh-CN" altLang="en-US" b="1" dirty="0">
                <a:latin typeface="微软雅黑" panose="020B0503020204020204" pitchFamily="34" charset="-122"/>
                <a:ea typeface="微软雅黑" panose="020B0503020204020204" pitchFamily="34" charset="-122"/>
              </a:rPr>
              <a:t>⑤</a:t>
            </a:r>
          </a:p>
        </p:txBody>
      </p:sp>
      <p:sp>
        <p:nvSpPr>
          <p:cNvPr id="21" name="文本框 20">
            <a:extLst>
              <a:ext uri="{FF2B5EF4-FFF2-40B4-BE49-F238E27FC236}">
                <a16:creationId xmlns:a16="http://schemas.microsoft.com/office/drawing/2014/main" id="{AAB192A9-F6D1-1A60-27B7-F97F57E1C452}"/>
              </a:ext>
            </a:extLst>
          </p:cNvPr>
          <p:cNvSpPr txBox="1"/>
          <p:nvPr/>
        </p:nvSpPr>
        <p:spPr>
          <a:xfrm>
            <a:off x="97711" y="5780168"/>
            <a:ext cx="329838" cy="369332"/>
          </a:xfrm>
          <a:prstGeom prst="rect">
            <a:avLst/>
          </a:prstGeom>
          <a:noFill/>
        </p:spPr>
        <p:txBody>
          <a:bodyPr wrap="square" rtlCol="0">
            <a:spAutoFit/>
          </a:bodyPr>
          <a:lstStyle/>
          <a:p>
            <a:r>
              <a:rPr lang="zh-CN" altLang="en-US" b="1" dirty="0">
                <a:latin typeface="微软雅黑" panose="020B0503020204020204" pitchFamily="34" charset="-122"/>
                <a:ea typeface="微软雅黑" panose="020B0503020204020204" pitchFamily="34" charset="-122"/>
              </a:rPr>
              <a:t>⑤</a:t>
            </a:r>
          </a:p>
        </p:txBody>
      </p:sp>
      <p:sp>
        <p:nvSpPr>
          <p:cNvPr id="23" name="文本框 22">
            <a:extLst>
              <a:ext uri="{FF2B5EF4-FFF2-40B4-BE49-F238E27FC236}">
                <a16:creationId xmlns:a16="http://schemas.microsoft.com/office/drawing/2014/main" id="{857BA86F-BB00-0FCC-022C-BBCEE5FEC8A7}"/>
              </a:ext>
            </a:extLst>
          </p:cNvPr>
          <p:cNvSpPr txBox="1"/>
          <p:nvPr/>
        </p:nvSpPr>
        <p:spPr>
          <a:xfrm>
            <a:off x="8303283" y="3141619"/>
            <a:ext cx="329838" cy="369332"/>
          </a:xfrm>
          <a:prstGeom prst="rect">
            <a:avLst/>
          </a:prstGeom>
          <a:noFill/>
        </p:spPr>
        <p:txBody>
          <a:bodyPr wrap="square" rtlCol="0">
            <a:spAutoFit/>
          </a:bodyPr>
          <a:lstStyle/>
          <a:p>
            <a:r>
              <a:rPr lang="zh-CN" altLang="en-US" b="1" dirty="0">
                <a:latin typeface="微软雅黑" panose="020B0503020204020204" pitchFamily="34" charset="-122"/>
                <a:ea typeface="微软雅黑" panose="020B0503020204020204" pitchFamily="34" charset="-122"/>
              </a:rPr>
              <a:t>⑥</a:t>
            </a:r>
          </a:p>
        </p:txBody>
      </p:sp>
      <p:sp>
        <p:nvSpPr>
          <p:cNvPr id="24" name="文本框 23">
            <a:extLst>
              <a:ext uri="{FF2B5EF4-FFF2-40B4-BE49-F238E27FC236}">
                <a16:creationId xmlns:a16="http://schemas.microsoft.com/office/drawing/2014/main" id="{6B22825C-7A33-A128-58D1-47E25D005E49}"/>
              </a:ext>
            </a:extLst>
          </p:cNvPr>
          <p:cNvSpPr txBox="1"/>
          <p:nvPr/>
        </p:nvSpPr>
        <p:spPr>
          <a:xfrm>
            <a:off x="97711" y="5999403"/>
            <a:ext cx="329838" cy="369332"/>
          </a:xfrm>
          <a:prstGeom prst="rect">
            <a:avLst/>
          </a:prstGeom>
          <a:noFill/>
        </p:spPr>
        <p:txBody>
          <a:bodyPr wrap="square" rtlCol="0">
            <a:spAutoFit/>
          </a:bodyPr>
          <a:lstStyle/>
          <a:p>
            <a:r>
              <a:rPr lang="zh-CN" altLang="en-US" b="1" dirty="0">
                <a:latin typeface="微软雅黑" panose="020B0503020204020204" pitchFamily="34" charset="-122"/>
                <a:ea typeface="微软雅黑" panose="020B0503020204020204" pitchFamily="34" charset="-122"/>
              </a:rPr>
              <a:t>⑥</a:t>
            </a:r>
          </a:p>
        </p:txBody>
      </p:sp>
      <p:sp>
        <p:nvSpPr>
          <p:cNvPr id="25" name="文本框 24">
            <a:extLst>
              <a:ext uri="{FF2B5EF4-FFF2-40B4-BE49-F238E27FC236}">
                <a16:creationId xmlns:a16="http://schemas.microsoft.com/office/drawing/2014/main" id="{E494718E-3690-5040-D370-99AE0AC2A1A7}"/>
              </a:ext>
            </a:extLst>
          </p:cNvPr>
          <p:cNvSpPr txBox="1"/>
          <p:nvPr/>
        </p:nvSpPr>
        <p:spPr>
          <a:xfrm>
            <a:off x="8226288" y="3415170"/>
            <a:ext cx="578123" cy="307777"/>
          </a:xfrm>
          <a:prstGeom prst="rect">
            <a:avLst/>
          </a:prstGeom>
          <a:noFill/>
        </p:spPr>
        <p:txBody>
          <a:bodyPr wrap="square" rtlCol="0">
            <a:spAutoFit/>
          </a:bodyPr>
          <a:lstStyle/>
          <a:p>
            <a:r>
              <a:rPr lang="zh-CN" altLang="en-US" sz="1400" dirty="0">
                <a:latin typeface="微软雅黑" panose="020B0503020204020204" pitchFamily="34" charset="-122"/>
                <a:ea typeface="微软雅黑" panose="020B0503020204020204" pitchFamily="34" charset="-122"/>
              </a:rPr>
              <a:t>输出</a:t>
            </a:r>
          </a:p>
        </p:txBody>
      </p:sp>
    </p:spTree>
    <p:extLst>
      <p:ext uri="{BB962C8B-B14F-4D97-AF65-F5344CB8AC3E}">
        <p14:creationId xmlns:p14="http://schemas.microsoft.com/office/powerpoint/2010/main" val="2953534943"/>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标题 1">
            <a:extLst>
              <a:ext uri="{FF2B5EF4-FFF2-40B4-BE49-F238E27FC236}">
                <a16:creationId xmlns:a16="http://schemas.microsoft.com/office/drawing/2014/main" id="{4EE87BCB-2E02-079E-3A10-C693F335C8EC}"/>
              </a:ext>
            </a:extLst>
          </p:cNvPr>
          <p:cNvSpPr txBox="1">
            <a:spLocks/>
          </p:cNvSpPr>
          <p:nvPr/>
        </p:nvSpPr>
        <p:spPr>
          <a:xfrm>
            <a:off x="628650" y="234500"/>
            <a:ext cx="7886700" cy="1325563"/>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zh-CN" altLang="en-US" dirty="0">
                <a:latin typeface="微软雅黑" panose="020B0503020204020204" pitchFamily="34" charset="-122"/>
                <a:ea typeface="微软雅黑" panose="020B0503020204020204" pitchFamily="34" charset="-122"/>
              </a:rPr>
              <a:t>简单神经网络示例伪代码</a:t>
            </a:r>
            <a:endParaRPr lang="zh-CN" altLang="en-US" dirty="0"/>
          </a:p>
        </p:txBody>
      </p:sp>
      <p:sp>
        <p:nvSpPr>
          <p:cNvPr id="5" name="文本框 4">
            <a:extLst>
              <a:ext uri="{FF2B5EF4-FFF2-40B4-BE49-F238E27FC236}">
                <a16:creationId xmlns:a16="http://schemas.microsoft.com/office/drawing/2014/main" id="{0AEC5DE1-436F-C8CA-BBEF-607314BBFDAC}"/>
              </a:ext>
            </a:extLst>
          </p:cNvPr>
          <p:cNvSpPr txBox="1"/>
          <p:nvPr/>
        </p:nvSpPr>
        <p:spPr>
          <a:xfrm>
            <a:off x="414745" y="1273972"/>
            <a:ext cx="7832816" cy="338554"/>
          </a:xfrm>
          <a:prstGeom prst="rect">
            <a:avLst/>
          </a:prstGeom>
          <a:noFill/>
        </p:spPr>
        <p:txBody>
          <a:bodyPr wrap="square" rtlCol="0">
            <a:spAutoFit/>
          </a:bodyPr>
          <a:lstStyle/>
          <a:p>
            <a:pPr marL="285750" indent="-285750">
              <a:buFont typeface="Arial" panose="020B0604020202020204" pitchFamily="34" charset="0"/>
              <a:buChar char="•"/>
            </a:pPr>
            <a:r>
              <a:rPr lang="zh-CN" altLang="en-US" sz="1600" b="1" dirty="0">
                <a:latin typeface="微软雅黑" panose="020B0503020204020204" pitchFamily="34" charset="-122"/>
                <a:ea typeface="微软雅黑" panose="020B0503020204020204" pitchFamily="34" charset="-122"/>
              </a:rPr>
              <a:t>卷积神经网络所需组件接口和模型构建使用伪代码描述：</a:t>
            </a:r>
          </a:p>
        </p:txBody>
      </p:sp>
      <p:sp>
        <p:nvSpPr>
          <p:cNvPr id="7" name="文本框 6">
            <a:extLst>
              <a:ext uri="{FF2B5EF4-FFF2-40B4-BE49-F238E27FC236}">
                <a16:creationId xmlns:a16="http://schemas.microsoft.com/office/drawing/2014/main" id="{9E64541C-3631-BF56-E5C6-139FE3B6DD66}"/>
              </a:ext>
            </a:extLst>
          </p:cNvPr>
          <p:cNvSpPr txBox="1"/>
          <p:nvPr/>
        </p:nvSpPr>
        <p:spPr>
          <a:xfrm>
            <a:off x="765402" y="1696567"/>
            <a:ext cx="7613196" cy="4493538"/>
          </a:xfrm>
          <a:prstGeom prst="rect">
            <a:avLst/>
          </a:prstGeom>
          <a:solidFill>
            <a:schemeClr val="accent3">
              <a:lumMod val="20000"/>
              <a:lumOff val="80000"/>
            </a:schemeClr>
          </a:solidFill>
        </p:spPr>
        <p:txBody>
          <a:bodyPr wrap="square" rtlCol="0">
            <a:spAutoFit/>
          </a:bodyPr>
          <a:lstStyle/>
          <a:p>
            <a:r>
              <a:rPr lang="en-US" altLang="zh-CN" sz="1100" dirty="0"/>
              <a:t># </a:t>
            </a:r>
            <a:r>
              <a:rPr lang="zh-CN" altLang="en-US" sz="1100" dirty="0"/>
              <a:t>构建卷积神经网络的组件接口定义：</a:t>
            </a:r>
          </a:p>
          <a:p>
            <a:r>
              <a:rPr lang="zh-CN" altLang="en-US" sz="1100" dirty="0"/>
              <a:t>全连接层接口：</a:t>
            </a:r>
            <a:r>
              <a:rPr lang="en-US" altLang="zh-CN" sz="1100" dirty="0" err="1"/>
              <a:t>fully_connected</a:t>
            </a:r>
            <a:r>
              <a:rPr lang="en-US" altLang="zh-CN" sz="1100" dirty="0"/>
              <a:t>(input, weights)</a:t>
            </a:r>
          </a:p>
          <a:p>
            <a:r>
              <a:rPr lang="zh-CN" altLang="en-US" sz="1100" dirty="0"/>
              <a:t>卷积层的接口：</a:t>
            </a:r>
            <a:r>
              <a:rPr lang="en-US" altLang="zh-CN" sz="1100" dirty="0"/>
              <a:t>convolution(input, filters, stride, padding)</a:t>
            </a:r>
          </a:p>
          <a:p>
            <a:r>
              <a:rPr lang="zh-CN" altLang="en-US" sz="1100" dirty="0"/>
              <a:t>最大池化接口：</a:t>
            </a:r>
            <a:r>
              <a:rPr lang="en-US" altLang="zh-CN" sz="1100" dirty="0"/>
              <a:t>pooling(input, </a:t>
            </a:r>
            <a:r>
              <a:rPr lang="en-US" altLang="zh-CN" sz="1100" dirty="0" err="1"/>
              <a:t>pool_size</a:t>
            </a:r>
            <a:r>
              <a:rPr lang="en-US" altLang="zh-CN" sz="1100" dirty="0"/>
              <a:t>, stride, padding, mode='max')</a:t>
            </a:r>
          </a:p>
          <a:p>
            <a:r>
              <a:rPr lang="zh-CN" altLang="en-US" sz="1100" dirty="0"/>
              <a:t>平均池化接口：</a:t>
            </a:r>
            <a:r>
              <a:rPr lang="en-US" altLang="zh-CN" sz="1100" dirty="0"/>
              <a:t>pooling(input, </a:t>
            </a:r>
            <a:r>
              <a:rPr lang="en-US" altLang="zh-CN" sz="1100" dirty="0" err="1"/>
              <a:t>pool_size</a:t>
            </a:r>
            <a:r>
              <a:rPr lang="en-US" altLang="zh-CN" sz="1100" dirty="0"/>
              <a:t>, stride, padding, mode='mean')</a:t>
            </a:r>
          </a:p>
          <a:p>
            <a:endParaRPr lang="en-US" altLang="zh-CN" sz="1100" dirty="0"/>
          </a:p>
          <a:p>
            <a:r>
              <a:rPr lang="en-US" altLang="zh-CN" sz="1100" dirty="0"/>
              <a:t># </a:t>
            </a:r>
            <a:r>
              <a:rPr lang="zh-CN" altLang="en-US" sz="1100" dirty="0"/>
              <a:t>构建卷积神经网络描述：</a:t>
            </a:r>
          </a:p>
          <a:p>
            <a:r>
              <a:rPr lang="en-US" altLang="zh-CN" sz="1100" dirty="0"/>
              <a:t>input:(3,64,64)</a:t>
            </a:r>
            <a:r>
              <a:rPr lang="zh-CN" altLang="en-US" sz="1100" dirty="0"/>
              <a:t>大小的图片</a:t>
            </a:r>
          </a:p>
          <a:p>
            <a:r>
              <a:rPr lang="en-US" altLang="zh-CN" sz="1100" dirty="0"/>
              <a:t># </a:t>
            </a:r>
            <a:r>
              <a:rPr lang="zh-CN" altLang="en-US" sz="1100" dirty="0"/>
              <a:t>创建卷积模型的训练变量</a:t>
            </a:r>
            <a:r>
              <a:rPr lang="en-US" altLang="zh-CN" sz="1100" dirty="0"/>
              <a:t>,</a:t>
            </a:r>
            <a:r>
              <a:rPr lang="zh-CN" altLang="en-US" sz="1100" dirty="0"/>
              <a:t>使用随机数初始化变量值</a:t>
            </a:r>
          </a:p>
          <a:p>
            <a:r>
              <a:rPr lang="en-US" altLang="zh-CN" sz="1100" dirty="0"/>
              <a:t>conv1_filters = variable(random(size=(3, 3, 3, 16)))</a:t>
            </a:r>
          </a:p>
          <a:p>
            <a:r>
              <a:rPr lang="en-US" altLang="zh-CN" sz="1100" dirty="0"/>
              <a:t>conv2_filters = variable(random(size=(3, 3, 16, 32)))</a:t>
            </a:r>
          </a:p>
          <a:p>
            <a:r>
              <a:rPr lang="en-US" altLang="zh-CN" sz="1100" dirty="0"/>
              <a:t>fc1_weights = variable(random(size=(8192, 128)))</a:t>
            </a:r>
          </a:p>
          <a:p>
            <a:r>
              <a:rPr lang="en-US" altLang="zh-CN" sz="1100" dirty="0"/>
              <a:t>fc2_weights = variable(random(size=(128, 64)))</a:t>
            </a:r>
          </a:p>
          <a:p>
            <a:r>
              <a:rPr lang="en-US" altLang="zh-CN" sz="1100" dirty="0"/>
              <a:t>fc3_weights = variable(random(size=(64, 10)))</a:t>
            </a:r>
          </a:p>
          <a:p>
            <a:r>
              <a:rPr lang="en-US" altLang="zh-CN" sz="1100" dirty="0"/>
              <a:t># </a:t>
            </a:r>
            <a:r>
              <a:rPr lang="zh-CN" altLang="en-US" sz="1100" dirty="0"/>
              <a:t>将所有需要训练的参数收集起来</a:t>
            </a:r>
          </a:p>
          <a:p>
            <a:r>
              <a:rPr lang="en-US" altLang="zh-CN" sz="1100" dirty="0" err="1"/>
              <a:t>all_weights</a:t>
            </a:r>
            <a:r>
              <a:rPr lang="en-US" altLang="zh-CN" sz="1100" dirty="0"/>
              <a:t> = [conv1_filters, conv2_filters, fc1_weights, fc2_weights, fc3_weights]</a:t>
            </a:r>
          </a:p>
          <a:p>
            <a:endParaRPr lang="en-US" altLang="zh-CN" sz="1100" dirty="0"/>
          </a:p>
          <a:p>
            <a:r>
              <a:rPr lang="en-US" altLang="zh-CN" sz="1100" dirty="0"/>
              <a:t># </a:t>
            </a:r>
            <a:r>
              <a:rPr lang="zh-CN" altLang="en-US" sz="1100" dirty="0"/>
              <a:t>构建卷积模型的连接过程</a:t>
            </a:r>
          </a:p>
          <a:p>
            <a:r>
              <a:rPr lang="en-US" altLang="zh-CN" sz="1100" dirty="0"/>
              <a:t>output = convolution(input, conv1_filters, stride=1, padding='same')</a:t>
            </a:r>
          </a:p>
          <a:p>
            <a:r>
              <a:rPr lang="en-US" altLang="zh-CN" sz="1100" dirty="0"/>
              <a:t>output = pooling(output, </a:t>
            </a:r>
            <a:r>
              <a:rPr lang="en-US" altLang="zh-CN" sz="1100" dirty="0" err="1"/>
              <a:t>kernel_size</a:t>
            </a:r>
            <a:r>
              <a:rPr lang="en-US" altLang="zh-CN" sz="1100" dirty="0"/>
              <a:t>=3, stride=2, padding='same', mode='max')</a:t>
            </a:r>
          </a:p>
          <a:p>
            <a:r>
              <a:rPr lang="en-US" altLang="zh-CN" sz="1100" dirty="0"/>
              <a:t>output = convolution(output, conv2_filters, stride=1, padding='same')</a:t>
            </a:r>
          </a:p>
          <a:p>
            <a:r>
              <a:rPr lang="en-US" altLang="zh-CN" sz="1100" dirty="0"/>
              <a:t>output = pooling(output, </a:t>
            </a:r>
            <a:r>
              <a:rPr lang="en-US" altLang="zh-CN" sz="1100" dirty="0" err="1"/>
              <a:t>kernel_size</a:t>
            </a:r>
            <a:r>
              <a:rPr lang="en-US" altLang="zh-CN" sz="1100" dirty="0"/>
              <a:t>=3, stride=2, padding='same', mode='max')</a:t>
            </a:r>
          </a:p>
          <a:p>
            <a:r>
              <a:rPr lang="en-US" altLang="zh-CN" sz="1100" dirty="0"/>
              <a:t>output = flatten(output)</a:t>
            </a:r>
          </a:p>
          <a:p>
            <a:r>
              <a:rPr lang="en-US" altLang="zh-CN" sz="1100" dirty="0"/>
              <a:t>output = </a:t>
            </a:r>
            <a:r>
              <a:rPr lang="en-US" altLang="zh-CN" sz="1100" dirty="0" err="1"/>
              <a:t>fully_connected</a:t>
            </a:r>
            <a:r>
              <a:rPr lang="en-US" altLang="zh-CN" sz="1100" dirty="0"/>
              <a:t>(output, fc1_weights)</a:t>
            </a:r>
          </a:p>
          <a:p>
            <a:r>
              <a:rPr lang="en-US" altLang="zh-CN" sz="1100" dirty="0"/>
              <a:t>output = </a:t>
            </a:r>
            <a:r>
              <a:rPr lang="en-US" altLang="zh-CN" sz="1100" dirty="0" err="1"/>
              <a:t>fully_connected</a:t>
            </a:r>
            <a:r>
              <a:rPr lang="en-US" altLang="zh-CN" sz="1100" dirty="0"/>
              <a:t>(output, fc2_weights)</a:t>
            </a:r>
          </a:p>
          <a:p>
            <a:r>
              <a:rPr lang="en-US" altLang="zh-CN" sz="1100" dirty="0"/>
              <a:t>output = </a:t>
            </a:r>
            <a:r>
              <a:rPr lang="en-US" altLang="zh-CN" sz="1100" dirty="0" err="1"/>
              <a:t>fully_connected</a:t>
            </a:r>
            <a:r>
              <a:rPr lang="en-US" altLang="zh-CN" sz="1100" dirty="0"/>
              <a:t>(output, fc3_weights)</a:t>
            </a:r>
            <a:endParaRPr lang="zh-CN" altLang="en-US" sz="1100" dirty="0"/>
          </a:p>
        </p:txBody>
      </p:sp>
    </p:spTree>
    <p:extLst>
      <p:ext uri="{BB962C8B-B14F-4D97-AF65-F5344CB8AC3E}">
        <p14:creationId xmlns:p14="http://schemas.microsoft.com/office/powerpoint/2010/main" val="3099206027"/>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标题 1">
            <a:extLst>
              <a:ext uri="{FF2B5EF4-FFF2-40B4-BE49-F238E27FC236}">
                <a16:creationId xmlns:a16="http://schemas.microsoft.com/office/drawing/2014/main" id="{4EE87BCB-2E02-079E-3A10-C693F335C8EC}"/>
              </a:ext>
            </a:extLst>
          </p:cNvPr>
          <p:cNvSpPr txBox="1">
            <a:spLocks/>
          </p:cNvSpPr>
          <p:nvPr/>
        </p:nvSpPr>
        <p:spPr>
          <a:xfrm>
            <a:off x="628650" y="365126"/>
            <a:ext cx="7886700" cy="1325563"/>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zh-CN" altLang="en-US" sz="4000" dirty="0">
                <a:latin typeface="微软雅黑" panose="020B0503020204020204" pitchFamily="34" charset="-122"/>
                <a:ea typeface="微软雅黑" panose="020B0503020204020204" pitchFamily="34" charset="-122"/>
              </a:rPr>
              <a:t>面向对象的神经网络层的实现方法</a:t>
            </a:r>
            <a:endParaRPr lang="zh-CN" altLang="en-US" sz="4000" dirty="0"/>
          </a:p>
        </p:txBody>
      </p:sp>
      <p:sp>
        <p:nvSpPr>
          <p:cNvPr id="5" name="文本框 4">
            <a:extLst>
              <a:ext uri="{FF2B5EF4-FFF2-40B4-BE49-F238E27FC236}">
                <a16:creationId xmlns:a16="http://schemas.microsoft.com/office/drawing/2014/main" id="{0AEC5DE1-436F-C8CA-BBEF-607314BBFDAC}"/>
              </a:ext>
            </a:extLst>
          </p:cNvPr>
          <p:cNvSpPr txBox="1"/>
          <p:nvPr/>
        </p:nvSpPr>
        <p:spPr>
          <a:xfrm>
            <a:off x="434339" y="2299403"/>
            <a:ext cx="7832816" cy="1323439"/>
          </a:xfrm>
          <a:prstGeom prst="rect">
            <a:avLst/>
          </a:prstGeom>
          <a:noFill/>
        </p:spPr>
        <p:txBody>
          <a:bodyPr wrap="square" rtlCol="0">
            <a:spAutoFit/>
          </a:bodyPr>
          <a:lstStyle/>
          <a:p>
            <a:pPr marL="285750" indent="-285750">
              <a:buFont typeface="Arial" panose="020B0604020202020204" pitchFamily="34" charset="0"/>
              <a:buChar char="•"/>
            </a:pPr>
            <a:r>
              <a:rPr lang="zh-CN" altLang="en-US" sz="1600" b="0" i="0" dirty="0">
                <a:effectLst/>
                <a:latin typeface="微软雅黑" panose="020B0503020204020204" pitchFamily="34" charset="-122"/>
                <a:ea typeface="微软雅黑" panose="020B0503020204020204" pitchFamily="34" charset="-122"/>
              </a:rPr>
              <a:t>面向对象编程：机器学习编程库大都提供了更高级用户友好的</a:t>
            </a:r>
            <a:r>
              <a:rPr lang="en-US" altLang="zh-CN" sz="1600" b="0" i="0" dirty="0">
                <a:effectLst/>
                <a:latin typeface="微软雅黑" panose="020B0503020204020204" pitchFamily="34" charset="-122"/>
                <a:ea typeface="微软雅黑" panose="020B0503020204020204" pitchFamily="34" charset="-122"/>
              </a:rPr>
              <a:t>API</a:t>
            </a:r>
            <a:r>
              <a:rPr lang="zh-CN" altLang="en-US" sz="1600" b="0" i="0" dirty="0">
                <a:effectLst/>
                <a:latin typeface="微软雅黑" panose="020B0503020204020204" pitchFamily="34" charset="-122"/>
                <a:ea typeface="微软雅黑" panose="020B0503020204020204" pitchFamily="34" charset="-122"/>
              </a:rPr>
              <a:t>，它将神经网络层抽象成一个基类，所有的神经网络层实现都继承基类调用低级</a:t>
            </a:r>
            <a:r>
              <a:rPr lang="en-US" altLang="zh-CN" sz="1600" b="0" i="0" dirty="0">
                <a:effectLst/>
                <a:latin typeface="微软雅黑" panose="020B0503020204020204" pitchFamily="34" charset="-122"/>
                <a:ea typeface="微软雅黑" panose="020B0503020204020204" pitchFamily="34" charset="-122"/>
              </a:rPr>
              <a:t>API</a:t>
            </a:r>
            <a:r>
              <a:rPr lang="zh-CN" altLang="en-US" sz="1600" b="0" i="0" dirty="0">
                <a:effectLst/>
                <a:latin typeface="微软雅黑" panose="020B0503020204020204" pitchFamily="34" charset="-122"/>
                <a:ea typeface="微软雅黑" panose="020B0503020204020204" pitchFamily="34" charset="-122"/>
              </a:rPr>
              <a:t>。 如</a:t>
            </a:r>
            <a:r>
              <a:rPr lang="en-US" altLang="zh-CN" sz="1600" b="0" i="0" dirty="0" err="1">
                <a:effectLst/>
                <a:latin typeface="微软雅黑" panose="020B0503020204020204" pitchFamily="34" charset="-122"/>
                <a:ea typeface="微软雅黑" panose="020B0503020204020204" pitchFamily="34" charset="-122"/>
              </a:rPr>
              <a:t>MindSpore</a:t>
            </a:r>
            <a:r>
              <a:rPr lang="zh-CN" altLang="en-US" sz="1600" b="0" i="0" dirty="0">
                <a:effectLst/>
                <a:latin typeface="微软雅黑" panose="020B0503020204020204" pitchFamily="34" charset="-122"/>
                <a:ea typeface="微软雅黑" panose="020B0503020204020204" pitchFamily="34" charset="-122"/>
              </a:rPr>
              <a:t>提供的</a:t>
            </a:r>
            <a:r>
              <a:rPr lang="en-US" altLang="zh-CN" sz="1600" b="0" i="0" dirty="0" err="1">
                <a:effectLst/>
                <a:latin typeface="微软雅黑" panose="020B0503020204020204" pitchFamily="34" charset="-122"/>
                <a:ea typeface="微软雅黑" panose="020B0503020204020204" pitchFamily="34" charset="-122"/>
              </a:rPr>
              <a:t>mindspore.nn.Cell</a:t>
            </a:r>
            <a:r>
              <a:rPr lang="zh-CN" altLang="en-US" sz="1600" b="0" i="0" dirty="0">
                <a:effectLst/>
                <a:latin typeface="微软雅黑" panose="020B0503020204020204" pitchFamily="34" charset="-122"/>
                <a:ea typeface="微软雅黑" panose="020B0503020204020204" pitchFamily="34" charset="-122"/>
              </a:rPr>
              <a:t>、</a:t>
            </a:r>
            <a:r>
              <a:rPr lang="en-US" altLang="zh-CN" sz="1600" b="0" i="0" dirty="0">
                <a:effectLst/>
                <a:latin typeface="微软雅黑" panose="020B0503020204020204" pitchFamily="34" charset="-122"/>
                <a:ea typeface="微软雅黑" panose="020B0503020204020204" pitchFamily="34" charset="-122"/>
              </a:rPr>
              <a:t>mindspore.nn.Conv2d</a:t>
            </a:r>
            <a:r>
              <a:rPr lang="zh-CN" altLang="en-US" sz="1600" b="0" i="0" dirty="0">
                <a:effectLst/>
                <a:latin typeface="微软雅黑" panose="020B0503020204020204" pitchFamily="34" charset="-122"/>
                <a:ea typeface="微软雅黑" panose="020B0503020204020204" pitchFamily="34" charset="-122"/>
              </a:rPr>
              <a:t>、</a:t>
            </a:r>
            <a:r>
              <a:rPr lang="en-US" altLang="zh-CN" sz="1600" b="0" i="0" dirty="0" err="1">
                <a:effectLst/>
                <a:latin typeface="微软雅黑" panose="020B0503020204020204" pitchFamily="34" charset="-122"/>
                <a:ea typeface="微软雅黑" panose="020B0503020204020204" pitchFamily="34" charset="-122"/>
              </a:rPr>
              <a:t>mindspore.dataset</a:t>
            </a:r>
            <a:r>
              <a:rPr lang="zh-CN" altLang="en-US" sz="1600" b="0" i="0" dirty="0">
                <a:effectLst/>
                <a:latin typeface="微软雅黑" panose="020B0503020204020204" pitchFamily="34" charset="-122"/>
                <a:ea typeface="微软雅黑" panose="020B0503020204020204" pitchFamily="34" charset="-122"/>
              </a:rPr>
              <a:t>； </a:t>
            </a:r>
            <a:r>
              <a:rPr lang="en-US" altLang="zh-CN" sz="1600" b="0" i="0" dirty="0" err="1">
                <a:effectLst/>
                <a:latin typeface="微软雅黑" panose="020B0503020204020204" pitchFamily="34" charset="-122"/>
                <a:ea typeface="微软雅黑" panose="020B0503020204020204" pitchFamily="34" charset="-122"/>
              </a:rPr>
              <a:t>PyTorch</a:t>
            </a:r>
            <a:r>
              <a:rPr lang="zh-CN" altLang="en-US" sz="1600" b="0" i="0" dirty="0">
                <a:effectLst/>
                <a:latin typeface="微软雅黑" panose="020B0503020204020204" pitchFamily="34" charset="-122"/>
                <a:ea typeface="微软雅黑" panose="020B0503020204020204" pitchFamily="34" charset="-122"/>
              </a:rPr>
              <a:t>提供的</a:t>
            </a:r>
            <a:r>
              <a:rPr lang="en-US" altLang="zh-CN" sz="1600" b="0" i="0" dirty="0" err="1">
                <a:effectLst/>
                <a:latin typeface="微软雅黑" panose="020B0503020204020204" pitchFamily="34" charset="-122"/>
                <a:ea typeface="微软雅黑" panose="020B0503020204020204" pitchFamily="34" charset="-122"/>
              </a:rPr>
              <a:t>torch.nn.Module</a:t>
            </a:r>
            <a:r>
              <a:rPr lang="zh-CN" altLang="en-US" sz="1600" b="0" i="0" dirty="0">
                <a:effectLst/>
                <a:latin typeface="微软雅黑" panose="020B0503020204020204" pitchFamily="34" charset="-122"/>
                <a:ea typeface="微软雅黑" panose="020B0503020204020204" pitchFamily="34" charset="-122"/>
              </a:rPr>
              <a:t>、</a:t>
            </a:r>
            <a:r>
              <a:rPr lang="en-US" altLang="zh-CN" sz="1600" b="0" i="0" dirty="0">
                <a:effectLst/>
                <a:latin typeface="微软雅黑" panose="020B0503020204020204" pitchFamily="34" charset="-122"/>
                <a:ea typeface="微软雅黑" panose="020B0503020204020204" pitchFamily="34" charset="-122"/>
              </a:rPr>
              <a:t>torch.nn.Conv2d</a:t>
            </a:r>
            <a:r>
              <a:rPr lang="zh-CN" altLang="en-US" sz="1600" b="0" i="0" dirty="0">
                <a:effectLst/>
                <a:latin typeface="微软雅黑" panose="020B0503020204020204" pitchFamily="34" charset="-122"/>
                <a:ea typeface="微软雅黑" panose="020B0503020204020204" pitchFamily="34" charset="-122"/>
              </a:rPr>
              <a:t>、</a:t>
            </a:r>
            <a:r>
              <a:rPr lang="en-US" altLang="zh-CN" sz="1600" b="0" i="0" dirty="0" err="1">
                <a:effectLst/>
                <a:latin typeface="微软雅黑" panose="020B0503020204020204" pitchFamily="34" charset="-122"/>
                <a:ea typeface="微软雅黑" panose="020B0503020204020204" pitchFamily="34" charset="-122"/>
              </a:rPr>
              <a:t>torch.utils.data.Dataset</a:t>
            </a:r>
            <a:r>
              <a:rPr lang="zh-CN" altLang="en-US" sz="1600" b="0" i="0" dirty="0">
                <a:effectLst/>
                <a:latin typeface="微软雅黑" panose="020B0503020204020204" pitchFamily="34" charset="-122"/>
                <a:ea typeface="微软雅黑" panose="020B0503020204020204" pitchFamily="34" charset="-122"/>
              </a:rPr>
              <a:t>。</a:t>
            </a:r>
            <a:endParaRPr lang="zh-CN" altLang="en-US" sz="1600" dirty="0">
              <a:latin typeface="微软雅黑" panose="020B0503020204020204" pitchFamily="34" charset="-122"/>
              <a:ea typeface="微软雅黑" panose="020B0503020204020204" pitchFamily="34" charset="-122"/>
            </a:endParaRPr>
          </a:p>
        </p:txBody>
      </p:sp>
    </p:spTree>
    <p:extLst>
      <p:ext uri="{BB962C8B-B14F-4D97-AF65-F5344CB8AC3E}">
        <p14:creationId xmlns:p14="http://schemas.microsoft.com/office/powerpoint/2010/main" val="2355549202"/>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标题 1">
            <a:extLst>
              <a:ext uri="{FF2B5EF4-FFF2-40B4-BE49-F238E27FC236}">
                <a16:creationId xmlns:a16="http://schemas.microsoft.com/office/drawing/2014/main" id="{4EE87BCB-2E02-079E-3A10-C693F335C8EC}"/>
              </a:ext>
            </a:extLst>
          </p:cNvPr>
          <p:cNvSpPr txBox="1">
            <a:spLocks/>
          </p:cNvSpPr>
          <p:nvPr/>
        </p:nvSpPr>
        <p:spPr>
          <a:xfrm>
            <a:off x="628650" y="18967"/>
            <a:ext cx="7886700" cy="1325563"/>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zh-CN" altLang="en-US" sz="4000" dirty="0">
                <a:latin typeface="微软雅黑" panose="020B0503020204020204" pitchFamily="34" charset="-122"/>
                <a:ea typeface="微软雅黑" panose="020B0503020204020204" pitchFamily="34" charset="-122"/>
              </a:rPr>
              <a:t>神经网络层构建过程中的基本细节</a:t>
            </a:r>
            <a:endParaRPr lang="zh-CN" altLang="en-US" sz="4000" dirty="0"/>
          </a:p>
        </p:txBody>
      </p:sp>
      <p:pic>
        <p:nvPicPr>
          <p:cNvPr id="3" name="图形 2">
            <a:extLst>
              <a:ext uri="{FF2B5EF4-FFF2-40B4-BE49-F238E27FC236}">
                <a16:creationId xmlns:a16="http://schemas.microsoft.com/office/drawing/2014/main" id="{444AAE65-4F3C-75AD-7385-383DD614745E}"/>
              </a:ext>
            </a:extLst>
          </p:cNvPr>
          <p:cNvPicPr>
            <a:picLocks noChangeAspect="1"/>
          </p:cNvPicPr>
          <p:nvPr/>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954402" y="1403923"/>
            <a:ext cx="6884126" cy="3357836"/>
          </a:xfrm>
          <a:prstGeom prst="rect">
            <a:avLst/>
          </a:prstGeom>
        </p:spPr>
      </p:pic>
      <p:sp>
        <p:nvSpPr>
          <p:cNvPr id="2" name="文本框 1">
            <a:extLst>
              <a:ext uri="{FF2B5EF4-FFF2-40B4-BE49-F238E27FC236}">
                <a16:creationId xmlns:a16="http://schemas.microsoft.com/office/drawing/2014/main" id="{398C5C12-EB6B-B538-8423-C22DCA3D5F0F}"/>
              </a:ext>
            </a:extLst>
          </p:cNvPr>
          <p:cNvSpPr txBox="1"/>
          <p:nvPr/>
        </p:nvSpPr>
        <p:spPr>
          <a:xfrm>
            <a:off x="511084" y="4821152"/>
            <a:ext cx="8121832" cy="1815882"/>
          </a:xfrm>
          <a:prstGeom prst="rect">
            <a:avLst/>
          </a:prstGeom>
          <a:noFill/>
        </p:spPr>
        <p:txBody>
          <a:bodyPr wrap="square" rtlCol="0">
            <a:spAutoFit/>
          </a:bodyPr>
          <a:lstStyle/>
          <a:p>
            <a:pPr marL="285750" indent="-285750">
              <a:buFont typeface="Arial" panose="020B0604020202020204" pitchFamily="34" charset="0"/>
              <a:buChar char="•"/>
            </a:pPr>
            <a:r>
              <a:rPr lang="zh-CN" altLang="en-US" sz="1400" b="0" i="0" dirty="0">
                <a:effectLst/>
                <a:latin typeface="微软雅黑" panose="020B0503020204020204" pitchFamily="34" charset="-122"/>
                <a:ea typeface="微软雅黑" panose="020B0503020204020204" pitchFamily="34" charset="-122"/>
              </a:rPr>
              <a:t>神经网络层的主要功能</a:t>
            </a:r>
            <a:r>
              <a:rPr lang="zh-CN" altLang="en-US" sz="1400" dirty="0">
                <a:latin typeface="微软雅黑" panose="020B0503020204020204" pitchFamily="34" charset="-122"/>
                <a:ea typeface="微软雅黑" panose="020B0503020204020204" pitchFamily="34" charset="-122"/>
              </a:rPr>
              <a:t>包括</a:t>
            </a:r>
            <a:r>
              <a:rPr lang="zh-CN" altLang="en-US" sz="1400" b="0" i="0" dirty="0">
                <a:effectLst/>
                <a:latin typeface="微软雅黑" panose="020B0503020204020204" pitchFamily="34" charset="-122"/>
                <a:ea typeface="微软雅黑" panose="020B0503020204020204" pitchFamily="34" charset="-122"/>
              </a:rPr>
              <a:t>该层的训练参数（变量，包括初始化方法和训练状态）以及计算过程； </a:t>
            </a:r>
            <a:endParaRPr lang="en-US" altLang="zh-CN" sz="1400" b="0" i="0" dirty="0">
              <a:effectLst/>
              <a:latin typeface="微软雅黑" panose="020B0503020204020204" pitchFamily="34" charset="-122"/>
              <a:ea typeface="微软雅黑" panose="020B0503020204020204" pitchFamily="34" charset="-122"/>
            </a:endParaRPr>
          </a:p>
          <a:p>
            <a:pPr marL="285750" indent="-285750">
              <a:buFont typeface="Arial" panose="020B0604020202020204" pitchFamily="34" charset="0"/>
              <a:buChar char="•"/>
            </a:pPr>
            <a:r>
              <a:rPr lang="zh-CN" altLang="en-US" sz="1400" b="0" i="0" dirty="0">
                <a:effectLst/>
                <a:latin typeface="微软雅黑" panose="020B0503020204020204" pitchFamily="34" charset="-122"/>
                <a:ea typeface="微软雅黑" panose="020B0503020204020204" pitchFamily="34" charset="-122"/>
              </a:rPr>
              <a:t>神经网络模型的主要功能为对神经网络层管理和神经网络层参数的管理。 在机器学习编程库中，承担此功能有</a:t>
            </a:r>
            <a:r>
              <a:rPr lang="en-US" altLang="zh-CN" sz="1400" b="0" i="0" dirty="0" err="1">
                <a:effectLst/>
                <a:latin typeface="微软雅黑" panose="020B0503020204020204" pitchFamily="34" charset="-122"/>
                <a:ea typeface="微软雅黑" panose="020B0503020204020204" pitchFamily="34" charset="-122"/>
              </a:rPr>
              <a:t>MindSpore</a:t>
            </a:r>
            <a:r>
              <a:rPr lang="zh-CN" altLang="en-US" sz="1400" b="0" i="0" dirty="0">
                <a:effectLst/>
                <a:latin typeface="微软雅黑" panose="020B0503020204020204" pitchFamily="34" charset="-122"/>
                <a:ea typeface="微软雅黑" panose="020B0503020204020204" pitchFamily="34" charset="-122"/>
              </a:rPr>
              <a:t>的</a:t>
            </a:r>
            <a:r>
              <a:rPr lang="en-US" altLang="zh-CN" sz="1400" b="0" i="0" dirty="0">
                <a:effectLst/>
                <a:latin typeface="微软雅黑" panose="020B0503020204020204" pitchFamily="34" charset="-122"/>
                <a:ea typeface="微软雅黑" panose="020B0503020204020204" pitchFamily="34" charset="-122"/>
              </a:rPr>
              <a:t>Cell</a:t>
            </a:r>
            <a:r>
              <a:rPr lang="zh-CN" altLang="en-US" sz="1400" b="0" i="0" dirty="0">
                <a:effectLst/>
                <a:latin typeface="微软雅黑" panose="020B0503020204020204" pitchFamily="34" charset="-122"/>
                <a:ea typeface="微软雅黑" panose="020B0503020204020204" pitchFamily="34" charset="-122"/>
              </a:rPr>
              <a:t>、</a:t>
            </a:r>
            <a:r>
              <a:rPr lang="en-US" altLang="zh-CN" sz="1400" b="0" i="0" dirty="0" err="1">
                <a:effectLst/>
                <a:latin typeface="微软雅黑" panose="020B0503020204020204" pitchFamily="34" charset="-122"/>
                <a:ea typeface="微软雅黑" panose="020B0503020204020204" pitchFamily="34" charset="-122"/>
              </a:rPr>
              <a:t>PyTorch</a:t>
            </a:r>
            <a:r>
              <a:rPr lang="zh-CN" altLang="en-US" sz="1400" b="0" i="0" dirty="0">
                <a:effectLst/>
                <a:latin typeface="微软雅黑" panose="020B0503020204020204" pitchFamily="34" charset="-122"/>
                <a:ea typeface="微软雅黑" panose="020B0503020204020204" pitchFamily="34" charset="-122"/>
              </a:rPr>
              <a:t>的</a:t>
            </a:r>
            <a:r>
              <a:rPr lang="en-US" altLang="zh-CN" sz="1400" b="0" i="0" dirty="0">
                <a:effectLst/>
                <a:latin typeface="微软雅黑" panose="020B0503020204020204" pitchFamily="34" charset="-122"/>
                <a:ea typeface="微软雅黑" panose="020B0503020204020204" pitchFamily="34" charset="-122"/>
              </a:rPr>
              <a:t>Module</a:t>
            </a:r>
            <a:r>
              <a:rPr lang="zh-CN" altLang="en-US" sz="1400" b="0" i="0" dirty="0">
                <a:effectLst/>
                <a:latin typeface="微软雅黑" panose="020B0503020204020204" pitchFamily="34" charset="-122"/>
                <a:ea typeface="微软雅黑" panose="020B0503020204020204" pitchFamily="34" charset="-122"/>
              </a:rPr>
              <a:t>。 </a:t>
            </a:r>
            <a:r>
              <a:rPr lang="en-US" altLang="zh-CN" sz="1400" b="0" i="0" dirty="0">
                <a:effectLst/>
                <a:latin typeface="微软雅黑" panose="020B0503020204020204" pitchFamily="34" charset="-122"/>
                <a:ea typeface="微软雅黑" panose="020B0503020204020204" pitchFamily="34" charset="-122"/>
              </a:rPr>
              <a:t>Cell</a:t>
            </a:r>
            <a:r>
              <a:rPr lang="zh-CN" altLang="en-US" sz="1400" b="0" i="0" dirty="0">
                <a:effectLst/>
                <a:latin typeface="微软雅黑" panose="020B0503020204020204" pitchFamily="34" charset="-122"/>
                <a:ea typeface="微软雅黑" panose="020B0503020204020204" pitchFamily="34" charset="-122"/>
              </a:rPr>
              <a:t>和</a:t>
            </a:r>
            <a:r>
              <a:rPr lang="en-US" altLang="zh-CN" sz="1400" b="0" i="0" dirty="0">
                <a:effectLst/>
                <a:latin typeface="微软雅黑" panose="020B0503020204020204" pitchFamily="34" charset="-122"/>
                <a:ea typeface="微软雅黑" panose="020B0503020204020204" pitchFamily="34" charset="-122"/>
              </a:rPr>
              <a:t>Module</a:t>
            </a:r>
            <a:r>
              <a:rPr lang="zh-CN" altLang="en-US" sz="1400" b="0" i="0" dirty="0">
                <a:effectLst/>
                <a:latin typeface="微软雅黑" panose="020B0503020204020204" pitchFamily="34" charset="-122"/>
                <a:ea typeface="微软雅黑" panose="020B0503020204020204" pitchFamily="34" charset="-122"/>
              </a:rPr>
              <a:t>是模型抽象方法也是所有网络的基类。</a:t>
            </a:r>
            <a:endParaRPr lang="en-US" altLang="zh-CN" sz="1400" b="0" i="0" dirty="0">
              <a:effectLst/>
              <a:latin typeface="微软雅黑" panose="020B0503020204020204" pitchFamily="34" charset="-122"/>
              <a:ea typeface="微软雅黑" panose="020B0503020204020204" pitchFamily="34" charset="-122"/>
            </a:endParaRPr>
          </a:p>
          <a:p>
            <a:pPr marL="285750" indent="-285750">
              <a:buFont typeface="Arial" panose="020B0604020202020204" pitchFamily="34" charset="0"/>
              <a:buChar char="•"/>
            </a:pPr>
            <a:r>
              <a:rPr lang="zh-CN" altLang="en-US" sz="1400" b="0" i="0" dirty="0">
                <a:effectLst/>
                <a:latin typeface="微软雅黑" panose="020B0503020204020204" pitchFamily="34" charset="-122"/>
                <a:ea typeface="微软雅黑" panose="020B0503020204020204" pitchFamily="34" charset="-122"/>
              </a:rPr>
              <a:t>现有模型抽象方案有两种。 一种是抽象出两个方法分别为</a:t>
            </a:r>
            <a:r>
              <a:rPr lang="en-US" altLang="zh-CN" sz="1400" b="0" i="0" dirty="0">
                <a:effectLst/>
                <a:latin typeface="微软雅黑" panose="020B0503020204020204" pitchFamily="34" charset="-122"/>
                <a:ea typeface="微软雅黑" panose="020B0503020204020204" pitchFamily="34" charset="-122"/>
              </a:rPr>
              <a:t>Layer</a:t>
            </a:r>
            <a:r>
              <a:rPr lang="zh-CN" altLang="en-US" sz="1400" b="0" i="0" dirty="0">
                <a:effectLst/>
                <a:latin typeface="微软雅黑" panose="020B0503020204020204" pitchFamily="34" charset="-122"/>
                <a:ea typeface="微软雅黑" panose="020B0503020204020204" pitchFamily="34" charset="-122"/>
              </a:rPr>
              <a:t>（负责单个神经网络层的参数构建和前向计算），</a:t>
            </a:r>
            <a:r>
              <a:rPr lang="en-US" altLang="zh-CN" sz="1400" b="0" i="0" dirty="0">
                <a:effectLst/>
                <a:latin typeface="微软雅黑" panose="020B0503020204020204" pitchFamily="34" charset="-122"/>
                <a:ea typeface="微软雅黑" panose="020B0503020204020204" pitchFamily="34" charset="-122"/>
              </a:rPr>
              <a:t>Model</a:t>
            </a:r>
            <a:r>
              <a:rPr lang="zh-CN" altLang="en-US" sz="1400" b="0" i="0" dirty="0">
                <a:effectLst/>
                <a:latin typeface="微软雅黑" panose="020B0503020204020204" pitchFamily="34" charset="-122"/>
                <a:ea typeface="微软雅黑" panose="020B0503020204020204" pitchFamily="34" charset="-122"/>
              </a:rPr>
              <a:t>（负责对神经网络层进行连接组合和神经网络层参数管理）； 另一种是将</a:t>
            </a:r>
            <a:r>
              <a:rPr lang="en-US" altLang="zh-CN" sz="1400" b="0" i="0" dirty="0">
                <a:effectLst/>
                <a:latin typeface="微软雅黑" panose="020B0503020204020204" pitchFamily="34" charset="-122"/>
                <a:ea typeface="微软雅黑" panose="020B0503020204020204" pitchFamily="34" charset="-122"/>
              </a:rPr>
              <a:t>Layer</a:t>
            </a:r>
            <a:r>
              <a:rPr lang="zh-CN" altLang="en-US" sz="1400" b="0" i="0" dirty="0">
                <a:effectLst/>
                <a:latin typeface="微软雅黑" panose="020B0503020204020204" pitchFamily="34" charset="-122"/>
                <a:ea typeface="微软雅黑" panose="020B0503020204020204" pitchFamily="34" charset="-122"/>
              </a:rPr>
              <a:t>和</a:t>
            </a:r>
            <a:r>
              <a:rPr lang="en-US" altLang="zh-CN" sz="1400" b="0" i="0" dirty="0">
                <a:effectLst/>
                <a:latin typeface="微软雅黑" panose="020B0503020204020204" pitchFamily="34" charset="-122"/>
                <a:ea typeface="微软雅黑" panose="020B0503020204020204" pitchFamily="34" charset="-122"/>
              </a:rPr>
              <a:t>Model</a:t>
            </a:r>
            <a:r>
              <a:rPr lang="zh-CN" altLang="en-US" sz="1400" b="0" i="0" dirty="0">
                <a:effectLst/>
                <a:latin typeface="微软雅黑" panose="020B0503020204020204" pitchFamily="34" charset="-122"/>
                <a:ea typeface="微软雅黑" panose="020B0503020204020204" pitchFamily="34" charset="-122"/>
              </a:rPr>
              <a:t>抽象成一个方法，该方法既能表示单层神经网络层也能表示包含多个神经网络层堆叠的模型，</a:t>
            </a:r>
            <a:r>
              <a:rPr lang="en-US" altLang="zh-CN" sz="1400" b="0" i="0" dirty="0">
                <a:effectLst/>
                <a:latin typeface="微软雅黑" panose="020B0503020204020204" pitchFamily="34" charset="-122"/>
                <a:ea typeface="微软雅黑" panose="020B0503020204020204" pitchFamily="34" charset="-122"/>
              </a:rPr>
              <a:t>Cell</a:t>
            </a:r>
            <a:r>
              <a:rPr lang="zh-CN" altLang="en-US" sz="1400" b="0" i="0" dirty="0">
                <a:effectLst/>
                <a:latin typeface="微软雅黑" panose="020B0503020204020204" pitchFamily="34" charset="-122"/>
                <a:ea typeface="微软雅黑" panose="020B0503020204020204" pitchFamily="34" charset="-122"/>
              </a:rPr>
              <a:t>和</a:t>
            </a:r>
            <a:r>
              <a:rPr lang="en-US" altLang="zh-CN" sz="1400" b="0" i="0" dirty="0">
                <a:effectLst/>
                <a:latin typeface="微软雅黑" panose="020B0503020204020204" pitchFamily="34" charset="-122"/>
                <a:ea typeface="微软雅黑" panose="020B0503020204020204" pitchFamily="34" charset="-122"/>
              </a:rPr>
              <a:t>Module</a:t>
            </a:r>
            <a:r>
              <a:rPr lang="zh-CN" altLang="en-US" sz="1400" b="0" i="0" dirty="0">
                <a:effectLst/>
                <a:latin typeface="微软雅黑" panose="020B0503020204020204" pitchFamily="34" charset="-122"/>
                <a:ea typeface="微软雅黑" panose="020B0503020204020204" pitchFamily="34" charset="-122"/>
              </a:rPr>
              <a:t>就是这样实现的。</a:t>
            </a:r>
            <a:endParaRPr lang="zh-CN" altLang="en-US" sz="1400" dirty="0">
              <a:latin typeface="微软雅黑" panose="020B0503020204020204" pitchFamily="34" charset="-122"/>
              <a:ea typeface="微软雅黑" panose="020B0503020204020204" pitchFamily="34" charset="-122"/>
            </a:endParaRPr>
          </a:p>
        </p:txBody>
      </p:sp>
      <p:sp>
        <p:nvSpPr>
          <p:cNvPr id="4" name="文本框 3">
            <a:extLst>
              <a:ext uri="{FF2B5EF4-FFF2-40B4-BE49-F238E27FC236}">
                <a16:creationId xmlns:a16="http://schemas.microsoft.com/office/drawing/2014/main" id="{59056AC6-D448-37E7-0F73-FD77C1035502}"/>
              </a:ext>
            </a:extLst>
          </p:cNvPr>
          <p:cNvSpPr txBox="1"/>
          <p:nvPr/>
        </p:nvSpPr>
        <p:spPr>
          <a:xfrm>
            <a:off x="628650" y="1038504"/>
            <a:ext cx="5060224" cy="369332"/>
          </a:xfrm>
          <a:prstGeom prst="rect">
            <a:avLst/>
          </a:prstGeom>
          <a:noFill/>
        </p:spPr>
        <p:txBody>
          <a:bodyPr wrap="square" rtlCol="0">
            <a:spAutoFit/>
          </a:bodyPr>
          <a:lstStyle/>
          <a:p>
            <a:r>
              <a:rPr lang="zh-CN" altLang="en-US" sz="1800" b="1" i="0" dirty="0">
                <a:effectLst/>
                <a:latin typeface="微软雅黑" panose="020B0503020204020204" pitchFamily="34" charset="-122"/>
                <a:ea typeface="微软雅黑" panose="020B0503020204020204" pitchFamily="34" charset="-122"/>
              </a:rPr>
              <a:t>神经网络构建过程中的基本细节：</a:t>
            </a:r>
            <a:endParaRPr lang="zh-CN" altLang="en-US" b="1" dirty="0"/>
          </a:p>
        </p:txBody>
      </p:sp>
    </p:spTree>
    <p:extLst>
      <p:ext uri="{BB962C8B-B14F-4D97-AF65-F5344CB8AC3E}">
        <p14:creationId xmlns:p14="http://schemas.microsoft.com/office/powerpoint/2010/main" val="3783274796"/>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标题 1">
            <a:extLst>
              <a:ext uri="{FF2B5EF4-FFF2-40B4-BE49-F238E27FC236}">
                <a16:creationId xmlns:a16="http://schemas.microsoft.com/office/drawing/2014/main" id="{4EE87BCB-2E02-079E-3A10-C693F335C8EC}"/>
              </a:ext>
            </a:extLst>
          </p:cNvPr>
          <p:cNvSpPr txBox="1">
            <a:spLocks/>
          </p:cNvSpPr>
          <p:nvPr/>
        </p:nvSpPr>
        <p:spPr>
          <a:xfrm>
            <a:off x="628650" y="110415"/>
            <a:ext cx="7886700" cy="1325563"/>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zh-CN" altLang="en-US" dirty="0">
                <a:latin typeface="微软雅黑" panose="020B0503020204020204" pitchFamily="34" charset="-122"/>
                <a:ea typeface="微软雅黑" panose="020B0503020204020204" pitchFamily="34" charset="-122"/>
              </a:rPr>
              <a:t>神经网络基类抽象方法</a:t>
            </a:r>
            <a:endParaRPr lang="zh-CN" altLang="en-US" dirty="0"/>
          </a:p>
        </p:txBody>
      </p:sp>
      <p:sp>
        <p:nvSpPr>
          <p:cNvPr id="4" name="文本框 3">
            <a:extLst>
              <a:ext uri="{FF2B5EF4-FFF2-40B4-BE49-F238E27FC236}">
                <a16:creationId xmlns:a16="http://schemas.microsoft.com/office/drawing/2014/main" id="{59056AC6-D448-37E7-0F73-FD77C1035502}"/>
              </a:ext>
            </a:extLst>
          </p:cNvPr>
          <p:cNvSpPr txBox="1"/>
          <p:nvPr/>
        </p:nvSpPr>
        <p:spPr>
          <a:xfrm>
            <a:off x="628650" y="1205592"/>
            <a:ext cx="5060224" cy="369332"/>
          </a:xfrm>
          <a:prstGeom prst="rect">
            <a:avLst/>
          </a:prstGeom>
          <a:noFill/>
        </p:spPr>
        <p:txBody>
          <a:bodyPr wrap="square" rtlCol="0">
            <a:spAutoFit/>
          </a:bodyPr>
          <a:lstStyle/>
          <a:p>
            <a:r>
              <a:rPr lang="zh-CN" altLang="en-US" sz="1800" b="1" i="0" dirty="0">
                <a:effectLst/>
                <a:latin typeface="微软雅黑" panose="020B0503020204020204" pitchFamily="34" charset="-122"/>
                <a:ea typeface="微软雅黑" panose="020B0503020204020204" pitchFamily="34" charset="-122"/>
              </a:rPr>
              <a:t>神经网络基类抽象方法：</a:t>
            </a:r>
            <a:endParaRPr lang="zh-CN" altLang="en-US" b="1" dirty="0"/>
          </a:p>
        </p:txBody>
      </p:sp>
      <p:pic>
        <p:nvPicPr>
          <p:cNvPr id="7" name="图形 6">
            <a:extLst>
              <a:ext uri="{FF2B5EF4-FFF2-40B4-BE49-F238E27FC236}">
                <a16:creationId xmlns:a16="http://schemas.microsoft.com/office/drawing/2014/main" id="{D975FD32-EAE4-F654-9C2C-6CB96D0D3791}"/>
              </a:ext>
            </a:extLst>
          </p:cNvPr>
          <p:cNvPicPr>
            <a:picLocks noChangeAspect="1"/>
          </p:cNvPicPr>
          <p:nvPr/>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920388" y="1574924"/>
            <a:ext cx="6255343" cy="4290314"/>
          </a:xfrm>
          <a:prstGeom prst="rect">
            <a:avLst/>
          </a:prstGeom>
        </p:spPr>
      </p:pic>
      <p:sp>
        <p:nvSpPr>
          <p:cNvPr id="2" name="文本框 1">
            <a:extLst>
              <a:ext uri="{FF2B5EF4-FFF2-40B4-BE49-F238E27FC236}">
                <a16:creationId xmlns:a16="http://schemas.microsoft.com/office/drawing/2014/main" id="{01D696BC-34C1-472F-3836-B5BCC4D3A745}"/>
              </a:ext>
            </a:extLst>
          </p:cNvPr>
          <p:cNvSpPr txBox="1"/>
          <p:nvPr/>
        </p:nvSpPr>
        <p:spPr>
          <a:xfrm>
            <a:off x="4800601" y="5435618"/>
            <a:ext cx="3958045" cy="1077218"/>
          </a:xfrm>
          <a:prstGeom prst="rect">
            <a:avLst/>
          </a:prstGeom>
          <a:noFill/>
          <a:ln w="19050">
            <a:solidFill>
              <a:schemeClr val="tx1"/>
            </a:solidFill>
          </a:ln>
        </p:spPr>
        <p:txBody>
          <a:bodyPr wrap="square" rtlCol="0">
            <a:spAutoFit/>
          </a:bodyPr>
          <a:lstStyle/>
          <a:p>
            <a:r>
              <a:rPr lang="zh-CN" altLang="en-US" sz="1600" b="0" i="0" dirty="0">
                <a:effectLst/>
                <a:latin typeface="微软雅黑" panose="020B0503020204020204" pitchFamily="34" charset="-122"/>
                <a:ea typeface="微软雅黑" panose="020B0503020204020204" pitchFamily="34" charset="-122"/>
              </a:rPr>
              <a:t>这里只列出了一些重要的方法，在自定义方法中，通常需要实现参数插入删除方法、神经网络层插入删除、神经网络模型信息等。</a:t>
            </a:r>
            <a:endParaRPr lang="zh-CN" altLang="en-US" sz="1600" dirty="0">
              <a:latin typeface="微软雅黑" panose="020B0503020204020204" pitchFamily="34" charset="-122"/>
              <a:ea typeface="微软雅黑" panose="020B0503020204020204" pitchFamily="34" charset="-122"/>
            </a:endParaRPr>
          </a:p>
        </p:txBody>
      </p:sp>
    </p:spTree>
    <p:extLst>
      <p:ext uri="{BB962C8B-B14F-4D97-AF65-F5344CB8AC3E}">
        <p14:creationId xmlns:p14="http://schemas.microsoft.com/office/powerpoint/2010/main" val="1534596675"/>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标题 1">
            <a:extLst>
              <a:ext uri="{FF2B5EF4-FFF2-40B4-BE49-F238E27FC236}">
                <a16:creationId xmlns:a16="http://schemas.microsoft.com/office/drawing/2014/main" id="{4EE87BCB-2E02-079E-3A10-C693F335C8EC}"/>
              </a:ext>
            </a:extLst>
          </p:cNvPr>
          <p:cNvSpPr txBox="1">
            <a:spLocks/>
          </p:cNvSpPr>
          <p:nvPr/>
        </p:nvSpPr>
        <p:spPr>
          <a:xfrm>
            <a:off x="628650" y="169187"/>
            <a:ext cx="7886700" cy="1325563"/>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zh-CN" altLang="en-US" dirty="0">
                <a:latin typeface="微软雅黑" panose="020B0503020204020204" pitchFamily="34" charset="-122"/>
                <a:ea typeface="微软雅黑" panose="020B0503020204020204" pitchFamily="34" charset="-122"/>
              </a:rPr>
              <a:t>自定义神经网络层</a:t>
            </a:r>
            <a:endParaRPr lang="zh-CN" altLang="en-US" dirty="0"/>
          </a:p>
        </p:txBody>
      </p:sp>
      <p:sp>
        <p:nvSpPr>
          <p:cNvPr id="10" name="文本框 9">
            <a:extLst>
              <a:ext uri="{FF2B5EF4-FFF2-40B4-BE49-F238E27FC236}">
                <a16:creationId xmlns:a16="http://schemas.microsoft.com/office/drawing/2014/main" id="{117171D4-22C5-8193-9130-94DD2324A5C4}"/>
              </a:ext>
            </a:extLst>
          </p:cNvPr>
          <p:cNvSpPr txBox="1"/>
          <p:nvPr/>
        </p:nvSpPr>
        <p:spPr>
          <a:xfrm>
            <a:off x="765402" y="1415716"/>
            <a:ext cx="7613196" cy="2970044"/>
          </a:xfrm>
          <a:prstGeom prst="rect">
            <a:avLst/>
          </a:prstGeom>
          <a:solidFill>
            <a:schemeClr val="accent3">
              <a:lumMod val="20000"/>
              <a:lumOff val="80000"/>
            </a:schemeClr>
          </a:solidFill>
        </p:spPr>
        <p:txBody>
          <a:bodyPr wrap="square" rtlCol="0">
            <a:spAutoFit/>
          </a:bodyPr>
          <a:lstStyle/>
          <a:p>
            <a:r>
              <a:rPr lang="en-US" altLang="zh-CN" sz="1100" dirty="0"/>
              <a:t># </a:t>
            </a:r>
            <a:r>
              <a:rPr lang="zh-CN" altLang="en-US" sz="1100" dirty="0"/>
              <a:t>接口定义：</a:t>
            </a:r>
          </a:p>
          <a:p>
            <a:r>
              <a:rPr lang="zh-CN" altLang="en-US" sz="1100" dirty="0"/>
              <a:t>卷积层的接口：</a:t>
            </a:r>
            <a:r>
              <a:rPr lang="en-US" altLang="zh-CN" sz="1100" dirty="0"/>
              <a:t>convolution(input, filters, stride, padding)</a:t>
            </a:r>
          </a:p>
          <a:p>
            <a:r>
              <a:rPr lang="zh-CN" altLang="en-US" sz="1100" dirty="0"/>
              <a:t>变量：</a:t>
            </a:r>
            <a:r>
              <a:rPr lang="en-US" altLang="zh-CN" sz="1100" dirty="0"/>
              <a:t>Variable(value, trainable=True)</a:t>
            </a:r>
          </a:p>
          <a:p>
            <a:r>
              <a:rPr lang="zh-CN" altLang="en-US" sz="1100" dirty="0"/>
              <a:t>高斯分布初始化方法：</a:t>
            </a:r>
            <a:r>
              <a:rPr lang="en-US" altLang="zh-CN" sz="1100" dirty="0" err="1"/>
              <a:t>random_normal</a:t>
            </a:r>
            <a:r>
              <a:rPr lang="en-US" altLang="zh-CN" sz="1100" dirty="0"/>
              <a:t>(shape)</a:t>
            </a:r>
          </a:p>
          <a:p>
            <a:r>
              <a:rPr lang="zh-CN" altLang="en-US" sz="1100" dirty="0"/>
              <a:t>神经网络模型抽象方法：</a:t>
            </a:r>
            <a:r>
              <a:rPr lang="en-US" altLang="zh-CN" sz="1100" dirty="0"/>
              <a:t>Cell</a:t>
            </a:r>
          </a:p>
          <a:p>
            <a:endParaRPr lang="en-US" altLang="zh-CN" sz="1100" dirty="0"/>
          </a:p>
          <a:p>
            <a:r>
              <a:rPr lang="en-US" altLang="zh-CN" sz="1100" dirty="0"/>
              <a:t># </a:t>
            </a:r>
            <a:r>
              <a:rPr lang="zh-CN" altLang="en-US" sz="1100" dirty="0"/>
              <a:t>定义卷积层</a:t>
            </a:r>
          </a:p>
          <a:p>
            <a:r>
              <a:rPr lang="en-US" altLang="zh-CN" sz="1100" dirty="0"/>
              <a:t>class Conv2D(Cell):</a:t>
            </a:r>
          </a:p>
          <a:p>
            <a:r>
              <a:rPr lang="en-US" altLang="zh-CN" sz="1100" dirty="0"/>
              <a:t>    def __</a:t>
            </a:r>
            <a:r>
              <a:rPr lang="en-US" altLang="zh-CN" sz="1100" dirty="0" err="1"/>
              <a:t>init</a:t>
            </a:r>
            <a:r>
              <a:rPr lang="en-US" altLang="zh-CN" sz="1100" dirty="0"/>
              <a:t>__(self, </a:t>
            </a:r>
            <a:r>
              <a:rPr lang="en-US" altLang="zh-CN" sz="1100" dirty="0" err="1"/>
              <a:t>in_channels</a:t>
            </a:r>
            <a:r>
              <a:rPr lang="en-US" altLang="zh-CN" sz="1100" dirty="0"/>
              <a:t>, </a:t>
            </a:r>
            <a:r>
              <a:rPr lang="en-US" altLang="zh-CN" sz="1100" dirty="0" err="1"/>
              <a:t>out_channels</a:t>
            </a:r>
            <a:r>
              <a:rPr lang="en-US" altLang="zh-CN" sz="1100" dirty="0"/>
              <a:t>, </a:t>
            </a:r>
            <a:r>
              <a:rPr lang="en-US" altLang="zh-CN" sz="1100" dirty="0" err="1"/>
              <a:t>ksize</a:t>
            </a:r>
            <a:r>
              <a:rPr lang="en-US" altLang="zh-CN" sz="1100" dirty="0"/>
              <a:t>, stride, padding):</a:t>
            </a:r>
          </a:p>
          <a:p>
            <a:r>
              <a:rPr lang="en-US" altLang="zh-CN" sz="1100" dirty="0"/>
              <a:t>        # </a:t>
            </a:r>
            <a:r>
              <a:rPr lang="zh-CN" altLang="en-US" sz="1100" dirty="0"/>
              <a:t>卷积核大小为 </a:t>
            </a:r>
            <a:r>
              <a:rPr lang="en-US" altLang="zh-CN" sz="1100" dirty="0" err="1"/>
              <a:t>ksize</a:t>
            </a:r>
            <a:r>
              <a:rPr lang="en-US" altLang="zh-CN" sz="1100" dirty="0"/>
              <a:t> x </a:t>
            </a:r>
            <a:r>
              <a:rPr lang="en-US" altLang="zh-CN" sz="1100" dirty="0" err="1"/>
              <a:t>ksize</a:t>
            </a:r>
            <a:r>
              <a:rPr lang="en-US" altLang="zh-CN" sz="1100" dirty="0"/>
              <a:t> x </a:t>
            </a:r>
            <a:r>
              <a:rPr lang="en-US" altLang="zh-CN" sz="1100" dirty="0" err="1"/>
              <a:t>inchannels</a:t>
            </a:r>
            <a:r>
              <a:rPr lang="en-US" altLang="zh-CN" sz="1100" dirty="0"/>
              <a:t> x </a:t>
            </a:r>
            <a:r>
              <a:rPr lang="en-US" altLang="zh-CN" sz="1100" dirty="0" err="1"/>
              <a:t>out_channels</a:t>
            </a:r>
            <a:endParaRPr lang="en-US" altLang="zh-CN" sz="1100" dirty="0"/>
          </a:p>
          <a:p>
            <a:r>
              <a:rPr lang="en-US" altLang="zh-CN" sz="1100" dirty="0"/>
              <a:t>        </a:t>
            </a:r>
            <a:r>
              <a:rPr lang="en-US" altLang="zh-CN" sz="1100" dirty="0" err="1"/>
              <a:t>filters_shape</a:t>
            </a:r>
            <a:r>
              <a:rPr lang="en-US" altLang="zh-CN" sz="1100" dirty="0"/>
              <a:t> = (</a:t>
            </a:r>
            <a:r>
              <a:rPr lang="en-US" altLang="zh-CN" sz="1100" dirty="0" err="1"/>
              <a:t>out_channels</a:t>
            </a:r>
            <a:r>
              <a:rPr lang="en-US" altLang="zh-CN" sz="1100" dirty="0"/>
              <a:t>, </a:t>
            </a:r>
            <a:r>
              <a:rPr lang="en-US" altLang="zh-CN" sz="1100" dirty="0" err="1"/>
              <a:t>in_channels</a:t>
            </a:r>
            <a:r>
              <a:rPr lang="en-US" altLang="zh-CN" sz="1100" dirty="0"/>
              <a:t>, </a:t>
            </a:r>
            <a:r>
              <a:rPr lang="en-US" altLang="zh-CN" sz="1100" dirty="0" err="1"/>
              <a:t>ksize</a:t>
            </a:r>
            <a:r>
              <a:rPr lang="en-US" altLang="zh-CN" sz="1100" dirty="0"/>
              <a:t>, </a:t>
            </a:r>
            <a:r>
              <a:rPr lang="en-US" altLang="zh-CN" sz="1100" dirty="0" err="1"/>
              <a:t>ksize</a:t>
            </a:r>
            <a:r>
              <a:rPr lang="en-US" altLang="zh-CN" sz="1100" dirty="0"/>
              <a:t>)</a:t>
            </a:r>
          </a:p>
          <a:p>
            <a:r>
              <a:rPr lang="en-US" altLang="zh-CN" sz="1100" dirty="0"/>
              <a:t>        </a:t>
            </a:r>
            <a:r>
              <a:rPr lang="en-US" altLang="zh-CN" sz="1100" dirty="0" err="1"/>
              <a:t>self.stride</a:t>
            </a:r>
            <a:r>
              <a:rPr lang="en-US" altLang="zh-CN" sz="1100" dirty="0"/>
              <a:t> = stride</a:t>
            </a:r>
          </a:p>
          <a:p>
            <a:r>
              <a:rPr lang="en-US" altLang="zh-CN" sz="1100" dirty="0"/>
              <a:t>        </a:t>
            </a:r>
            <a:r>
              <a:rPr lang="en-US" altLang="zh-CN" sz="1100" dirty="0" err="1"/>
              <a:t>self.padding</a:t>
            </a:r>
            <a:r>
              <a:rPr lang="en-US" altLang="zh-CN" sz="1100" dirty="0"/>
              <a:t> = padding</a:t>
            </a:r>
          </a:p>
          <a:p>
            <a:r>
              <a:rPr lang="en-US" altLang="zh-CN" sz="1100" dirty="0"/>
              <a:t>        </a:t>
            </a:r>
            <a:r>
              <a:rPr lang="en-US" altLang="zh-CN" sz="1100" dirty="0" err="1"/>
              <a:t>self.filters</a:t>
            </a:r>
            <a:r>
              <a:rPr lang="en-US" altLang="zh-CN" sz="1100" dirty="0"/>
              <a:t> = Variable(</a:t>
            </a:r>
            <a:r>
              <a:rPr lang="en-US" altLang="zh-CN" sz="1100" dirty="0" err="1"/>
              <a:t>random_normal</a:t>
            </a:r>
            <a:r>
              <a:rPr lang="en-US" altLang="zh-CN" sz="1100" dirty="0"/>
              <a:t>(</a:t>
            </a:r>
            <a:r>
              <a:rPr lang="en-US" altLang="zh-CN" sz="1100" dirty="0" err="1"/>
              <a:t>filters_shape</a:t>
            </a:r>
            <a:r>
              <a:rPr lang="en-US" altLang="zh-CN" sz="1100" dirty="0"/>
              <a:t>))</a:t>
            </a:r>
          </a:p>
          <a:p>
            <a:endParaRPr lang="en-US" altLang="zh-CN" sz="1100" dirty="0"/>
          </a:p>
          <a:p>
            <a:r>
              <a:rPr lang="en-US" altLang="zh-CN" sz="1100" dirty="0"/>
              <a:t>    def __call__(self, inputs):</a:t>
            </a:r>
          </a:p>
          <a:p>
            <a:r>
              <a:rPr lang="en-US" altLang="zh-CN" sz="1100" dirty="0"/>
              <a:t>        outputs = convolution(inputs, </a:t>
            </a:r>
            <a:r>
              <a:rPr lang="en-US" altLang="zh-CN" sz="1100" dirty="0" err="1"/>
              <a:t>self.filters</a:t>
            </a:r>
            <a:r>
              <a:rPr lang="en-US" altLang="zh-CN" sz="1100" dirty="0"/>
              <a:t>, </a:t>
            </a:r>
            <a:r>
              <a:rPr lang="en-US" altLang="zh-CN" sz="1100" dirty="0" err="1"/>
              <a:t>self.stride</a:t>
            </a:r>
            <a:r>
              <a:rPr lang="en-US" altLang="zh-CN" sz="1100" dirty="0"/>
              <a:t>, </a:t>
            </a:r>
            <a:r>
              <a:rPr lang="en-US" altLang="zh-CN" sz="1100" dirty="0" err="1"/>
              <a:t>self.padding</a:t>
            </a:r>
            <a:r>
              <a:rPr lang="en-US" altLang="zh-CN" sz="1100" dirty="0"/>
              <a:t>)</a:t>
            </a:r>
            <a:endParaRPr lang="zh-CN" altLang="en-US" sz="1100" dirty="0"/>
          </a:p>
        </p:txBody>
      </p:sp>
      <p:sp>
        <p:nvSpPr>
          <p:cNvPr id="12" name="文本框 11">
            <a:extLst>
              <a:ext uri="{FF2B5EF4-FFF2-40B4-BE49-F238E27FC236}">
                <a16:creationId xmlns:a16="http://schemas.microsoft.com/office/drawing/2014/main" id="{E0B4734F-8694-1237-5472-5ED9B18FDAA5}"/>
              </a:ext>
            </a:extLst>
          </p:cNvPr>
          <p:cNvSpPr txBox="1"/>
          <p:nvPr/>
        </p:nvSpPr>
        <p:spPr>
          <a:xfrm>
            <a:off x="765402" y="4585793"/>
            <a:ext cx="7613196" cy="430887"/>
          </a:xfrm>
          <a:prstGeom prst="rect">
            <a:avLst/>
          </a:prstGeom>
          <a:solidFill>
            <a:schemeClr val="accent3">
              <a:lumMod val="20000"/>
              <a:lumOff val="80000"/>
            </a:schemeClr>
          </a:solidFill>
        </p:spPr>
        <p:txBody>
          <a:bodyPr wrap="square" rtlCol="0">
            <a:spAutoFit/>
          </a:bodyPr>
          <a:lstStyle/>
          <a:p>
            <a:r>
              <a:rPr lang="en-US" altLang="zh-CN" sz="1100" dirty="0"/>
              <a:t>conv = Conv2D(</a:t>
            </a:r>
            <a:r>
              <a:rPr lang="en-US" altLang="zh-CN" sz="1100" dirty="0" err="1"/>
              <a:t>in_channel</a:t>
            </a:r>
            <a:r>
              <a:rPr lang="en-US" altLang="zh-CN" sz="1100" dirty="0"/>
              <a:t>=10, </a:t>
            </a:r>
            <a:r>
              <a:rPr lang="en-US" altLang="zh-CN" sz="1100" dirty="0" err="1"/>
              <a:t>out_channel</a:t>
            </a:r>
            <a:r>
              <a:rPr lang="en-US" altLang="zh-CN" sz="1100" dirty="0"/>
              <a:t>=20, </a:t>
            </a:r>
            <a:r>
              <a:rPr lang="en-US" altLang="zh-CN" sz="1100" dirty="0" err="1"/>
              <a:t>filter_size</a:t>
            </a:r>
            <a:r>
              <a:rPr lang="en-US" altLang="zh-CN" sz="1100" dirty="0"/>
              <a:t>=3, stride=2, padding=0)</a:t>
            </a:r>
          </a:p>
          <a:p>
            <a:r>
              <a:rPr lang="en-US" altLang="zh-CN" sz="1100" dirty="0"/>
              <a:t>output = conv(input)</a:t>
            </a:r>
            <a:endParaRPr lang="zh-CN" altLang="en-US" sz="1100" dirty="0"/>
          </a:p>
        </p:txBody>
      </p:sp>
      <p:sp>
        <p:nvSpPr>
          <p:cNvPr id="14" name="文本框 13">
            <a:extLst>
              <a:ext uri="{FF2B5EF4-FFF2-40B4-BE49-F238E27FC236}">
                <a16:creationId xmlns:a16="http://schemas.microsoft.com/office/drawing/2014/main" id="{938C3CF4-2A7D-A05B-9504-306C48718CCC}"/>
              </a:ext>
            </a:extLst>
          </p:cNvPr>
          <p:cNvSpPr txBox="1"/>
          <p:nvPr/>
        </p:nvSpPr>
        <p:spPr>
          <a:xfrm>
            <a:off x="5976257" y="1415716"/>
            <a:ext cx="2932611" cy="2554545"/>
          </a:xfrm>
          <a:prstGeom prst="rect">
            <a:avLst/>
          </a:prstGeom>
          <a:noFill/>
        </p:spPr>
        <p:txBody>
          <a:bodyPr wrap="square" rtlCol="0">
            <a:spAutoFit/>
          </a:bodyPr>
          <a:lstStyle/>
          <a:p>
            <a:r>
              <a:rPr lang="zh-CN" altLang="en-US" sz="1600" b="0" i="0" dirty="0">
                <a:effectLst/>
                <a:latin typeface="微软雅黑" panose="020B0503020204020204" pitchFamily="34" charset="-122"/>
                <a:ea typeface="微软雅黑" panose="020B0503020204020204" pitchFamily="34" charset="-122"/>
              </a:rPr>
              <a:t>自定义卷积层的过程</a:t>
            </a:r>
            <a:r>
              <a:rPr lang="en-US" altLang="zh-CN" sz="1600" b="0" i="0" dirty="0">
                <a:effectLst/>
                <a:latin typeface="微软雅黑" panose="020B0503020204020204" pitchFamily="34" charset="-122"/>
                <a:ea typeface="微软雅黑" panose="020B0503020204020204" pitchFamily="34" charset="-122"/>
              </a:rPr>
              <a:t>:</a:t>
            </a:r>
          </a:p>
          <a:p>
            <a:pPr marL="285750" indent="-285750">
              <a:buFont typeface="Arial" panose="020B0604020202020204" pitchFamily="34" charset="0"/>
              <a:buChar char="•"/>
            </a:pPr>
            <a:r>
              <a:rPr lang="zh-CN" altLang="en-US" sz="1600" b="0" i="0" dirty="0">
                <a:effectLst/>
                <a:latin typeface="微软雅黑" panose="020B0503020204020204" pitchFamily="34" charset="-122"/>
                <a:ea typeface="微软雅黑" panose="020B0503020204020204" pitchFamily="34" charset="-122"/>
              </a:rPr>
              <a:t>继承神经网络基类，重写抽象方法</a:t>
            </a:r>
            <a:r>
              <a:rPr lang="en-US" altLang="zh-CN" sz="1600" b="0" i="0" dirty="0">
                <a:effectLst/>
                <a:latin typeface="微软雅黑" panose="020B0503020204020204" pitchFamily="34" charset="-122"/>
                <a:ea typeface="微软雅黑" panose="020B0503020204020204" pitchFamily="34" charset="-122"/>
              </a:rPr>
              <a:t>__</a:t>
            </a:r>
            <a:r>
              <a:rPr lang="en-US" altLang="zh-CN" sz="1600" b="0" i="0" dirty="0" err="1">
                <a:effectLst/>
                <a:latin typeface="微软雅黑" panose="020B0503020204020204" pitchFamily="34" charset="-122"/>
                <a:ea typeface="微软雅黑" panose="020B0503020204020204" pitchFamily="34" charset="-122"/>
              </a:rPr>
              <a:t>init</a:t>
            </a:r>
            <a:r>
              <a:rPr lang="en-US" altLang="zh-CN" sz="1600" b="0" i="0" dirty="0">
                <a:effectLst/>
                <a:latin typeface="微软雅黑" panose="020B0503020204020204" pitchFamily="34" charset="-122"/>
                <a:ea typeface="微软雅黑" panose="020B0503020204020204" pitchFamily="34" charset="-122"/>
              </a:rPr>
              <a:t>__</a:t>
            </a:r>
            <a:r>
              <a:rPr lang="zh-CN" altLang="en-US" sz="1600" b="0" i="0" dirty="0">
                <a:effectLst/>
                <a:latin typeface="微软雅黑" panose="020B0503020204020204" pitchFamily="34" charset="-122"/>
                <a:ea typeface="微软雅黑" panose="020B0503020204020204" pitchFamily="34" charset="-122"/>
              </a:rPr>
              <a:t>和</a:t>
            </a:r>
            <a:r>
              <a:rPr lang="en-US" altLang="zh-CN" sz="1600" b="0" i="0" dirty="0">
                <a:effectLst/>
                <a:latin typeface="微软雅黑" panose="020B0503020204020204" pitchFamily="34" charset="-122"/>
                <a:ea typeface="微软雅黑" panose="020B0503020204020204" pitchFamily="34" charset="-122"/>
              </a:rPr>
              <a:t>__call__</a:t>
            </a:r>
            <a:endParaRPr lang="en-US" altLang="zh-CN" sz="1600" dirty="0">
              <a:latin typeface="微软雅黑" panose="020B0503020204020204" pitchFamily="34" charset="-122"/>
              <a:ea typeface="微软雅黑" panose="020B0503020204020204" pitchFamily="34" charset="-122"/>
            </a:endParaRPr>
          </a:p>
          <a:p>
            <a:pPr marL="285750" indent="-285750">
              <a:buFont typeface="Arial" panose="020B0604020202020204" pitchFamily="34" charset="0"/>
              <a:buChar char="•"/>
            </a:pPr>
            <a:r>
              <a:rPr lang="zh-CN" altLang="en-US" sz="1600" b="0" i="0" dirty="0">
                <a:effectLst/>
                <a:latin typeface="微软雅黑" panose="020B0503020204020204" pitchFamily="34" charset="-122"/>
                <a:ea typeface="微软雅黑" panose="020B0503020204020204" pitchFamily="34" charset="-122"/>
              </a:rPr>
              <a:t>在</a:t>
            </a:r>
            <a:r>
              <a:rPr lang="en-US" altLang="zh-CN" sz="1600" b="0" i="0" dirty="0">
                <a:effectLst/>
                <a:latin typeface="微软雅黑" panose="020B0503020204020204" pitchFamily="34" charset="-122"/>
                <a:ea typeface="微软雅黑" panose="020B0503020204020204" pitchFamily="34" charset="-122"/>
              </a:rPr>
              <a:t>__</a:t>
            </a:r>
            <a:r>
              <a:rPr lang="en-US" altLang="zh-CN" sz="1600" b="0" i="0" dirty="0" err="1">
                <a:effectLst/>
                <a:latin typeface="微软雅黑" panose="020B0503020204020204" pitchFamily="34" charset="-122"/>
                <a:ea typeface="微软雅黑" panose="020B0503020204020204" pitchFamily="34" charset="-122"/>
              </a:rPr>
              <a:t>init</a:t>
            </a:r>
            <a:r>
              <a:rPr lang="en-US" altLang="zh-CN" sz="1600" b="0" i="0" dirty="0">
                <a:effectLst/>
                <a:latin typeface="微软雅黑" panose="020B0503020204020204" pitchFamily="34" charset="-122"/>
                <a:ea typeface="微软雅黑" panose="020B0503020204020204" pitchFamily="34" charset="-122"/>
              </a:rPr>
              <a:t>__</a:t>
            </a:r>
            <a:r>
              <a:rPr lang="zh-CN" altLang="en-US" sz="1600" b="0" i="0" dirty="0">
                <a:effectLst/>
                <a:latin typeface="微软雅黑" panose="020B0503020204020204" pitchFamily="34" charset="-122"/>
                <a:ea typeface="微软雅黑" panose="020B0503020204020204" pitchFamily="34" charset="-122"/>
              </a:rPr>
              <a:t>里初始化训练参数和输入参数</a:t>
            </a:r>
            <a:endParaRPr lang="en-US" altLang="zh-CN" sz="1600" b="0" i="0" dirty="0">
              <a:effectLst/>
              <a:latin typeface="微软雅黑" panose="020B0503020204020204" pitchFamily="34" charset="-122"/>
              <a:ea typeface="微软雅黑" panose="020B0503020204020204" pitchFamily="34" charset="-122"/>
            </a:endParaRPr>
          </a:p>
          <a:p>
            <a:pPr marL="285750" indent="-285750">
              <a:buFont typeface="Arial" panose="020B0604020202020204" pitchFamily="34" charset="0"/>
              <a:buChar char="•"/>
            </a:pPr>
            <a:r>
              <a:rPr lang="zh-CN" altLang="en-US" sz="1600" b="0" i="0" dirty="0">
                <a:effectLst/>
                <a:latin typeface="微软雅黑" panose="020B0503020204020204" pitchFamily="34" charset="-122"/>
                <a:ea typeface="微软雅黑" panose="020B0503020204020204" pitchFamily="34" charset="-122"/>
              </a:rPr>
              <a:t>在</a:t>
            </a:r>
            <a:r>
              <a:rPr lang="en-US" altLang="zh-CN" sz="1600" b="0" i="0" dirty="0">
                <a:effectLst/>
                <a:latin typeface="微软雅黑" panose="020B0503020204020204" pitchFamily="34" charset="-122"/>
                <a:ea typeface="微软雅黑" panose="020B0503020204020204" pitchFamily="34" charset="-122"/>
              </a:rPr>
              <a:t>__call__</a:t>
            </a:r>
            <a:r>
              <a:rPr lang="zh-CN" altLang="en-US" sz="1600" b="0" i="0" dirty="0">
                <a:effectLst/>
                <a:latin typeface="微软雅黑" panose="020B0503020204020204" pitchFamily="34" charset="-122"/>
                <a:ea typeface="微软雅黑" panose="020B0503020204020204" pitchFamily="34" charset="-122"/>
              </a:rPr>
              <a:t>里调用低级</a:t>
            </a:r>
            <a:r>
              <a:rPr lang="en-US" altLang="zh-CN" sz="1600" b="0" i="0" dirty="0">
                <a:effectLst/>
                <a:latin typeface="微软雅黑" panose="020B0503020204020204" pitchFamily="34" charset="-122"/>
                <a:ea typeface="微软雅黑" panose="020B0503020204020204" pitchFamily="34" charset="-122"/>
              </a:rPr>
              <a:t>API</a:t>
            </a:r>
            <a:r>
              <a:rPr lang="zh-CN" altLang="en-US" sz="1600" b="0" i="0" dirty="0">
                <a:effectLst/>
                <a:latin typeface="微软雅黑" panose="020B0503020204020204" pitchFamily="34" charset="-122"/>
                <a:ea typeface="微软雅黑" panose="020B0503020204020204" pitchFamily="34" charset="-122"/>
              </a:rPr>
              <a:t>实现计算逻辑（</a:t>
            </a:r>
            <a:r>
              <a:rPr lang="zh-CN" altLang="en-US" sz="1600" b="0" i="0" dirty="0">
                <a:solidFill>
                  <a:srgbClr val="FF0000"/>
                </a:solidFill>
                <a:effectLst/>
                <a:latin typeface="微软雅黑" panose="020B0503020204020204" pitchFamily="34" charset="-122"/>
                <a:ea typeface="微软雅黑" panose="020B0503020204020204" pitchFamily="34" charset="-122"/>
              </a:rPr>
              <a:t>一般只需要重载</a:t>
            </a:r>
            <a:r>
              <a:rPr lang="en-US" altLang="zh-CN" sz="1600" b="0" i="0" dirty="0">
                <a:solidFill>
                  <a:srgbClr val="FF0000"/>
                </a:solidFill>
                <a:effectLst/>
                <a:latin typeface="微软雅黑" panose="020B0503020204020204" pitchFamily="34" charset="-122"/>
                <a:ea typeface="微软雅黑" panose="020B0503020204020204" pitchFamily="34" charset="-122"/>
              </a:rPr>
              <a:t>construct</a:t>
            </a:r>
            <a:r>
              <a:rPr lang="zh-CN" altLang="en-US" sz="1600" b="0" i="0" dirty="0">
                <a:solidFill>
                  <a:srgbClr val="FF0000"/>
                </a:solidFill>
                <a:effectLst/>
                <a:latin typeface="微软雅黑" panose="020B0503020204020204" pitchFamily="34" charset="-122"/>
                <a:ea typeface="微软雅黑" panose="020B0503020204020204" pitchFamily="34" charset="-122"/>
              </a:rPr>
              <a:t>，但此处为了演示原理直接对</a:t>
            </a:r>
            <a:r>
              <a:rPr lang="en-US" altLang="zh-CN" sz="1600" b="0" i="0" dirty="0">
                <a:solidFill>
                  <a:srgbClr val="FF0000"/>
                </a:solidFill>
                <a:effectLst/>
                <a:latin typeface="微软雅黑" panose="020B0503020204020204" pitchFamily="34" charset="-122"/>
                <a:ea typeface="微软雅黑" panose="020B0503020204020204" pitchFamily="34" charset="-122"/>
              </a:rPr>
              <a:t>__call__</a:t>
            </a:r>
            <a:r>
              <a:rPr lang="zh-CN" altLang="en-US" sz="1600" b="0" i="0" dirty="0">
                <a:solidFill>
                  <a:srgbClr val="FF0000"/>
                </a:solidFill>
                <a:effectLst/>
                <a:latin typeface="微软雅黑" panose="020B0503020204020204" pitchFamily="34" charset="-122"/>
                <a:ea typeface="微软雅黑" panose="020B0503020204020204" pitchFamily="34" charset="-122"/>
              </a:rPr>
              <a:t>进行了重载</a:t>
            </a:r>
            <a:r>
              <a:rPr lang="zh-CN" altLang="en-US" sz="1600" b="0" i="0" dirty="0">
                <a:effectLst/>
                <a:latin typeface="微软雅黑" panose="020B0503020204020204" pitchFamily="34" charset="-122"/>
                <a:ea typeface="微软雅黑" panose="020B0503020204020204" pitchFamily="34" charset="-122"/>
              </a:rPr>
              <a:t>）</a:t>
            </a:r>
            <a:endParaRPr lang="zh-CN" altLang="en-US" sz="1600" dirty="0">
              <a:latin typeface="微软雅黑" panose="020B0503020204020204" pitchFamily="34" charset="-122"/>
              <a:ea typeface="微软雅黑" panose="020B0503020204020204" pitchFamily="34" charset="-122"/>
            </a:endParaRPr>
          </a:p>
        </p:txBody>
      </p:sp>
      <p:cxnSp>
        <p:nvCxnSpPr>
          <p:cNvPr id="16" name="直接箭头连接符 15">
            <a:extLst>
              <a:ext uri="{FF2B5EF4-FFF2-40B4-BE49-F238E27FC236}">
                <a16:creationId xmlns:a16="http://schemas.microsoft.com/office/drawing/2014/main" id="{8DEC91DD-00FC-27E8-B7A9-8D9F972F2D99}"/>
              </a:ext>
            </a:extLst>
          </p:cNvPr>
          <p:cNvCxnSpPr/>
          <p:nvPr/>
        </p:nvCxnSpPr>
        <p:spPr>
          <a:xfrm flipH="1">
            <a:off x="2050869" y="1835335"/>
            <a:ext cx="4056017" cy="868680"/>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17" name="直接箭头连接符 16">
            <a:extLst>
              <a:ext uri="{FF2B5EF4-FFF2-40B4-BE49-F238E27FC236}">
                <a16:creationId xmlns:a16="http://schemas.microsoft.com/office/drawing/2014/main" id="{F58875B6-8E41-5A7D-E73B-74772C172E77}"/>
              </a:ext>
            </a:extLst>
          </p:cNvPr>
          <p:cNvCxnSpPr>
            <a:cxnSpLocks/>
          </p:cNvCxnSpPr>
          <p:nvPr/>
        </p:nvCxnSpPr>
        <p:spPr>
          <a:xfrm flipH="1">
            <a:off x="4728755" y="2339338"/>
            <a:ext cx="1325879" cy="487664"/>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19" name="直接箭头连接符 18">
            <a:extLst>
              <a:ext uri="{FF2B5EF4-FFF2-40B4-BE49-F238E27FC236}">
                <a16:creationId xmlns:a16="http://schemas.microsoft.com/office/drawing/2014/main" id="{FF0141FF-CB5D-447A-01D6-632AAD15799E}"/>
              </a:ext>
            </a:extLst>
          </p:cNvPr>
          <p:cNvCxnSpPr>
            <a:cxnSpLocks/>
          </p:cNvCxnSpPr>
          <p:nvPr/>
        </p:nvCxnSpPr>
        <p:spPr>
          <a:xfrm flipH="1">
            <a:off x="2527663" y="2828063"/>
            <a:ext cx="3579222" cy="1234489"/>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
        <p:nvSpPr>
          <p:cNvPr id="22" name="文本框 21">
            <a:extLst>
              <a:ext uri="{FF2B5EF4-FFF2-40B4-BE49-F238E27FC236}">
                <a16:creationId xmlns:a16="http://schemas.microsoft.com/office/drawing/2014/main" id="{933AFC24-3060-7DBF-DEC7-568C663B246D}"/>
              </a:ext>
            </a:extLst>
          </p:cNvPr>
          <p:cNvSpPr txBox="1"/>
          <p:nvPr/>
        </p:nvSpPr>
        <p:spPr>
          <a:xfrm>
            <a:off x="765402" y="5122158"/>
            <a:ext cx="7613196" cy="1077218"/>
          </a:xfrm>
          <a:prstGeom prst="rect">
            <a:avLst/>
          </a:prstGeom>
          <a:noFill/>
        </p:spPr>
        <p:txBody>
          <a:bodyPr wrap="square" rtlCol="0">
            <a:spAutoFit/>
          </a:bodyPr>
          <a:lstStyle/>
          <a:p>
            <a:r>
              <a:rPr lang="zh-CN" altLang="en-US" sz="1600" b="0" i="0" dirty="0">
                <a:effectLst/>
                <a:latin typeface="微软雅黑" panose="020B0503020204020204" pitchFamily="34" charset="-122"/>
                <a:ea typeface="微软雅黑" panose="020B0503020204020204" pitchFamily="34" charset="-122"/>
              </a:rPr>
              <a:t>调用及执行过程</a:t>
            </a:r>
            <a:r>
              <a:rPr lang="en-US" altLang="zh-CN" sz="1600" b="0" i="0" dirty="0">
                <a:effectLst/>
                <a:latin typeface="微软雅黑" panose="020B0503020204020204" pitchFamily="34" charset="-122"/>
                <a:ea typeface="微软雅黑" panose="020B0503020204020204" pitchFamily="34" charset="-122"/>
              </a:rPr>
              <a:t>:</a:t>
            </a:r>
          </a:p>
          <a:p>
            <a:pPr marL="285750" indent="-285750">
              <a:buFont typeface="Arial" panose="020B0604020202020204" pitchFamily="34" charset="0"/>
              <a:buChar char="•"/>
            </a:pPr>
            <a:r>
              <a:rPr lang="zh-CN" altLang="en-US" sz="1600" b="0" i="0" dirty="0">
                <a:effectLst/>
                <a:latin typeface="微软雅黑" panose="020B0503020204020204" pitchFamily="34" charset="-122"/>
                <a:ea typeface="微软雅黑" panose="020B0503020204020204" pitchFamily="34" charset="-122"/>
              </a:rPr>
              <a:t>在初始化</a:t>
            </a:r>
            <a:r>
              <a:rPr lang="en-US" altLang="zh-CN" sz="1600" b="0" i="0" dirty="0">
                <a:effectLst/>
                <a:latin typeface="微软雅黑" panose="020B0503020204020204" pitchFamily="34" charset="-122"/>
                <a:ea typeface="微软雅黑" panose="020B0503020204020204" pitchFamily="34" charset="-122"/>
              </a:rPr>
              <a:t>Conv2D</a:t>
            </a:r>
            <a:r>
              <a:rPr lang="zh-CN" altLang="en-US" sz="1600" b="0" i="0" dirty="0">
                <a:effectLst/>
                <a:latin typeface="微软雅黑" panose="020B0503020204020204" pitchFamily="34" charset="-122"/>
                <a:ea typeface="微软雅黑" panose="020B0503020204020204" pitchFamily="34" charset="-122"/>
              </a:rPr>
              <a:t>时，</a:t>
            </a:r>
            <a:r>
              <a:rPr lang="en-US" altLang="zh-CN" sz="1600" b="0" i="0" dirty="0">
                <a:effectLst/>
                <a:latin typeface="微软雅黑" panose="020B0503020204020204" pitchFamily="34" charset="-122"/>
                <a:ea typeface="微软雅黑" panose="020B0503020204020204" pitchFamily="34" charset="-122"/>
              </a:rPr>
              <a:t>__</a:t>
            </a:r>
            <a:r>
              <a:rPr lang="en-US" altLang="zh-CN" sz="1600" b="0" i="0" dirty="0" err="1">
                <a:effectLst/>
                <a:latin typeface="微软雅黑" panose="020B0503020204020204" pitchFamily="34" charset="-122"/>
                <a:ea typeface="微软雅黑" panose="020B0503020204020204" pitchFamily="34" charset="-122"/>
              </a:rPr>
              <a:t>setattr</a:t>
            </a:r>
            <a:r>
              <a:rPr lang="en-US" altLang="zh-CN" sz="1600" b="0" i="0" dirty="0">
                <a:effectLst/>
                <a:latin typeface="微软雅黑" panose="020B0503020204020204" pitchFamily="34" charset="-122"/>
                <a:ea typeface="微软雅黑" panose="020B0503020204020204" pitchFamily="34" charset="-122"/>
              </a:rPr>
              <a:t>__</a:t>
            </a:r>
            <a:r>
              <a:rPr lang="zh-CN" altLang="en-US" sz="1600" b="0" i="0" dirty="0">
                <a:effectLst/>
                <a:latin typeface="微软雅黑" panose="020B0503020204020204" pitchFamily="34" charset="-122"/>
                <a:ea typeface="微软雅黑" panose="020B0503020204020204" pitchFamily="34" charset="-122"/>
              </a:rPr>
              <a:t>会判断属性，</a:t>
            </a:r>
            <a:r>
              <a:rPr lang="en-US" altLang="zh-CN" sz="1600" b="0" i="0" dirty="0">
                <a:effectLst/>
                <a:latin typeface="微软雅黑" panose="020B0503020204020204" pitchFamily="34" charset="-122"/>
                <a:ea typeface="微软雅黑" panose="020B0503020204020204" pitchFamily="34" charset="-122"/>
              </a:rPr>
              <a:t>filters</a:t>
            </a:r>
            <a:r>
              <a:rPr lang="zh-CN" altLang="en-US" sz="1600" b="0" i="0" dirty="0">
                <a:effectLst/>
                <a:latin typeface="微软雅黑" panose="020B0503020204020204" pitchFamily="34" charset="-122"/>
                <a:ea typeface="微软雅黑" panose="020B0503020204020204" pitchFamily="34" charset="-122"/>
              </a:rPr>
              <a:t>属于</a:t>
            </a:r>
            <a:r>
              <a:rPr lang="en-US" altLang="zh-CN" sz="1600" b="0" i="0" dirty="0">
                <a:effectLst/>
                <a:latin typeface="微软雅黑" panose="020B0503020204020204" pitchFamily="34" charset="-122"/>
                <a:ea typeface="微软雅黑" panose="020B0503020204020204" pitchFamily="34" charset="-122"/>
              </a:rPr>
              <a:t>parameter</a:t>
            </a:r>
            <a:r>
              <a:rPr lang="zh-CN" altLang="en-US" sz="1600" b="0" i="0" dirty="0">
                <a:effectLst/>
                <a:latin typeface="微软雅黑" panose="020B0503020204020204" pitchFamily="34" charset="-122"/>
                <a:ea typeface="微软雅黑" panose="020B0503020204020204" pitchFamily="34" charset="-122"/>
              </a:rPr>
              <a:t>把参数记录到</a:t>
            </a:r>
            <a:r>
              <a:rPr lang="en-US" altLang="zh-CN" sz="1600" b="0" i="0" dirty="0" err="1">
                <a:effectLst/>
                <a:latin typeface="微软雅黑" panose="020B0503020204020204" pitchFamily="34" charset="-122"/>
                <a:ea typeface="微软雅黑" panose="020B0503020204020204" pitchFamily="34" charset="-122"/>
              </a:rPr>
              <a:t>self._params</a:t>
            </a:r>
            <a:endParaRPr lang="en-US" altLang="zh-CN" sz="1600" b="0" i="0" dirty="0">
              <a:effectLst/>
              <a:latin typeface="微软雅黑" panose="020B0503020204020204" pitchFamily="34" charset="-122"/>
              <a:ea typeface="微软雅黑" panose="020B0503020204020204" pitchFamily="34" charset="-122"/>
            </a:endParaRPr>
          </a:p>
          <a:p>
            <a:pPr marL="285750" indent="-285750">
              <a:buFont typeface="Arial" panose="020B0604020202020204" pitchFamily="34" charset="0"/>
              <a:buChar char="•"/>
            </a:pPr>
            <a:r>
              <a:rPr lang="zh-CN" altLang="en-US" sz="1600" b="0" i="0" dirty="0">
                <a:effectLst/>
                <a:latin typeface="微软雅黑" panose="020B0503020204020204" pitchFamily="34" charset="-122"/>
                <a:ea typeface="微软雅黑" panose="020B0503020204020204" pitchFamily="34" charset="-122"/>
              </a:rPr>
              <a:t>执行操作使用</a:t>
            </a:r>
            <a:r>
              <a:rPr lang="en-US" altLang="zh-CN" sz="1600" b="0" i="0" dirty="0">
                <a:effectLst/>
                <a:latin typeface="微软雅黑" panose="020B0503020204020204" pitchFamily="34" charset="-122"/>
                <a:ea typeface="微软雅黑" panose="020B0503020204020204" pitchFamily="34" charset="-122"/>
              </a:rPr>
              <a:t>conv(input)</a:t>
            </a:r>
            <a:endParaRPr lang="en-US" altLang="zh-CN" sz="1600" dirty="0">
              <a:latin typeface="微软雅黑" panose="020B0503020204020204" pitchFamily="34" charset="-122"/>
              <a:ea typeface="微软雅黑" panose="020B0503020204020204" pitchFamily="34" charset="-122"/>
            </a:endParaRPr>
          </a:p>
        </p:txBody>
      </p:sp>
    </p:spTree>
    <p:extLst>
      <p:ext uri="{BB962C8B-B14F-4D97-AF65-F5344CB8AC3E}">
        <p14:creationId xmlns:p14="http://schemas.microsoft.com/office/powerpoint/2010/main" val="2161285703"/>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标题 1">
            <a:extLst>
              <a:ext uri="{FF2B5EF4-FFF2-40B4-BE49-F238E27FC236}">
                <a16:creationId xmlns:a16="http://schemas.microsoft.com/office/drawing/2014/main" id="{4EE87BCB-2E02-079E-3A10-C693F335C8EC}"/>
              </a:ext>
            </a:extLst>
          </p:cNvPr>
          <p:cNvSpPr txBox="1">
            <a:spLocks/>
          </p:cNvSpPr>
          <p:nvPr/>
        </p:nvSpPr>
        <p:spPr>
          <a:xfrm>
            <a:off x="628650" y="64688"/>
            <a:ext cx="7886700" cy="1325563"/>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zh-CN" altLang="en-US" dirty="0">
                <a:latin typeface="微软雅黑" panose="020B0503020204020204" pitchFamily="34" charset="-122"/>
                <a:ea typeface="微软雅黑" panose="020B0503020204020204" pitchFamily="34" charset="-122"/>
              </a:rPr>
              <a:t>自定义神经网络模型</a:t>
            </a:r>
            <a:endParaRPr lang="zh-CN" altLang="en-US" dirty="0"/>
          </a:p>
        </p:txBody>
      </p:sp>
      <p:sp>
        <p:nvSpPr>
          <p:cNvPr id="10" name="文本框 9">
            <a:extLst>
              <a:ext uri="{FF2B5EF4-FFF2-40B4-BE49-F238E27FC236}">
                <a16:creationId xmlns:a16="http://schemas.microsoft.com/office/drawing/2014/main" id="{117171D4-22C5-8193-9130-94DD2324A5C4}"/>
              </a:ext>
            </a:extLst>
          </p:cNvPr>
          <p:cNvSpPr txBox="1"/>
          <p:nvPr/>
        </p:nvSpPr>
        <p:spPr>
          <a:xfrm>
            <a:off x="765402" y="1193651"/>
            <a:ext cx="7613196" cy="5339923"/>
          </a:xfrm>
          <a:prstGeom prst="rect">
            <a:avLst/>
          </a:prstGeom>
          <a:solidFill>
            <a:schemeClr val="accent3">
              <a:lumMod val="20000"/>
              <a:lumOff val="80000"/>
            </a:schemeClr>
          </a:solidFill>
        </p:spPr>
        <p:txBody>
          <a:bodyPr wrap="square" rtlCol="0">
            <a:spAutoFit/>
          </a:bodyPr>
          <a:lstStyle/>
          <a:p>
            <a:r>
              <a:rPr lang="en-US" altLang="zh-CN" sz="1100" dirty="0"/>
              <a:t># </a:t>
            </a:r>
            <a:r>
              <a:rPr lang="zh-CN" altLang="en-US" sz="1100" dirty="0"/>
              <a:t>使用</a:t>
            </a:r>
            <a:r>
              <a:rPr lang="en-US" altLang="zh-CN" sz="1100" dirty="0"/>
              <a:t>Cell</a:t>
            </a:r>
            <a:r>
              <a:rPr lang="zh-CN" altLang="en-US" sz="1100" dirty="0"/>
              <a:t>子类构建的神经网络层接口定义：</a:t>
            </a:r>
          </a:p>
          <a:p>
            <a:r>
              <a:rPr lang="en-US" altLang="zh-CN" sz="1100" dirty="0"/>
              <a:t># </a:t>
            </a:r>
            <a:r>
              <a:rPr lang="zh-CN" altLang="en-US" sz="1100" dirty="0"/>
              <a:t>构建卷积神经网络的组件接口定义：</a:t>
            </a:r>
          </a:p>
          <a:p>
            <a:r>
              <a:rPr lang="zh-CN" altLang="en-US" sz="1100" dirty="0"/>
              <a:t>全连接层接口：</a:t>
            </a:r>
            <a:r>
              <a:rPr lang="en-US" altLang="zh-CN" sz="1100" dirty="0"/>
              <a:t>Dense(</a:t>
            </a:r>
            <a:r>
              <a:rPr lang="en-US" altLang="zh-CN" sz="1100" dirty="0" err="1"/>
              <a:t>in_channel</a:t>
            </a:r>
            <a:r>
              <a:rPr lang="en-US" altLang="zh-CN" sz="1100" dirty="0"/>
              <a:t>, </a:t>
            </a:r>
            <a:r>
              <a:rPr lang="en-US" altLang="zh-CN" sz="1100" dirty="0" err="1"/>
              <a:t>out_channel</a:t>
            </a:r>
            <a:r>
              <a:rPr lang="en-US" altLang="zh-CN" sz="1100" dirty="0"/>
              <a:t>)</a:t>
            </a:r>
          </a:p>
          <a:p>
            <a:r>
              <a:rPr lang="zh-CN" altLang="en-US" sz="1100" dirty="0"/>
              <a:t>卷积层的接口：</a:t>
            </a:r>
            <a:r>
              <a:rPr lang="en-US" altLang="zh-CN" sz="1100" dirty="0"/>
              <a:t>Conv2D(</a:t>
            </a:r>
            <a:r>
              <a:rPr lang="en-US" altLang="zh-CN" sz="1100" dirty="0" err="1"/>
              <a:t>in_channel</a:t>
            </a:r>
            <a:r>
              <a:rPr lang="en-US" altLang="zh-CN" sz="1100" dirty="0"/>
              <a:t>, </a:t>
            </a:r>
            <a:r>
              <a:rPr lang="en-US" altLang="zh-CN" sz="1100" dirty="0" err="1"/>
              <a:t>out_channel</a:t>
            </a:r>
            <a:r>
              <a:rPr lang="en-US" altLang="zh-CN" sz="1100" dirty="0"/>
              <a:t>, </a:t>
            </a:r>
            <a:r>
              <a:rPr lang="en-US" altLang="zh-CN" sz="1100" dirty="0" err="1"/>
              <a:t>filter_size</a:t>
            </a:r>
            <a:r>
              <a:rPr lang="en-US" altLang="zh-CN" sz="1100" dirty="0"/>
              <a:t>, stride, padding)</a:t>
            </a:r>
          </a:p>
          <a:p>
            <a:r>
              <a:rPr lang="zh-CN" altLang="en-US" sz="1100" dirty="0"/>
              <a:t>最大池化接口：</a:t>
            </a:r>
            <a:r>
              <a:rPr lang="en-US" altLang="zh-CN" sz="1100" dirty="0"/>
              <a:t>MaxPool2D(</a:t>
            </a:r>
            <a:r>
              <a:rPr lang="en-US" altLang="zh-CN" sz="1100" dirty="0" err="1"/>
              <a:t>pool_size</a:t>
            </a:r>
            <a:r>
              <a:rPr lang="en-US" altLang="zh-CN" sz="1100" dirty="0"/>
              <a:t>, stride, padding)</a:t>
            </a:r>
          </a:p>
          <a:p>
            <a:r>
              <a:rPr lang="zh-CN" altLang="en-US" sz="1100" dirty="0"/>
              <a:t>张量平铺：</a:t>
            </a:r>
            <a:r>
              <a:rPr lang="en-US" altLang="zh-CN" sz="1100" dirty="0"/>
              <a:t>Flatten()</a:t>
            </a:r>
          </a:p>
          <a:p>
            <a:endParaRPr lang="en-US" altLang="zh-CN" sz="1100" dirty="0"/>
          </a:p>
          <a:p>
            <a:r>
              <a:rPr lang="en-US" altLang="zh-CN" sz="1100" dirty="0"/>
              <a:t># </a:t>
            </a:r>
            <a:r>
              <a:rPr lang="zh-CN" altLang="en-US" sz="1100" dirty="0"/>
              <a:t>使用</a:t>
            </a:r>
            <a:r>
              <a:rPr lang="en-US" altLang="zh-CN" sz="1100" dirty="0" err="1"/>
              <a:t>SubClass</a:t>
            </a:r>
            <a:r>
              <a:rPr lang="zh-CN" altLang="en-US" sz="1100" dirty="0"/>
              <a:t>方式构建卷积模型</a:t>
            </a:r>
          </a:p>
          <a:p>
            <a:r>
              <a:rPr lang="en-US" altLang="zh-CN" sz="1100" dirty="0"/>
              <a:t>class CNN(Cell):</a:t>
            </a:r>
          </a:p>
          <a:p>
            <a:r>
              <a:rPr lang="en-US" altLang="zh-CN" sz="1100" dirty="0"/>
              <a:t>    def __</a:t>
            </a:r>
            <a:r>
              <a:rPr lang="en-US" altLang="zh-CN" sz="1100" dirty="0" err="1"/>
              <a:t>init</a:t>
            </a:r>
            <a:r>
              <a:rPr lang="en-US" altLang="zh-CN" sz="1100" dirty="0"/>
              <a:t>__(self):</a:t>
            </a:r>
          </a:p>
          <a:p>
            <a:r>
              <a:rPr lang="en-US" altLang="zh-CN" sz="1100" dirty="0"/>
              <a:t>        self.conv1 = Conv2D(</a:t>
            </a:r>
            <a:r>
              <a:rPr lang="en-US" altLang="zh-CN" sz="1100" dirty="0" err="1"/>
              <a:t>in_channel</a:t>
            </a:r>
            <a:r>
              <a:rPr lang="en-US" altLang="zh-CN" sz="1100" dirty="0"/>
              <a:t>=3, </a:t>
            </a:r>
            <a:r>
              <a:rPr lang="en-US" altLang="zh-CN" sz="1100" dirty="0" err="1"/>
              <a:t>out_channel</a:t>
            </a:r>
            <a:r>
              <a:rPr lang="en-US" altLang="zh-CN" sz="1100" dirty="0"/>
              <a:t>=16, </a:t>
            </a:r>
            <a:r>
              <a:rPr lang="en-US" altLang="zh-CN" sz="1100" dirty="0" err="1"/>
              <a:t>filter_size</a:t>
            </a:r>
            <a:r>
              <a:rPr lang="en-US" altLang="zh-CN" sz="1100" dirty="0"/>
              <a:t>=3, stride=1, padding=0)</a:t>
            </a:r>
          </a:p>
          <a:p>
            <a:r>
              <a:rPr lang="en-US" altLang="zh-CN" sz="1100" dirty="0"/>
              <a:t>        self.maxpool1 = MaxPool2D(</a:t>
            </a:r>
            <a:r>
              <a:rPr lang="en-US" altLang="zh-CN" sz="1100" dirty="0" err="1"/>
              <a:t>pool_size</a:t>
            </a:r>
            <a:r>
              <a:rPr lang="en-US" altLang="zh-CN" sz="1100" dirty="0"/>
              <a:t>=3, stride=1, padding=0)</a:t>
            </a:r>
          </a:p>
          <a:p>
            <a:r>
              <a:rPr lang="en-US" altLang="zh-CN" sz="1100" dirty="0"/>
              <a:t>        self.conv2 = Conv2D(</a:t>
            </a:r>
            <a:r>
              <a:rPr lang="en-US" altLang="zh-CN" sz="1100" dirty="0" err="1"/>
              <a:t>in_channel</a:t>
            </a:r>
            <a:r>
              <a:rPr lang="en-US" altLang="zh-CN" sz="1100" dirty="0"/>
              <a:t>=16, </a:t>
            </a:r>
            <a:r>
              <a:rPr lang="en-US" altLang="zh-CN" sz="1100" dirty="0" err="1"/>
              <a:t>out_channel</a:t>
            </a:r>
            <a:r>
              <a:rPr lang="en-US" altLang="zh-CN" sz="1100" dirty="0"/>
              <a:t>=32, </a:t>
            </a:r>
            <a:r>
              <a:rPr lang="en-US" altLang="zh-CN" sz="1100" dirty="0" err="1"/>
              <a:t>filter_size</a:t>
            </a:r>
            <a:r>
              <a:rPr lang="en-US" altLang="zh-CN" sz="1100" dirty="0"/>
              <a:t>=3, stride=1, padding=0)</a:t>
            </a:r>
          </a:p>
          <a:p>
            <a:r>
              <a:rPr lang="en-US" altLang="zh-CN" sz="1100" dirty="0"/>
              <a:t>        self.maxpool2 = MaxPool2D(</a:t>
            </a:r>
            <a:r>
              <a:rPr lang="en-US" altLang="zh-CN" sz="1100" dirty="0" err="1"/>
              <a:t>pool_size</a:t>
            </a:r>
            <a:r>
              <a:rPr lang="en-US" altLang="zh-CN" sz="1100" dirty="0"/>
              <a:t>=3, stride=1, padding=0)</a:t>
            </a:r>
          </a:p>
          <a:p>
            <a:r>
              <a:rPr lang="en-US" altLang="zh-CN" sz="1100" dirty="0"/>
              <a:t>        </a:t>
            </a:r>
            <a:r>
              <a:rPr lang="en-US" altLang="zh-CN" sz="1100" dirty="0" err="1"/>
              <a:t>self.flatten</a:t>
            </a:r>
            <a:r>
              <a:rPr lang="en-US" altLang="zh-CN" sz="1100" dirty="0"/>
              <a:t> = Flatten()</a:t>
            </a:r>
          </a:p>
          <a:p>
            <a:r>
              <a:rPr lang="en-US" altLang="zh-CN" sz="1100" dirty="0"/>
              <a:t>        self.dense1 = Dense(</a:t>
            </a:r>
            <a:r>
              <a:rPr lang="en-US" altLang="zh-CN" sz="1100" dirty="0" err="1"/>
              <a:t>in_channels</a:t>
            </a:r>
            <a:r>
              <a:rPr lang="en-US" altLang="zh-CN" sz="1100" dirty="0"/>
              <a:t>=768, </a:t>
            </a:r>
            <a:r>
              <a:rPr lang="en-US" altLang="zh-CN" sz="1100" dirty="0" err="1"/>
              <a:t>out_channel</a:t>
            </a:r>
            <a:r>
              <a:rPr lang="en-US" altLang="zh-CN" sz="1100" dirty="0"/>
              <a:t>=128)</a:t>
            </a:r>
          </a:p>
          <a:p>
            <a:r>
              <a:rPr lang="en-US" altLang="zh-CN" sz="1100" dirty="0"/>
              <a:t>        self.dense2 = Dense(</a:t>
            </a:r>
            <a:r>
              <a:rPr lang="en-US" altLang="zh-CN" sz="1100" dirty="0" err="1"/>
              <a:t>in_channels</a:t>
            </a:r>
            <a:r>
              <a:rPr lang="en-US" altLang="zh-CN" sz="1100" dirty="0"/>
              <a:t>=128, </a:t>
            </a:r>
            <a:r>
              <a:rPr lang="en-US" altLang="zh-CN" sz="1100" dirty="0" err="1"/>
              <a:t>out_channel</a:t>
            </a:r>
            <a:r>
              <a:rPr lang="en-US" altLang="zh-CN" sz="1100" dirty="0"/>
              <a:t>=64)</a:t>
            </a:r>
          </a:p>
          <a:p>
            <a:r>
              <a:rPr lang="en-US" altLang="zh-CN" sz="1100" dirty="0"/>
              <a:t>        self.dense3 = Dense(</a:t>
            </a:r>
            <a:r>
              <a:rPr lang="en-US" altLang="zh-CN" sz="1100" dirty="0" err="1"/>
              <a:t>in_channels</a:t>
            </a:r>
            <a:r>
              <a:rPr lang="en-US" altLang="zh-CN" sz="1100" dirty="0"/>
              <a:t>=64, </a:t>
            </a:r>
            <a:r>
              <a:rPr lang="en-US" altLang="zh-CN" sz="1100" dirty="0" err="1"/>
              <a:t>out_channel</a:t>
            </a:r>
            <a:r>
              <a:rPr lang="en-US" altLang="zh-CN" sz="1100" dirty="0"/>
              <a:t>=10)</a:t>
            </a:r>
          </a:p>
          <a:p>
            <a:endParaRPr lang="en-US" altLang="zh-CN" sz="1100" dirty="0"/>
          </a:p>
          <a:p>
            <a:r>
              <a:rPr lang="en-US" altLang="zh-CN" sz="1100" dirty="0"/>
              <a:t>    def __call__(self, inputs):</a:t>
            </a:r>
          </a:p>
          <a:p>
            <a:r>
              <a:rPr lang="en-US" altLang="zh-CN" sz="1100" dirty="0"/>
              <a:t>        z = self.conv1(inputs)</a:t>
            </a:r>
          </a:p>
          <a:p>
            <a:r>
              <a:rPr lang="en-US" altLang="zh-CN" sz="1100" dirty="0"/>
              <a:t>        z = self.maxpool1(z)</a:t>
            </a:r>
          </a:p>
          <a:p>
            <a:r>
              <a:rPr lang="en-US" altLang="zh-CN" sz="1100" dirty="0"/>
              <a:t>        z = self.conv2(z)</a:t>
            </a:r>
          </a:p>
          <a:p>
            <a:r>
              <a:rPr lang="en-US" altLang="zh-CN" sz="1100" dirty="0"/>
              <a:t>        z = self.maxpool2(z)</a:t>
            </a:r>
          </a:p>
          <a:p>
            <a:r>
              <a:rPr lang="en-US" altLang="zh-CN" sz="1100" dirty="0"/>
              <a:t>        z = </a:t>
            </a:r>
            <a:r>
              <a:rPr lang="en-US" altLang="zh-CN" sz="1100" dirty="0" err="1"/>
              <a:t>self.flatten</a:t>
            </a:r>
            <a:r>
              <a:rPr lang="en-US" altLang="zh-CN" sz="1100" dirty="0"/>
              <a:t>(z)</a:t>
            </a:r>
          </a:p>
          <a:p>
            <a:r>
              <a:rPr lang="en-US" altLang="zh-CN" sz="1100" dirty="0"/>
              <a:t>        z = self.dense1(z)</a:t>
            </a:r>
          </a:p>
          <a:p>
            <a:r>
              <a:rPr lang="en-US" altLang="zh-CN" sz="1100" dirty="0"/>
              <a:t>        z = self.dense2(z)</a:t>
            </a:r>
          </a:p>
          <a:p>
            <a:r>
              <a:rPr lang="en-US" altLang="zh-CN" sz="1100" dirty="0"/>
              <a:t>        z = self.dense3(z)</a:t>
            </a:r>
          </a:p>
          <a:p>
            <a:r>
              <a:rPr lang="en-US" altLang="zh-CN" sz="1100" dirty="0"/>
              <a:t>        return z</a:t>
            </a:r>
          </a:p>
          <a:p>
            <a:r>
              <a:rPr lang="en-US" altLang="zh-CN" sz="1100" dirty="0"/>
              <a:t>net = CNN()</a:t>
            </a:r>
          </a:p>
          <a:p>
            <a:r>
              <a:rPr lang="en-US" altLang="zh-CN" sz="1100" dirty="0" err="1"/>
              <a:t>ouput</a:t>
            </a:r>
            <a:r>
              <a:rPr lang="en-US" altLang="zh-CN" sz="1100" dirty="0"/>
              <a:t> = net(input)</a:t>
            </a:r>
            <a:endParaRPr lang="zh-CN" altLang="en-US" sz="1100" dirty="0"/>
          </a:p>
        </p:txBody>
      </p:sp>
      <p:sp>
        <p:nvSpPr>
          <p:cNvPr id="14" name="文本框 13">
            <a:extLst>
              <a:ext uri="{FF2B5EF4-FFF2-40B4-BE49-F238E27FC236}">
                <a16:creationId xmlns:a16="http://schemas.microsoft.com/office/drawing/2014/main" id="{938C3CF4-2A7D-A05B-9504-306C48718CCC}"/>
              </a:ext>
            </a:extLst>
          </p:cNvPr>
          <p:cNvSpPr txBox="1"/>
          <p:nvPr/>
        </p:nvSpPr>
        <p:spPr>
          <a:xfrm>
            <a:off x="6106886" y="1193651"/>
            <a:ext cx="2932611" cy="5693866"/>
          </a:xfrm>
          <a:prstGeom prst="rect">
            <a:avLst/>
          </a:prstGeom>
          <a:noFill/>
        </p:spPr>
        <p:txBody>
          <a:bodyPr wrap="square" rtlCol="0">
            <a:spAutoFit/>
          </a:bodyPr>
          <a:lstStyle/>
          <a:p>
            <a:r>
              <a:rPr lang="zh-CN" altLang="en-US" sz="1400" b="0" i="0" dirty="0">
                <a:effectLst/>
                <a:latin typeface="微软雅黑" panose="020B0503020204020204" pitchFamily="34" charset="-122"/>
                <a:ea typeface="微软雅黑" panose="020B0503020204020204" pitchFamily="34" charset="-122"/>
              </a:rPr>
              <a:t>自定义</a:t>
            </a:r>
            <a:r>
              <a:rPr lang="zh-CN" altLang="en-US" sz="1400" dirty="0">
                <a:latin typeface="微软雅黑" panose="020B0503020204020204" pitchFamily="34" charset="-122"/>
                <a:ea typeface="微软雅黑" panose="020B0503020204020204" pitchFamily="34" charset="-122"/>
              </a:rPr>
              <a:t>神经网络模型</a:t>
            </a:r>
            <a:r>
              <a:rPr lang="zh-CN" altLang="en-US" sz="1400" b="0" i="0" dirty="0">
                <a:effectLst/>
                <a:latin typeface="微软雅黑" panose="020B0503020204020204" pitchFamily="34" charset="-122"/>
                <a:ea typeface="微软雅黑" panose="020B0503020204020204" pitchFamily="34" charset="-122"/>
              </a:rPr>
              <a:t>的过程</a:t>
            </a:r>
            <a:r>
              <a:rPr lang="en-US" altLang="zh-CN" sz="1400" b="0" i="0" dirty="0">
                <a:effectLst/>
                <a:latin typeface="微软雅黑" panose="020B0503020204020204" pitchFamily="34" charset="-122"/>
                <a:ea typeface="微软雅黑" panose="020B0503020204020204" pitchFamily="34" charset="-122"/>
              </a:rPr>
              <a:t>:</a:t>
            </a:r>
          </a:p>
          <a:p>
            <a:pPr marL="285750" indent="-285750">
              <a:buFont typeface="Arial" panose="020B0604020202020204" pitchFamily="34" charset="0"/>
              <a:buChar char="•"/>
            </a:pPr>
            <a:r>
              <a:rPr lang="zh-CN" altLang="en-US" sz="1400" b="0" i="0" dirty="0">
                <a:effectLst/>
                <a:latin typeface="微软雅黑" panose="020B0503020204020204" pitchFamily="34" charset="-122"/>
                <a:ea typeface="微软雅黑" panose="020B0503020204020204" pitchFamily="34" charset="-122"/>
              </a:rPr>
              <a:t>神经网络模型与神经网络层同是</a:t>
            </a:r>
            <a:r>
              <a:rPr lang="en-US" altLang="zh-CN" sz="1400" b="0" i="0" dirty="0">
                <a:effectLst/>
                <a:latin typeface="微软雅黑" panose="020B0503020204020204" pitchFamily="34" charset="-122"/>
                <a:ea typeface="微软雅黑" panose="020B0503020204020204" pitchFamily="34" charset="-122"/>
              </a:rPr>
              <a:t>Cell</a:t>
            </a:r>
            <a:r>
              <a:rPr lang="zh-CN" altLang="en-US" sz="1400" b="0" i="0" dirty="0">
                <a:effectLst/>
                <a:latin typeface="微软雅黑" panose="020B0503020204020204" pitchFamily="34" charset="-122"/>
                <a:ea typeface="微软雅黑" panose="020B0503020204020204" pitchFamily="34" charset="-122"/>
              </a:rPr>
              <a:t>的子类实现，构建时需在</a:t>
            </a:r>
            <a:r>
              <a:rPr lang="en-US" altLang="zh-CN" sz="1400" b="0" i="0" dirty="0">
                <a:effectLst/>
                <a:latin typeface="微软雅黑" panose="020B0503020204020204" pitchFamily="34" charset="-122"/>
                <a:ea typeface="微软雅黑" panose="020B0503020204020204" pitchFamily="34" charset="-122"/>
              </a:rPr>
              <a:t>__</a:t>
            </a:r>
            <a:r>
              <a:rPr lang="en-US" altLang="zh-CN" sz="1400" b="0" i="0" dirty="0" err="1">
                <a:effectLst/>
                <a:latin typeface="微软雅黑" panose="020B0503020204020204" pitchFamily="34" charset="-122"/>
                <a:ea typeface="微软雅黑" panose="020B0503020204020204" pitchFamily="34" charset="-122"/>
              </a:rPr>
              <a:t>init</a:t>
            </a:r>
            <a:r>
              <a:rPr lang="en-US" altLang="zh-CN" sz="1400" b="0" i="0" dirty="0">
                <a:effectLst/>
                <a:latin typeface="微软雅黑" panose="020B0503020204020204" pitchFamily="34" charset="-122"/>
                <a:ea typeface="微软雅黑" panose="020B0503020204020204" pitchFamily="34" charset="-122"/>
              </a:rPr>
              <a:t>__</a:t>
            </a:r>
            <a:r>
              <a:rPr lang="zh-CN" altLang="en-US" sz="1400" b="0" i="0" dirty="0">
                <a:effectLst/>
                <a:latin typeface="微软雅黑" panose="020B0503020204020204" pitchFamily="34" charset="-122"/>
                <a:ea typeface="微软雅黑" panose="020B0503020204020204" pitchFamily="34" charset="-122"/>
              </a:rPr>
              <a:t>里将所使用的神经网络层组件实例化，在</a:t>
            </a:r>
            <a:r>
              <a:rPr lang="en-US" altLang="zh-CN" sz="1400" b="0" i="0" dirty="0">
                <a:effectLst/>
                <a:latin typeface="微软雅黑" panose="020B0503020204020204" pitchFamily="34" charset="-122"/>
                <a:ea typeface="微软雅黑" panose="020B0503020204020204" pitchFamily="34" charset="-122"/>
              </a:rPr>
              <a:t>__call__</a:t>
            </a:r>
            <a:r>
              <a:rPr lang="zh-CN" altLang="en-US" sz="1400" b="0" i="0" dirty="0">
                <a:effectLst/>
                <a:latin typeface="微软雅黑" panose="020B0503020204020204" pitchFamily="34" charset="-122"/>
                <a:ea typeface="微软雅黑" panose="020B0503020204020204" pitchFamily="34" charset="-122"/>
              </a:rPr>
              <a:t>里定义神经网络的计算逻辑。</a:t>
            </a:r>
            <a:endParaRPr lang="en-US" altLang="zh-CN" sz="1400" b="0" i="0" dirty="0">
              <a:effectLst/>
              <a:latin typeface="微软雅黑" panose="020B0503020204020204" pitchFamily="34" charset="-122"/>
              <a:ea typeface="微软雅黑" panose="020B0503020204020204" pitchFamily="34" charset="-122"/>
            </a:endParaRPr>
          </a:p>
          <a:p>
            <a:pPr marL="285750" indent="-285750">
              <a:buFont typeface="Arial" panose="020B0604020202020204" pitchFamily="34" charset="0"/>
              <a:buChar char="•"/>
            </a:pPr>
            <a:r>
              <a:rPr lang="en-US" altLang="zh-CN" sz="1400" dirty="0">
                <a:latin typeface="微软雅黑" panose="020B0503020204020204" pitchFamily="34" charset="-122"/>
                <a:ea typeface="微软雅黑" panose="020B0503020204020204" pitchFamily="34" charset="-122"/>
              </a:rPr>
              <a:t>CNN</a:t>
            </a:r>
            <a:r>
              <a:rPr lang="zh-CN" altLang="en-US" sz="1400" dirty="0">
                <a:latin typeface="微软雅黑" panose="020B0503020204020204" pitchFamily="34" charset="-122"/>
                <a:ea typeface="微软雅黑" panose="020B0503020204020204" pitchFamily="34" charset="-122"/>
              </a:rPr>
              <a:t>模型实例化将执行</a:t>
            </a:r>
            <a:r>
              <a:rPr lang="en-US" altLang="zh-CN" sz="1400" dirty="0">
                <a:latin typeface="微软雅黑" panose="020B0503020204020204" pitchFamily="34" charset="-122"/>
                <a:ea typeface="微软雅黑" panose="020B0503020204020204" pitchFamily="34" charset="-122"/>
              </a:rPr>
              <a:t>__</a:t>
            </a:r>
            <a:r>
              <a:rPr lang="en-US" altLang="zh-CN" sz="1400" dirty="0" err="1">
                <a:latin typeface="微软雅黑" panose="020B0503020204020204" pitchFamily="34" charset="-122"/>
                <a:ea typeface="微软雅黑" panose="020B0503020204020204" pitchFamily="34" charset="-122"/>
              </a:rPr>
              <a:t>init</a:t>
            </a:r>
            <a:r>
              <a:rPr lang="en-US" altLang="zh-CN" sz="1400" dirty="0">
                <a:latin typeface="微软雅黑" panose="020B0503020204020204" pitchFamily="34" charset="-122"/>
                <a:ea typeface="微软雅黑" panose="020B0503020204020204" pitchFamily="34" charset="-122"/>
              </a:rPr>
              <a:t>__</a:t>
            </a:r>
            <a:r>
              <a:rPr lang="zh-CN" altLang="en-US" sz="1400" dirty="0">
                <a:latin typeface="微软雅黑" panose="020B0503020204020204" pitchFamily="34" charset="-122"/>
                <a:ea typeface="微软雅黑" panose="020B0503020204020204" pitchFamily="34" charset="-122"/>
              </a:rPr>
              <a:t>，其中首先会实例化一个</a:t>
            </a:r>
            <a:r>
              <a:rPr lang="en-US" altLang="zh-CN" sz="1400" dirty="0">
                <a:latin typeface="微软雅黑" panose="020B0503020204020204" pitchFamily="34" charset="-122"/>
                <a:ea typeface="微软雅黑" panose="020B0503020204020204" pitchFamily="34" charset="-122"/>
              </a:rPr>
              <a:t>Conv2D</a:t>
            </a:r>
            <a:r>
              <a:rPr lang="zh-CN" altLang="en-US" sz="1400" dirty="0">
                <a:latin typeface="微软雅黑" panose="020B0503020204020204" pitchFamily="34" charset="-122"/>
                <a:ea typeface="微软雅黑" panose="020B0503020204020204" pitchFamily="34" charset="-122"/>
              </a:rPr>
              <a:t>，</a:t>
            </a:r>
            <a:r>
              <a:rPr lang="en-US" altLang="zh-CN" sz="1400" dirty="0">
                <a:latin typeface="微软雅黑" panose="020B0503020204020204" pitchFamily="34" charset="-122"/>
                <a:ea typeface="微软雅黑" panose="020B0503020204020204" pitchFamily="34" charset="-122"/>
              </a:rPr>
              <a:t>Conv2D</a:t>
            </a:r>
            <a:r>
              <a:rPr lang="zh-CN" altLang="en-US" sz="1400" dirty="0">
                <a:latin typeface="微软雅黑" panose="020B0503020204020204" pitchFamily="34" charset="-122"/>
                <a:ea typeface="微软雅黑" panose="020B0503020204020204" pitchFamily="34" charset="-122"/>
              </a:rPr>
              <a:t>也是</a:t>
            </a:r>
            <a:r>
              <a:rPr lang="en-US" altLang="zh-CN" sz="1400" dirty="0">
                <a:latin typeface="微软雅黑" panose="020B0503020204020204" pitchFamily="34" charset="-122"/>
                <a:ea typeface="微软雅黑" panose="020B0503020204020204" pitchFamily="34" charset="-122"/>
              </a:rPr>
              <a:t>Cell</a:t>
            </a:r>
            <a:r>
              <a:rPr lang="zh-CN" altLang="en-US" sz="1400" dirty="0">
                <a:latin typeface="微软雅黑" panose="020B0503020204020204" pitchFamily="34" charset="-122"/>
                <a:ea typeface="微软雅黑" panose="020B0503020204020204" pitchFamily="34" charset="-122"/>
              </a:rPr>
              <a:t>的子类，会进入到</a:t>
            </a:r>
            <a:r>
              <a:rPr lang="en-US" altLang="zh-CN" sz="1400" dirty="0">
                <a:latin typeface="微软雅黑" panose="020B0503020204020204" pitchFamily="34" charset="-122"/>
                <a:ea typeface="微软雅黑" panose="020B0503020204020204" pitchFamily="34" charset="-122"/>
              </a:rPr>
              <a:t>Conv2D</a:t>
            </a:r>
            <a:r>
              <a:rPr lang="zh-CN" altLang="en-US" sz="1400" dirty="0">
                <a:latin typeface="微软雅黑" panose="020B0503020204020204" pitchFamily="34" charset="-122"/>
                <a:ea typeface="微软雅黑" panose="020B0503020204020204" pitchFamily="34" charset="-122"/>
              </a:rPr>
              <a:t>的</a:t>
            </a:r>
            <a:r>
              <a:rPr lang="en-US" altLang="zh-CN" sz="1400" dirty="0">
                <a:latin typeface="微软雅黑" panose="020B0503020204020204" pitchFamily="34" charset="-122"/>
                <a:ea typeface="微软雅黑" panose="020B0503020204020204" pitchFamily="34" charset="-122"/>
              </a:rPr>
              <a:t>__</a:t>
            </a:r>
            <a:r>
              <a:rPr lang="en-US" altLang="zh-CN" sz="1400" dirty="0" err="1">
                <a:latin typeface="微软雅黑" panose="020B0503020204020204" pitchFamily="34" charset="-122"/>
                <a:ea typeface="微软雅黑" panose="020B0503020204020204" pitchFamily="34" charset="-122"/>
              </a:rPr>
              <a:t>init</a:t>
            </a:r>
            <a:r>
              <a:rPr lang="en-US" altLang="zh-CN" sz="1400" dirty="0">
                <a:latin typeface="微软雅黑" panose="020B0503020204020204" pitchFamily="34" charset="-122"/>
                <a:ea typeface="微软雅黑" panose="020B0503020204020204" pitchFamily="34" charset="-122"/>
              </a:rPr>
              <a:t>__</a:t>
            </a:r>
            <a:r>
              <a:rPr lang="zh-CN" altLang="en-US" sz="1400" dirty="0">
                <a:latin typeface="微软雅黑" panose="020B0503020204020204" pitchFamily="34" charset="-122"/>
                <a:ea typeface="微软雅黑" panose="020B0503020204020204" pitchFamily="34" charset="-122"/>
              </a:rPr>
              <a:t>，此时会将此</a:t>
            </a:r>
            <a:r>
              <a:rPr lang="en-US" altLang="zh-CN" sz="1400" dirty="0">
                <a:latin typeface="微软雅黑" panose="020B0503020204020204" pitchFamily="34" charset="-122"/>
                <a:ea typeface="微软雅黑" panose="020B0503020204020204" pitchFamily="34" charset="-122"/>
              </a:rPr>
              <a:t>Conv2D</a:t>
            </a:r>
            <a:r>
              <a:rPr lang="zh-CN" altLang="en-US" sz="1400" dirty="0">
                <a:latin typeface="微软雅黑" panose="020B0503020204020204" pitchFamily="34" charset="-122"/>
                <a:ea typeface="微软雅黑" panose="020B0503020204020204" pitchFamily="34" charset="-122"/>
              </a:rPr>
              <a:t>的参数收集到</a:t>
            </a:r>
            <a:r>
              <a:rPr lang="en-US" altLang="zh-CN" sz="1400" dirty="0" err="1">
                <a:latin typeface="微软雅黑" panose="020B0503020204020204" pitchFamily="34" charset="-122"/>
                <a:ea typeface="微软雅黑" panose="020B0503020204020204" pitchFamily="34" charset="-122"/>
              </a:rPr>
              <a:t>self._params</a:t>
            </a:r>
            <a:r>
              <a:rPr lang="zh-CN" altLang="en-US" sz="1400" dirty="0">
                <a:latin typeface="微软雅黑" panose="020B0503020204020204" pitchFamily="34" charset="-122"/>
                <a:ea typeface="微软雅黑" panose="020B0503020204020204" pitchFamily="34" charset="-122"/>
              </a:rPr>
              <a:t>，之后回到</a:t>
            </a:r>
            <a:r>
              <a:rPr lang="en-US" altLang="zh-CN" sz="1400" dirty="0">
                <a:latin typeface="微软雅黑" panose="020B0503020204020204" pitchFamily="34" charset="-122"/>
                <a:ea typeface="微软雅黑" panose="020B0503020204020204" pitchFamily="34" charset="-122"/>
              </a:rPr>
              <a:t>CNN</a:t>
            </a:r>
            <a:r>
              <a:rPr lang="zh-CN" altLang="en-US" sz="1400" dirty="0">
                <a:latin typeface="微软雅黑" panose="020B0503020204020204" pitchFamily="34" charset="-122"/>
                <a:ea typeface="微软雅黑" panose="020B0503020204020204" pitchFamily="34" charset="-122"/>
              </a:rPr>
              <a:t>，将此</a:t>
            </a:r>
            <a:r>
              <a:rPr lang="en-US" altLang="zh-CN" sz="1400" dirty="0">
                <a:latin typeface="微软雅黑" panose="020B0503020204020204" pitchFamily="34" charset="-122"/>
                <a:ea typeface="微软雅黑" panose="020B0503020204020204" pitchFamily="34" charset="-122"/>
              </a:rPr>
              <a:t>Conv2D</a:t>
            </a:r>
            <a:r>
              <a:rPr lang="zh-CN" altLang="en-US" sz="1400" dirty="0">
                <a:latin typeface="微软雅黑" panose="020B0503020204020204" pitchFamily="34" charset="-122"/>
                <a:ea typeface="微软雅黑" panose="020B0503020204020204" pitchFamily="34" charset="-122"/>
              </a:rPr>
              <a:t>收集到</a:t>
            </a:r>
            <a:r>
              <a:rPr lang="en-US" altLang="zh-CN" sz="1400" dirty="0" err="1">
                <a:latin typeface="微软雅黑" panose="020B0503020204020204" pitchFamily="34" charset="-122"/>
                <a:ea typeface="微软雅黑" panose="020B0503020204020204" pitchFamily="34" charset="-122"/>
              </a:rPr>
              <a:t>self._cells</a:t>
            </a:r>
            <a:r>
              <a:rPr lang="zh-CN" altLang="en-US" sz="1400" dirty="0">
                <a:latin typeface="微软雅黑" panose="020B0503020204020204" pitchFamily="34" charset="-122"/>
                <a:ea typeface="微软雅黑" panose="020B0503020204020204" pitchFamily="34" charset="-122"/>
              </a:rPr>
              <a:t>；</a:t>
            </a:r>
            <a:endParaRPr lang="en-US" altLang="zh-CN" sz="1400" dirty="0">
              <a:latin typeface="微软雅黑" panose="020B0503020204020204" pitchFamily="34" charset="-122"/>
              <a:ea typeface="微软雅黑" panose="020B0503020204020204" pitchFamily="34" charset="-122"/>
            </a:endParaRPr>
          </a:p>
          <a:p>
            <a:pPr marL="285750" indent="-285750">
              <a:buFont typeface="Arial" panose="020B0604020202020204" pitchFamily="34" charset="0"/>
              <a:buChar char="•"/>
            </a:pPr>
            <a:r>
              <a:rPr lang="zh-CN" altLang="en-US" sz="1400" dirty="0">
                <a:latin typeface="微软雅黑" panose="020B0503020204020204" pitchFamily="34" charset="-122"/>
                <a:ea typeface="微软雅黑" panose="020B0503020204020204" pitchFamily="34" charset="-122"/>
              </a:rPr>
              <a:t>第二个的组件是</a:t>
            </a:r>
            <a:r>
              <a:rPr lang="en-US" altLang="zh-CN" sz="1400" dirty="0">
                <a:latin typeface="微软雅黑" panose="020B0503020204020204" pitchFamily="34" charset="-122"/>
                <a:ea typeface="微软雅黑" panose="020B0503020204020204" pitchFamily="34" charset="-122"/>
              </a:rPr>
              <a:t>MaxPool2D</a:t>
            </a:r>
            <a:r>
              <a:rPr lang="zh-CN" altLang="en-US" sz="1400" dirty="0">
                <a:latin typeface="微软雅黑" panose="020B0503020204020204" pitchFamily="34" charset="-122"/>
                <a:ea typeface="微软雅黑" panose="020B0503020204020204" pitchFamily="34" charset="-122"/>
              </a:rPr>
              <a:t>，因为其没有训练参数，因此将</a:t>
            </a:r>
            <a:r>
              <a:rPr lang="en-US" altLang="zh-CN" sz="1400" dirty="0">
                <a:latin typeface="微软雅黑" panose="020B0503020204020204" pitchFamily="34" charset="-122"/>
                <a:ea typeface="微软雅黑" panose="020B0503020204020204" pitchFamily="34" charset="-122"/>
              </a:rPr>
              <a:t>MaxPool2D</a:t>
            </a:r>
            <a:r>
              <a:rPr lang="zh-CN" altLang="en-US" sz="1400" dirty="0">
                <a:latin typeface="微软雅黑" panose="020B0503020204020204" pitchFamily="34" charset="-122"/>
                <a:ea typeface="微软雅黑" panose="020B0503020204020204" pitchFamily="34" charset="-122"/>
              </a:rPr>
              <a:t>收集到</a:t>
            </a:r>
            <a:r>
              <a:rPr lang="en-US" altLang="zh-CN" sz="1400" dirty="0" err="1">
                <a:latin typeface="微软雅黑" panose="020B0503020204020204" pitchFamily="34" charset="-122"/>
                <a:ea typeface="微软雅黑" panose="020B0503020204020204" pitchFamily="34" charset="-122"/>
              </a:rPr>
              <a:t>self._cells</a:t>
            </a:r>
            <a:r>
              <a:rPr lang="zh-CN" altLang="en-US" sz="1400" dirty="0">
                <a:latin typeface="微软雅黑" panose="020B0503020204020204" pitchFamily="34" charset="-122"/>
                <a:ea typeface="微软雅黑" panose="020B0503020204020204" pitchFamily="34" charset="-122"/>
              </a:rPr>
              <a:t>；</a:t>
            </a:r>
            <a:endParaRPr lang="en-US" altLang="zh-CN" sz="1400" dirty="0">
              <a:latin typeface="微软雅黑" panose="020B0503020204020204" pitchFamily="34" charset="-122"/>
              <a:ea typeface="微软雅黑" panose="020B0503020204020204" pitchFamily="34" charset="-122"/>
            </a:endParaRPr>
          </a:p>
          <a:p>
            <a:pPr marL="285750" indent="-285750">
              <a:buFont typeface="Arial" panose="020B0604020202020204" pitchFamily="34" charset="0"/>
              <a:buChar char="•"/>
            </a:pPr>
            <a:r>
              <a:rPr lang="zh-CN" altLang="en-US" sz="1400" dirty="0">
                <a:latin typeface="微软雅黑" panose="020B0503020204020204" pitchFamily="34" charset="-122"/>
                <a:ea typeface="微软雅黑" panose="020B0503020204020204" pitchFamily="34" charset="-122"/>
              </a:rPr>
              <a:t>依次类推，继续收集第二个卷积参数和卷积层，三个全连接层的参数和全连接层。</a:t>
            </a:r>
            <a:endParaRPr lang="en-US" altLang="zh-CN" sz="1400" dirty="0">
              <a:latin typeface="微软雅黑" panose="020B0503020204020204" pitchFamily="34" charset="-122"/>
              <a:ea typeface="微软雅黑" panose="020B0503020204020204" pitchFamily="34" charset="-122"/>
            </a:endParaRPr>
          </a:p>
          <a:p>
            <a:pPr marL="285750" indent="-285750">
              <a:buFont typeface="Arial" panose="020B0604020202020204" pitchFamily="34" charset="0"/>
              <a:buChar char="•"/>
            </a:pPr>
            <a:r>
              <a:rPr lang="zh-CN" altLang="en-US" sz="1400" dirty="0">
                <a:latin typeface="微软雅黑" panose="020B0503020204020204" pitchFamily="34" charset="-122"/>
                <a:ea typeface="微软雅黑" panose="020B0503020204020204" pitchFamily="34" charset="-122"/>
              </a:rPr>
              <a:t>实例化之后可以调用</a:t>
            </a:r>
            <a:r>
              <a:rPr lang="en-US" altLang="zh-CN" sz="1400" dirty="0" err="1">
                <a:latin typeface="微软雅黑" panose="020B0503020204020204" pitchFamily="34" charset="-122"/>
                <a:ea typeface="微软雅黑" panose="020B0503020204020204" pitchFamily="34" charset="-122"/>
              </a:rPr>
              <a:t>net.parameters_and_names</a:t>
            </a:r>
            <a:r>
              <a:rPr lang="zh-CN" altLang="en-US" sz="1400" dirty="0">
                <a:latin typeface="微软雅黑" panose="020B0503020204020204" pitchFamily="34" charset="-122"/>
                <a:ea typeface="微软雅黑" panose="020B0503020204020204" pitchFamily="34" charset="-122"/>
              </a:rPr>
              <a:t>来返回训练参数；调用</a:t>
            </a:r>
            <a:r>
              <a:rPr lang="en-US" altLang="zh-CN" sz="1400" dirty="0" err="1">
                <a:latin typeface="微软雅黑" panose="020B0503020204020204" pitchFamily="34" charset="-122"/>
                <a:ea typeface="微软雅黑" panose="020B0503020204020204" pitchFamily="34" charset="-122"/>
              </a:rPr>
              <a:t>net.cells_and_names</a:t>
            </a:r>
            <a:r>
              <a:rPr lang="zh-CN" altLang="en-US" sz="1400" dirty="0">
                <a:latin typeface="微软雅黑" panose="020B0503020204020204" pitchFamily="34" charset="-122"/>
                <a:ea typeface="微软雅黑" panose="020B0503020204020204" pitchFamily="34" charset="-122"/>
              </a:rPr>
              <a:t>查看神经网络层列表。</a:t>
            </a:r>
            <a:endParaRPr lang="en-US" altLang="zh-CN" sz="1400" dirty="0">
              <a:latin typeface="微软雅黑" panose="020B0503020204020204" pitchFamily="34" charset="-122"/>
              <a:ea typeface="微软雅黑" panose="020B0503020204020204" pitchFamily="34" charset="-122"/>
            </a:endParaRPr>
          </a:p>
          <a:p>
            <a:pPr marL="285750" indent="-285750">
              <a:buFont typeface="Arial" panose="020B0604020202020204" pitchFamily="34" charset="0"/>
              <a:buChar char="•"/>
            </a:pPr>
            <a:r>
              <a:rPr lang="zh-CN" altLang="en-US" sz="1400" b="0" i="0" dirty="0">
                <a:effectLst/>
                <a:latin typeface="微软雅黑" panose="020B0503020204020204" pitchFamily="34" charset="-122"/>
                <a:ea typeface="微软雅黑" panose="020B0503020204020204" pitchFamily="34" charset="-122"/>
              </a:rPr>
              <a:t>执行操作使用</a:t>
            </a:r>
            <a:r>
              <a:rPr lang="en-US" altLang="zh-CN" sz="1400" b="0" i="0" dirty="0">
                <a:effectLst/>
                <a:latin typeface="微软雅黑" panose="020B0503020204020204" pitchFamily="34" charset="-122"/>
                <a:ea typeface="微软雅黑" panose="020B0503020204020204" pitchFamily="34" charset="-122"/>
              </a:rPr>
              <a:t>net(input)</a:t>
            </a:r>
            <a:endParaRPr lang="en-US" altLang="zh-CN" sz="1400" dirty="0">
              <a:latin typeface="微软雅黑" panose="020B0503020204020204" pitchFamily="34" charset="-122"/>
              <a:ea typeface="微软雅黑" panose="020B0503020204020204" pitchFamily="34" charset="-122"/>
            </a:endParaRPr>
          </a:p>
        </p:txBody>
      </p:sp>
      <p:cxnSp>
        <p:nvCxnSpPr>
          <p:cNvPr id="16" name="直接箭头连接符 15">
            <a:extLst>
              <a:ext uri="{FF2B5EF4-FFF2-40B4-BE49-F238E27FC236}">
                <a16:creationId xmlns:a16="http://schemas.microsoft.com/office/drawing/2014/main" id="{8DEC91DD-00FC-27E8-B7A9-8D9F972F2D99}"/>
              </a:ext>
            </a:extLst>
          </p:cNvPr>
          <p:cNvCxnSpPr>
            <a:cxnSpLocks/>
          </p:cNvCxnSpPr>
          <p:nvPr/>
        </p:nvCxnSpPr>
        <p:spPr>
          <a:xfrm flipH="1">
            <a:off x="1789611" y="1613270"/>
            <a:ext cx="4317275" cy="1058088"/>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17" name="直接箭头连接符 16">
            <a:extLst>
              <a:ext uri="{FF2B5EF4-FFF2-40B4-BE49-F238E27FC236}">
                <a16:creationId xmlns:a16="http://schemas.microsoft.com/office/drawing/2014/main" id="{F58875B6-8E41-5A7D-E73B-74772C172E77}"/>
              </a:ext>
            </a:extLst>
          </p:cNvPr>
          <p:cNvCxnSpPr>
            <a:cxnSpLocks/>
          </p:cNvCxnSpPr>
          <p:nvPr/>
        </p:nvCxnSpPr>
        <p:spPr>
          <a:xfrm flipH="1">
            <a:off x="2011680" y="2669650"/>
            <a:ext cx="4186644" cy="148444"/>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19" name="直接箭头连接符 18">
            <a:extLst>
              <a:ext uri="{FF2B5EF4-FFF2-40B4-BE49-F238E27FC236}">
                <a16:creationId xmlns:a16="http://schemas.microsoft.com/office/drawing/2014/main" id="{FF0141FF-CB5D-447A-01D6-632AAD15799E}"/>
              </a:ext>
            </a:extLst>
          </p:cNvPr>
          <p:cNvCxnSpPr>
            <a:cxnSpLocks/>
          </p:cNvCxnSpPr>
          <p:nvPr/>
        </p:nvCxnSpPr>
        <p:spPr>
          <a:xfrm flipH="1" flipV="1">
            <a:off x="4669971" y="3206935"/>
            <a:ext cx="1528353" cy="960670"/>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9" name="直接箭头连接符 8">
            <a:extLst>
              <a:ext uri="{FF2B5EF4-FFF2-40B4-BE49-F238E27FC236}">
                <a16:creationId xmlns:a16="http://schemas.microsoft.com/office/drawing/2014/main" id="{0BB09F26-B023-49C4-80A5-8E491E13FF0F}"/>
              </a:ext>
            </a:extLst>
          </p:cNvPr>
          <p:cNvCxnSpPr>
            <a:cxnSpLocks/>
          </p:cNvCxnSpPr>
          <p:nvPr/>
        </p:nvCxnSpPr>
        <p:spPr>
          <a:xfrm flipH="1" flipV="1">
            <a:off x="4369526" y="4036426"/>
            <a:ext cx="1828798" cy="700491"/>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18" name="直接箭头连接符 17">
            <a:extLst>
              <a:ext uri="{FF2B5EF4-FFF2-40B4-BE49-F238E27FC236}">
                <a16:creationId xmlns:a16="http://schemas.microsoft.com/office/drawing/2014/main" id="{E71AB3B8-3C6E-EDDE-0233-C294FADB3618}"/>
              </a:ext>
            </a:extLst>
          </p:cNvPr>
          <p:cNvCxnSpPr>
            <a:cxnSpLocks/>
          </p:cNvCxnSpPr>
          <p:nvPr/>
        </p:nvCxnSpPr>
        <p:spPr>
          <a:xfrm flipH="1" flipV="1">
            <a:off x="1900646" y="6381608"/>
            <a:ext cx="4297678" cy="71443"/>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064812561"/>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标题 1">
            <a:extLst>
              <a:ext uri="{FF2B5EF4-FFF2-40B4-BE49-F238E27FC236}">
                <a16:creationId xmlns:a16="http://schemas.microsoft.com/office/drawing/2014/main" id="{4EE87BCB-2E02-079E-3A10-C693F335C8EC}"/>
              </a:ext>
            </a:extLst>
          </p:cNvPr>
          <p:cNvSpPr txBox="1">
            <a:spLocks/>
          </p:cNvSpPr>
          <p:nvPr/>
        </p:nvSpPr>
        <p:spPr>
          <a:xfrm>
            <a:off x="628650" y="365126"/>
            <a:ext cx="7886700" cy="1325563"/>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altLang="zh-CN" dirty="0">
                <a:latin typeface="微软雅黑" panose="020B0503020204020204" pitchFamily="34" charset="-122"/>
                <a:ea typeface="微软雅黑" panose="020B0503020204020204" pitchFamily="34" charset="-122"/>
              </a:rPr>
              <a:t>C/C++</a:t>
            </a:r>
            <a:r>
              <a:rPr lang="zh-CN" altLang="en-US" dirty="0">
                <a:latin typeface="微软雅黑" panose="020B0503020204020204" pitchFamily="34" charset="-122"/>
                <a:ea typeface="微软雅黑" panose="020B0503020204020204" pitchFamily="34" charset="-122"/>
              </a:rPr>
              <a:t>编程接口</a:t>
            </a:r>
            <a:endParaRPr lang="zh-CN" altLang="en-US" dirty="0"/>
          </a:p>
        </p:txBody>
      </p:sp>
      <p:sp>
        <p:nvSpPr>
          <p:cNvPr id="5" name="文本框 4">
            <a:extLst>
              <a:ext uri="{FF2B5EF4-FFF2-40B4-BE49-F238E27FC236}">
                <a16:creationId xmlns:a16="http://schemas.microsoft.com/office/drawing/2014/main" id="{0AEC5DE1-436F-C8CA-BBEF-607314BBFDAC}"/>
              </a:ext>
            </a:extLst>
          </p:cNvPr>
          <p:cNvSpPr txBox="1"/>
          <p:nvPr/>
        </p:nvSpPr>
        <p:spPr>
          <a:xfrm>
            <a:off x="628650" y="1613603"/>
            <a:ext cx="7832816" cy="5078313"/>
          </a:xfrm>
          <a:prstGeom prst="rect">
            <a:avLst/>
          </a:prstGeom>
          <a:noFill/>
        </p:spPr>
        <p:txBody>
          <a:bodyPr wrap="square" rtlCol="0">
            <a:spAutoFit/>
          </a:bodyPr>
          <a:lstStyle/>
          <a:p>
            <a:pPr marL="285750" indent="-285750">
              <a:buFont typeface="Arial" panose="020B0604020202020204" pitchFamily="34" charset="0"/>
              <a:buChar char="•"/>
            </a:pPr>
            <a:r>
              <a:rPr lang="zh-CN" altLang="en-US" b="1" i="0" dirty="0">
                <a:effectLst/>
                <a:latin typeface="微软雅黑" panose="020B0503020204020204" pitchFamily="34" charset="-122"/>
                <a:ea typeface="微软雅黑" panose="020B0503020204020204" pitchFamily="34" charset="-122"/>
              </a:rPr>
              <a:t>目的：</a:t>
            </a:r>
            <a:r>
              <a:rPr lang="zh-CN" altLang="en-US" b="0" i="0" dirty="0">
                <a:effectLst/>
                <a:latin typeface="微软雅黑" panose="020B0503020204020204" pitchFamily="34" charset="-122"/>
                <a:ea typeface="微软雅黑" panose="020B0503020204020204" pitchFamily="34" charset="-122"/>
              </a:rPr>
              <a:t>用户需要自定义新的模型、优化器或数据处理函数等计算时，需要通过</a:t>
            </a:r>
            <a:r>
              <a:rPr lang="en-US" altLang="zh-CN" b="0" i="0" dirty="0">
                <a:effectLst/>
                <a:latin typeface="微软雅黑" panose="020B0503020204020204" pitchFamily="34" charset="-122"/>
                <a:ea typeface="微软雅黑" panose="020B0503020204020204" pitchFamily="34" charset="-122"/>
              </a:rPr>
              <a:t>C/C++</a:t>
            </a:r>
            <a:r>
              <a:rPr lang="zh-CN" altLang="en-US" b="0" i="0" dirty="0">
                <a:effectLst/>
                <a:latin typeface="微软雅黑" panose="020B0503020204020204" pitchFamily="34" charset="-122"/>
                <a:ea typeface="微软雅黑" panose="020B0503020204020204" pitchFamily="34" charset="-122"/>
              </a:rPr>
              <a:t>实现自定义算子，从而获得最优性能。</a:t>
            </a:r>
            <a:endParaRPr lang="en-US" altLang="zh-CN" b="0" i="0" dirty="0">
              <a:effectLst/>
              <a:latin typeface="微软雅黑" panose="020B0503020204020204" pitchFamily="34" charset="-122"/>
              <a:ea typeface="微软雅黑" panose="020B0503020204020204" pitchFamily="34" charset="-122"/>
            </a:endParaRPr>
          </a:p>
          <a:p>
            <a:pPr marL="285750" indent="-285750">
              <a:buFont typeface="Arial" panose="020B0604020202020204" pitchFamily="34" charset="0"/>
              <a:buChar char="•"/>
            </a:pPr>
            <a:endParaRPr lang="en-US" altLang="zh-CN" b="0" i="0" dirty="0">
              <a:effectLst/>
              <a:latin typeface="微软雅黑" panose="020B0503020204020204" pitchFamily="34" charset="-122"/>
              <a:ea typeface="微软雅黑" panose="020B0503020204020204" pitchFamily="34" charset="-122"/>
            </a:endParaRPr>
          </a:p>
          <a:p>
            <a:pPr marL="285750" indent="-285750">
              <a:buFont typeface="Arial" panose="020B0604020202020204" pitchFamily="34" charset="0"/>
              <a:buChar char="•"/>
            </a:pPr>
            <a:r>
              <a:rPr lang="zh-CN" altLang="en-US" b="1" dirty="0">
                <a:latin typeface="微软雅黑" panose="020B0503020204020204" pitchFamily="34" charset="-122"/>
                <a:ea typeface="微软雅黑" panose="020B0503020204020204" pitchFamily="34" charset="-122"/>
              </a:rPr>
              <a:t>用法：</a:t>
            </a:r>
            <a:r>
              <a:rPr lang="en-US" altLang="zh-CN" b="0" i="0" dirty="0">
                <a:effectLst/>
                <a:latin typeface="微软雅黑" panose="020B0503020204020204" pitchFamily="34" charset="-122"/>
                <a:ea typeface="微软雅黑" panose="020B0503020204020204" pitchFamily="34" charset="-122"/>
              </a:rPr>
              <a:t>C</a:t>
            </a:r>
            <a:r>
              <a:rPr lang="en-US" altLang="zh-CN" dirty="0">
                <a:latin typeface="微软雅黑" panose="020B0503020204020204" pitchFamily="34" charset="-122"/>
                <a:ea typeface="微软雅黑" panose="020B0503020204020204" pitchFamily="34" charset="-122"/>
              </a:rPr>
              <a:t>/</a:t>
            </a:r>
            <a:r>
              <a:rPr lang="en-US" altLang="zh-CN" b="0" i="0" dirty="0">
                <a:effectLst/>
                <a:latin typeface="微软雅黑" panose="020B0503020204020204" pitchFamily="34" charset="-122"/>
                <a:ea typeface="微软雅黑" panose="020B0503020204020204" pitchFamily="34" charset="-122"/>
              </a:rPr>
              <a:t>C++</a:t>
            </a:r>
            <a:r>
              <a:rPr lang="zh-CN" altLang="en-US" b="0" i="0" dirty="0">
                <a:effectLst/>
                <a:latin typeface="微软雅黑" panose="020B0503020204020204" pitchFamily="34" charset="-122"/>
                <a:ea typeface="微软雅黑" panose="020B0503020204020204" pitchFamily="34" charset="-122"/>
              </a:rPr>
              <a:t>实现的自定义算子通过暴露为</a:t>
            </a:r>
            <a:r>
              <a:rPr lang="en-US" altLang="zh-CN" b="0" i="0" dirty="0">
                <a:effectLst/>
                <a:latin typeface="微软雅黑" panose="020B0503020204020204" pitchFamily="34" charset="-122"/>
                <a:ea typeface="微软雅黑" panose="020B0503020204020204" pitchFamily="34" charset="-122"/>
              </a:rPr>
              <a:t>Python</a:t>
            </a:r>
            <a:r>
              <a:rPr lang="zh-CN" altLang="en-US" b="0" i="0" dirty="0">
                <a:effectLst/>
                <a:latin typeface="微软雅黑" panose="020B0503020204020204" pitchFamily="34" charset="-122"/>
                <a:ea typeface="微软雅黑" panose="020B0503020204020204" pitchFamily="34" charset="-122"/>
              </a:rPr>
              <a:t>接口函数来整合入已有的</a:t>
            </a:r>
            <a:r>
              <a:rPr lang="en-US" altLang="zh-CN" b="0" i="0" dirty="0">
                <a:effectLst/>
                <a:latin typeface="微软雅黑" panose="020B0503020204020204" pitchFamily="34" charset="-122"/>
                <a:ea typeface="微软雅黑" panose="020B0503020204020204" pitchFamily="34" charset="-122"/>
              </a:rPr>
              <a:t>Python</a:t>
            </a:r>
            <a:r>
              <a:rPr lang="zh-CN" altLang="en-US" b="0" i="0" dirty="0">
                <a:effectLst/>
                <a:latin typeface="微软雅黑" panose="020B0503020204020204" pitchFamily="34" charset="-122"/>
                <a:ea typeface="微软雅黑" panose="020B0503020204020204" pitchFamily="34" charset="-122"/>
              </a:rPr>
              <a:t>为核心编写的工作流和模型。</a:t>
            </a:r>
            <a:endParaRPr lang="en-US" altLang="zh-CN" b="0" i="0" dirty="0">
              <a:effectLst/>
              <a:latin typeface="微软雅黑" panose="020B0503020204020204" pitchFamily="34" charset="-122"/>
              <a:ea typeface="微软雅黑" panose="020B0503020204020204" pitchFamily="34" charset="-122"/>
            </a:endParaRPr>
          </a:p>
          <a:p>
            <a:pPr marL="285750" indent="-285750">
              <a:buFont typeface="Arial" panose="020B0604020202020204" pitchFamily="34" charset="0"/>
              <a:buChar char="•"/>
            </a:pPr>
            <a:endParaRPr lang="en-US" altLang="zh-CN" dirty="0">
              <a:latin typeface="微软雅黑" panose="020B0503020204020204" pitchFamily="34" charset="-122"/>
              <a:ea typeface="微软雅黑" panose="020B0503020204020204" pitchFamily="34" charset="-122"/>
            </a:endParaRPr>
          </a:p>
          <a:p>
            <a:pPr marL="285750" indent="-285750">
              <a:buFont typeface="Arial" panose="020B0604020202020204" pitchFamily="34" charset="0"/>
              <a:buChar char="•"/>
            </a:pPr>
            <a:r>
              <a:rPr lang="zh-CN" altLang="en-US" b="1" dirty="0">
                <a:latin typeface="微软雅黑" panose="020B0503020204020204" pitchFamily="34" charset="-122"/>
                <a:ea typeface="微软雅黑" panose="020B0503020204020204" pitchFamily="34" charset="-122"/>
              </a:rPr>
              <a:t>实现：</a:t>
            </a:r>
            <a:r>
              <a:rPr lang="zh-CN" altLang="en-US" dirty="0">
                <a:latin typeface="微软雅黑" panose="020B0503020204020204" pitchFamily="34" charset="-122"/>
                <a:ea typeface="微软雅黑" panose="020B0503020204020204" pitchFamily="34" charset="-122"/>
              </a:rPr>
              <a:t>现代机器学习框架（包括</a:t>
            </a:r>
            <a:r>
              <a:rPr lang="en-US" altLang="zh-CN" dirty="0">
                <a:latin typeface="微软雅黑" panose="020B0503020204020204" pitchFamily="34" charset="-122"/>
                <a:ea typeface="微软雅黑" panose="020B0503020204020204" pitchFamily="34" charset="-122"/>
              </a:rPr>
              <a:t>TensorFlow</a:t>
            </a:r>
            <a:r>
              <a:rPr lang="zh-CN" altLang="en-US" dirty="0">
                <a:latin typeface="微软雅黑" panose="020B0503020204020204" pitchFamily="34" charset="-122"/>
                <a:ea typeface="微软雅黑" panose="020B0503020204020204" pitchFamily="34" charset="-122"/>
              </a:rPr>
              <a:t>，</a:t>
            </a:r>
            <a:r>
              <a:rPr lang="en-US" altLang="zh-CN" dirty="0" err="1">
                <a:latin typeface="微软雅黑" panose="020B0503020204020204" pitchFamily="34" charset="-122"/>
                <a:ea typeface="微软雅黑" panose="020B0503020204020204" pitchFamily="34" charset="-122"/>
              </a:rPr>
              <a:t>PyTorch</a:t>
            </a:r>
            <a:r>
              <a:rPr lang="zh-CN" altLang="en-US" dirty="0">
                <a:latin typeface="微软雅黑" panose="020B0503020204020204" pitchFamily="34" charset="-122"/>
                <a:ea typeface="微软雅黑" panose="020B0503020204020204" pitchFamily="34" charset="-122"/>
              </a:rPr>
              <a:t>和</a:t>
            </a:r>
            <a:r>
              <a:rPr lang="en-US" altLang="zh-CN" dirty="0" err="1">
                <a:latin typeface="微软雅黑" panose="020B0503020204020204" pitchFamily="34" charset="-122"/>
                <a:ea typeface="微软雅黑" panose="020B0503020204020204" pitchFamily="34" charset="-122"/>
              </a:rPr>
              <a:t>MindSpore</a:t>
            </a:r>
            <a:r>
              <a:rPr lang="zh-CN" altLang="en-US" dirty="0">
                <a:latin typeface="微软雅黑" panose="020B0503020204020204" pitchFamily="34" charset="-122"/>
                <a:ea typeface="微软雅黑" panose="020B0503020204020204" pitchFamily="34" charset="-122"/>
              </a:rPr>
              <a:t>）主要依赖</a:t>
            </a:r>
            <a:r>
              <a:rPr lang="en-US" altLang="zh-CN" dirty="0">
                <a:latin typeface="微软雅黑" panose="020B0503020204020204" pitchFamily="34" charset="-122"/>
                <a:ea typeface="微软雅黑" panose="020B0503020204020204" pitchFamily="34" charset="-122"/>
              </a:rPr>
              <a:t>Pybind11</a:t>
            </a:r>
            <a:r>
              <a:rPr lang="zh-CN" altLang="en-US" dirty="0">
                <a:latin typeface="微软雅黑" panose="020B0503020204020204" pitchFamily="34" charset="-122"/>
                <a:ea typeface="微软雅黑" panose="020B0503020204020204" pitchFamily="34" charset="-122"/>
              </a:rPr>
              <a:t>来将底层的大量</a:t>
            </a:r>
            <a:r>
              <a:rPr lang="en-US" altLang="zh-CN" dirty="0">
                <a:latin typeface="微软雅黑" panose="020B0503020204020204" pitchFamily="34" charset="-122"/>
                <a:ea typeface="微软雅黑" panose="020B0503020204020204" pitchFamily="34" charset="-122"/>
              </a:rPr>
              <a:t>C</a:t>
            </a:r>
            <a:r>
              <a:rPr lang="zh-CN" altLang="en-US" dirty="0">
                <a:latin typeface="微软雅黑" panose="020B0503020204020204" pitchFamily="34" charset="-122"/>
                <a:ea typeface="微软雅黑" panose="020B0503020204020204" pitchFamily="34" charset="-122"/>
              </a:rPr>
              <a:t>和</a:t>
            </a:r>
            <a:r>
              <a:rPr lang="en-US" altLang="zh-CN" dirty="0">
                <a:latin typeface="微软雅黑" panose="020B0503020204020204" pitchFamily="34" charset="-122"/>
                <a:ea typeface="微软雅黑" panose="020B0503020204020204" pitchFamily="34" charset="-122"/>
              </a:rPr>
              <a:t>C++</a:t>
            </a:r>
            <a:r>
              <a:rPr lang="zh-CN" altLang="en-US" dirty="0">
                <a:latin typeface="微软雅黑" panose="020B0503020204020204" pitchFamily="34" charset="-122"/>
                <a:ea typeface="微软雅黑" panose="020B0503020204020204" pitchFamily="34" charset="-122"/>
              </a:rPr>
              <a:t>函数自动生成对应的</a:t>
            </a:r>
            <a:r>
              <a:rPr lang="en-US" altLang="zh-CN" dirty="0">
                <a:latin typeface="微软雅黑" panose="020B0503020204020204" pitchFamily="34" charset="-122"/>
                <a:ea typeface="微软雅黑" panose="020B0503020204020204" pitchFamily="34" charset="-122"/>
              </a:rPr>
              <a:t>Python</a:t>
            </a:r>
            <a:r>
              <a:rPr lang="zh-CN" altLang="en-US" dirty="0">
                <a:latin typeface="微软雅黑" panose="020B0503020204020204" pitchFamily="34" charset="-122"/>
                <a:ea typeface="微软雅黑" panose="020B0503020204020204" pitchFamily="34" charset="-122"/>
              </a:rPr>
              <a:t>函数，这一过程一般被称为</a:t>
            </a:r>
            <a:r>
              <a:rPr lang="en-US" altLang="zh-CN" dirty="0">
                <a:latin typeface="微软雅黑" panose="020B0503020204020204" pitchFamily="34" charset="-122"/>
                <a:ea typeface="微软雅黑" panose="020B0503020204020204" pitchFamily="34" charset="-122"/>
              </a:rPr>
              <a:t>Python</a:t>
            </a:r>
            <a:r>
              <a:rPr lang="zh-CN" altLang="en-US" dirty="0">
                <a:latin typeface="微软雅黑" panose="020B0503020204020204" pitchFamily="34" charset="-122"/>
                <a:ea typeface="微软雅黑" panose="020B0503020204020204" pitchFamily="34" charset="-122"/>
              </a:rPr>
              <a:t>绑定（ </a:t>
            </a:r>
            <a:r>
              <a:rPr lang="en-US" altLang="zh-CN" dirty="0">
                <a:latin typeface="微软雅黑" panose="020B0503020204020204" pitchFamily="34" charset="-122"/>
                <a:ea typeface="微软雅黑" panose="020B0503020204020204" pitchFamily="34" charset="-122"/>
              </a:rPr>
              <a:t>Binding</a:t>
            </a:r>
            <a:r>
              <a:rPr lang="zh-CN" altLang="en-US" dirty="0">
                <a:latin typeface="微软雅黑" panose="020B0503020204020204" pitchFamily="34" charset="-122"/>
                <a:ea typeface="微软雅黑" panose="020B0503020204020204" pitchFamily="34" charset="-122"/>
              </a:rPr>
              <a:t>）。</a:t>
            </a:r>
            <a:endParaRPr lang="en-US" altLang="zh-CN" dirty="0">
              <a:latin typeface="微软雅黑" panose="020B0503020204020204" pitchFamily="34" charset="-122"/>
              <a:ea typeface="微软雅黑" panose="020B0503020204020204" pitchFamily="34" charset="-122"/>
            </a:endParaRPr>
          </a:p>
          <a:p>
            <a:pPr marL="285750" indent="-285750">
              <a:buFont typeface="Arial" panose="020B0604020202020204" pitchFamily="34" charset="0"/>
              <a:buChar char="•"/>
            </a:pPr>
            <a:endParaRPr lang="en-US" altLang="zh-CN" dirty="0">
              <a:latin typeface="微软雅黑" panose="020B0503020204020204" pitchFamily="34" charset="-122"/>
              <a:ea typeface="微软雅黑" panose="020B0503020204020204" pitchFamily="34" charset="-122"/>
            </a:endParaRPr>
          </a:p>
          <a:p>
            <a:pPr marL="285750" indent="-285750">
              <a:buFont typeface="Arial" panose="020B0604020202020204" pitchFamily="34" charset="0"/>
              <a:buChar char="•"/>
            </a:pPr>
            <a:r>
              <a:rPr lang="zh-CN" altLang="en-US" dirty="0">
                <a:latin typeface="微软雅黑" panose="020B0503020204020204" pitchFamily="34" charset="-122"/>
                <a:ea typeface="微软雅黑" panose="020B0503020204020204" pitchFamily="34" charset="-122"/>
              </a:rPr>
              <a:t>以</a:t>
            </a:r>
            <a:r>
              <a:rPr lang="en-US" altLang="zh-CN" dirty="0" err="1">
                <a:latin typeface="微软雅黑" panose="020B0503020204020204" pitchFamily="34" charset="-122"/>
                <a:ea typeface="微软雅黑" panose="020B0503020204020204" pitchFamily="34" charset="-122"/>
              </a:rPr>
              <a:t>MindSpore</a:t>
            </a:r>
            <a:r>
              <a:rPr lang="zh-CN" altLang="en-US" dirty="0">
                <a:latin typeface="微软雅黑" panose="020B0503020204020204" pitchFamily="34" charset="-122"/>
                <a:ea typeface="微软雅黑" panose="020B0503020204020204" pitchFamily="34" charset="-122"/>
              </a:rPr>
              <a:t>为例，实现一个</a:t>
            </a:r>
            <a:r>
              <a:rPr lang="en-US" altLang="zh-CN" dirty="0">
                <a:latin typeface="微软雅黑" panose="020B0503020204020204" pitchFamily="34" charset="-122"/>
                <a:ea typeface="微软雅黑" panose="020B0503020204020204" pitchFamily="34" charset="-122"/>
              </a:rPr>
              <a:t>GPU</a:t>
            </a:r>
            <a:r>
              <a:rPr lang="zh-CN" altLang="en-US" dirty="0">
                <a:latin typeface="微软雅黑" panose="020B0503020204020204" pitchFamily="34" charset="-122"/>
                <a:ea typeface="微软雅黑" panose="020B0503020204020204" pitchFamily="34" charset="-122"/>
              </a:rPr>
              <a:t>算子需要如下步骤：</a:t>
            </a:r>
          </a:p>
          <a:p>
            <a:pPr marL="800100" lvl="1" indent="-342900">
              <a:buFont typeface="+mj-lt"/>
              <a:buAutoNum type="arabicPeriod"/>
            </a:pPr>
            <a:r>
              <a:rPr lang="en-US" altLang="zh-CN" dirty="0">
                <a:latin typeface="微软雅黑" panose="020B0503020204020204" pitchFamily="34" charset="-122"/>
                <a:ea typeface="微软雅黑" panose="020B0503020204020204" pitchFamily="34" charset="-122"/>
              </a:rPr>
              <a:t>Primitive python</a:t>
            </a:r>
            <a:r>
              <a:rPr lang="zh-CN" altLang="en-US" dirty="0">
                <a:latin typeface="微软雅黑" panose="020B0503020204020204" pitchFamily="34" charset="-122"/>
                <a:ea typeface="微软雅黑" panose="020B0503020204020204" pitchFamily="34" charset="-122"/>
              </a:rPr>
              <a:t>侧注册：算子原语</a:t>
            </a:r>
            <a:r>
              <a:rPr lang="en-US" altLang="zh-CN" dirty="0">
                <a:latin typeface="微软雅黑" panose="020B0503020204020204" pitchFamily="34" charset="-122"/>
                <a:ea typeface="微软雅黑" panose="020B0503020204020204" pitchFamily="34" charset="-122"/>
              </a:rPr>
              <a:t>(primitive)</a:t>
            </a:r>
            <a:r>
              <a:rPr lang="zh-CN" altLang="en-US" dirty="0">
                <a:latin typeface="微软雅黑" panose="020B0503020204020204" pitchFamily="34" charset="-122"/>
                <a:ea typeface="微软雅黑" panose="020B0503020204020204" pitchFamily="34" charset="-122"/>
              </a:rPr>
              <a:t>是构建网络模型的基础单元，用户可以直接或者间接调用算子原语搭建一个神经网络模型。</a:t>
            </a:r>
          </a:p>
          <a:p>
            <a:pPr marL="800100" lvl="1" indent="-342900">
              <a:buFont typeface="+mj-lt"/>
              <a:buAutoNum type="arabicPeriod"/>
            </a:pPr>
            <a:r>
              <a:rPr lang="en-US" altLang="zh-CN" dirty="0">
                <a:latin typeface="微软雅黑" panose="020B0503020204020204" pitchFamily="34" charset="-122"/>
                <a:ea typeface="微软雅黑" panose="020B0503020204020204" pitchFamily="34" charset="-122"/>
              </a:rPr>
              <a:t>GPU Kernel C/C++</a:t>
            </a:r>
            <a:r>
              <a:rPr lang="zh-CN" altLang="en-US" dirty="0">
                <a:latin typeface="微软雅黑" panose="020B0503020204020204" pitchFamily="34" charset="-122"/>
                <a:ea typeface="微软雅黑" panose="020B0503020204020204" pitchFamily="34" charset="-122"/>
              </a:rPr>
              <a:t>实现：</a:t>
            </a:r>
            <a:r>
              <a:rPr lang="en-US" altLang="zh-CN" dirty="0">
                <a:latin typeface="微软雅黑" panose="020B0503020204020204" pitchFamily="34" charset="-122"/>
                <a:ea typeface="微软雅黑" panose="020B0503020204020204" pitchFamily="34" charset="-122"/>
              </a:rPr>
              <a:t>GPU Kernel</a:t>
            </a:r>
            <a:r>
              <a:rPr lang="zh-CN" altLang="en-US" dirty="0">
                <a:latin typeface="微软雅黑" panose="020B0503020204020204" pitchFamily="34" charset="-122"/>
                <a:ea typeface="微软雅黑" panose="020B0503020204020204" pitchFamily="34" charset="-122"/>
              </a:rPr>
              <a:t>用于调用</a:t>
            </a:r>
            <a:r>
              <a:rPr lang="en-US" altLang="zh-CN" dirty="0">
                <a:latin typeface="微软雅黑" panose="020B0503020204020204" pitchFamily="34" charset="-122"/>
                <a:ea typeface="微软雅黑" panose="020B0503020204020204" pitchFamily="34" charset="-122"/>
              </a:rPr>
              <a:t>GPU</a:t>
            </a:r>
            <a:r>
              <a:rPr lang="zh-CN" altLang="en-US" dirty="0">
                <a:latin typeface="微软雅黑" panose="020B0503020204020204" pitchFamily="34" charset="-122"/>
                <a:ea typeface="微软雅黑" panose="020B0503020204020204" pitchFamily="34" charset="-122"/>
              </a:rPr>
              <a:t>实现加速计算。</a:t>
            </a:r>
          </a:p>
          <a:p>
            <a:pPr marL="800100" lvl="1" indent="-342900">
              <a:buFont typeface="+mj-lt"/>
              <a:buAutoNum type="arabicPeriod"/>
            </a:pPr>
            <a:r>
              <a:rPr lang="en-US" altLang="zh-CN" dirty="0">
                <a:latin typeface="微软雅黑" panose="020B0503020204020204" pitchFamily="34" charset="-122"/>
                <a:ea typeface="微软雅黑" panose="020B0503020204020204" pitchFamily="34" charset="-122"/>
              </a:rPr>
              <a:t>GPU Kernel C/C++</a:t>
            </a:r>
            <a:r>
              <a:rPr lang="zh-CN" altLang="en-US" dirty="0">
                <a:latin typeface="微软雅黑" panose="020B0503020204020204" pitchFamily="34" charset="-122"/>
                <a:ea typeface="微软雅黑" panose="020B0503020204020204" pitchFamily="34" charset="-122"/>
              </a:rPr>
              <a:t>侧注册：</a:t>
            </a:r>
            <a:r>
              <a:rPr lang="en-US" altLang="zh-CN" dirty="0">
                <a:latin typeface="微软雅黑" panose="020B0503020204020204" pitchFamily="34" charset="-122"/>
                <a:ea typeface="微软雅黑" panose="020B0503020204020204" pitchFamily="34" charset="-122"/>
              </a:rPr>
              <a:t>Kernel</a:t>
            </a:r>
            <a:r>
              <a:rPr lang="zh-CN" altLang="en-US" dirty="0">
                <a:latin typeface="微软雅黑" panose="020B0503020204020204" pitchFamily="34" charset="-122"/>
                <a:ea typeface="微软雅黑" panose="020B0503020204020204" pitchFamily="34" charset="-122"/>
              </a:rPr>
              <a:t>注册用于将</a:t>
            </a:r>
            <a:r>
              <a:rPr lang="en-US" altLang="zh-CN" dirty="0">
                <a:latin typeface="微软雅黑" panose="020B0503020204020204" pitchFamily="34" charset="-122"/>
                <a:ea typeface="微软雅黑" panose="020B0503020204020204" pitchFamily="34" charset="-122"/>
              </a:rPr>
              <a:t>GPU Kernel</a:t>
            </a:r>
            <a:r>
              <a:rPr lang="zh-CN" altLang="en-US" dirty="0">
                <a:latin typeface="微软雅黑" panose="020B0503020204020204" pitchFamily="34" charset="-122"/>
                <a:ea typeface="微软雅黑" panose="020B0503020204020204" pitchFamily="34" charset="-122"/>
              </a:rPr>
              <a:t>及必要信息注册给框架，由框架完成对</a:t>
            </a:r>
            <a:r>
              <a:rPr lang="en-US" altLang="zh-CN" dirty="0">
                <a:latin typeface="微软雅黑" panose="020B0503020204020204" pitchFamily="34" charset="-122"/>
                <a:ea typeface="微软雅黑" panose="020B0503020204020204" pitchFamily="34" charset="-122"/>
              </a:rPr>
              <a:t>GPU Kernel</a:t>
            </a:r>
            <a:r>
              <a:rPr lang="zh-CN" altLang="en-US" dirty="0">
                <a:latin typeface="微软雅黑" panose="020B0503020204020204" pitchFamily="34" charset="-122"/>
                <a:ea typeface="微软雅黑" panose="020B0503020204020204" pitchFamily="34" charset="-122"/>
              </a:rPr>
              <a:t>的调用。</a:t>
            </a:r>
            <a:endParaRPr lang="en-US" altLang="zh-CN" dirty="0">
              <a:latin typeface="微软雅黑" panose="020B0503020204020204" pitchFamily="34" charset="-122"/>
              <a:ea typeface="微软雅黑" panose="020B0503020204020204" pitchFamily="34" charset="-122"/>
            </a:endParaRPr>
          </a:p>
          <a:p>
            <a:pPr marL="285750" indent="-285750">
              <a:buFont typeface="Arial" panose="020B0604020202020204" pitchFamily="34" charset="0"/>
              <a:buChar char="•"/>
            </a:pPr>
            <a:endParaRPr lang="zh-CN" altLang="en-US" dirty="0">
              <a:latin typeface="微软雅黑" panose="020B0503020204020204" pitchFamily="34" charset="-122"/>
              <a:ea typeface="微软雅黑" panose="020B0503020204020204" pitchFamily="34" charset="-122"/>
            </a:endParaRPr>
          </a:p>
        </p:txBody>
      </p:sp>
    </p:spTree>
    <p:extLst>
      <p:ext uri="{BB962C8B-B14F-4D97-AF65-F5344CB8AC3E}">
        <p14:creationId xmlns:p14="http://schemas.microsoft.com/office/powerpoint/2010/main" val="3289441483"/>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标题 1">
            <a:extLst>
              <a:ext uri="{FF2B5EF4-FFF2-40B4-BE49-F238E27FC236}">
                <a16:creationId xmlns:a16="http://schemas.microsoft.com/office/drawing/2014/main" id="{4EE87BCB-2E02-079E-3A10-C693F335C8EC}"/>
              </a:ext>
            </a:extLst>
          </p:cNvPr>
          <p:cNvSpPr txBox="1">
            <a:spLocks/>
          </p:cNvSpPr>
          <p:nvPr/>
        </p:nvSpPr>
        <p:spPr>
          <a:xfrm>
            <a:off x="628650" y="365126"/>
            <a:ext cx="7886700" cy="1325563"/>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zh-CN" altLang="en-US" dirty="0">
                <a:latin typeface="微软雅黑" panose="020B0503020204020204" pitchFamily="34" charset="-122"/>
                <a:ea typeface="微软雅黑" panose="020B0503020204020204" pitchFamily="34" charset="-122"/>
              </a:rPr>
              <a:t>总结</a:t>
            </a:r>
            <a:endParaRPr lang="zh-CN" altLang="en-US" dirty="0"/>
          </a:p>
        </p:txBody>
      </p:sp>
      <p:sp>
        <p:nvSpPr>
          <p:cNvPr id="5" name="文本框 4">
            <a:extLst>
              <a:ext uri="{FF2B5EF4-FFF2-40B4-BE49-F238E27FC236}">
                <a16:creationId xmlns:a16="http://schemas.microsoft.com/office/drawing/2014/main" id="{0AEC5DE1-436F-C8CA-BBEF-607314BBFDAC}"/>
              </a:ext>
            </a:extLst>
          </p:cNvPr>
          <p:cNvSpPr txBox="1"/>
          <p:nvPr/>
        </p:nvSpPr>
        <p:spPr>
          <a:xfrm>
            <a:off x="628650" y="1522163"/>
            <a:ext cx="7832816" cy="4478149"/>
          </a:xfrm>
          <a:prstGeom prst="rect">
            <a:avLst/>
          </a:prstGeom>
          <a:noFill/>
        </p:spPr>
        <p:txBody>
          <a:bodyPr wrap="square" rtlCol="0">
            <a:spAutoFit/>
          </a:bodyPr>
          <a:lstStyle/>
          <a:p>
            <a:pPr marL="285750" indent="-285750">
              <a:spcAft>
                <a:spcPts val="600"/>
              </a:spcAft>
              <a:buFont typeface="Arial" panose="020B0604020202020204" pitchFamily="34" charset="0"/>
              <a:buChar char="•"/>
            </a:pPr>
            <a:r>
              <a:rPr lang="zh-CN" altLang="en-US" sz="1600" i="0" dirty="0">
                <a:effectLst/>
                <a:latin typeface="微软雅黑" panose="020B0503020204020204" pitchFamily="34" charset="-122"/>
                <a:ea typeface="微软雅黑" panose="020B0503020204020204" pitchFamily="34" charset="-122"/>
              </a:rPr>
              <a:t>现代机器学习系统需要兼有</a:t>
            </a:r>
            <a:r>
              <a:rPr lang="zh-CN" altLang="en-US" sz="1600" b="1" i="0" dirty="0">
                <a:effectLst/>
                <a:latin typeface="微软雅黑" panose="020B0503020204020204" pitchFamily="34" charset="-122"/>
                <a:ea typeface="微软雅黑" panose="020B0503020204020204" pitchFamily="34" charset="-122"/>
              </a:rPr>
              <a:t>易用性</a:t>
            </a:r>
            <a:r>
              <a:rPr lang="zh-CN" altLang="en-US" sz="1600" i="0" dirty="0">
                <a:effectLst/>
                <a:latin typeface="微软雅黑" panose="020B0503020204020204" pitchFamily="34" charset="-122"/>
                <a:ea typeface="微软雅黑" panose="020B0503020204020204" pitchFamily="34" charset="-122"/>
              </a:rPr>
              <a:t>和</a:t>
            </a:r>
            <a:r>
              <a:rPr lang="zh-CN" altLang="en-US" sz="1600" b="1" i="0" dirty="0">
                <a:effectLst/>
                <a:latin typeface="微软雅黑" panose="020B0503020204020204" pitchFamily="34" charset="-122"/>
                <a:ea typeface="微软雅黑" panose="020B0503020204020204" pitchFamily="34" charset="-122"/>
              </a:rPr>
              <a:t>高性能</a:t>
            </a:r>
            <a:r>
              <a:rPr lang="zh-CN" altLang="en-US" sz="1600" i="0" dirty="0">
                <a:effectLst/>
                <a:latin typeface="微软雅黑" panose="020B0503020204020204" pitchFamily="34" charset="-122"/>
                <a:ea typeface="微软雅黑" panose="020B0503020204020204" pitchFamily="34" charset="-122"/>
              </a:rPr>
              <a:t>，因此其一般选择</a:t>
            </a:r>
            <a:r>
              <a:rPr lang="en-US" altLang="zh-CN" sz="1600" b="1" i="0" dirty="0">
                <a:effectLst/>
                <a:latin typeface="微软雅黑" panose="020B0503020204020204" pitchFamily="34" charset="-122"/>
                <a:ea typeface="微软雅黑" panose="020B0503020204020204" pitchFamily="34" charset="-122"/>
              </a:rPr>
              <a:t>Python</a:t>
            </a:r>
            <a:r>
              <a:rPr lang="zh-CN" altLang="en-US" sz="1600" i="0" dirty="0">
                <a:effectLst/>
                <a:latin typeface="微软雅黑" panose="020B0503020204020204" pitchFamily="34" charset="-122"/>
                <a:ea typeface="微软雅黑" panose="020B0503020204020204" pitchFamily="34" charset="-122"/>
              </a:rPr>
              <a:t>作为</a:t>
            </a:r>
            <a:r>
              <a:rPr lang="zh-CN" altLang="en-US" sz="1600" b="1" i="0" dirty="0">
                <a:effectLst/>
                <a:latin typeface="微软雅黑" panose="020B0503020204020204" pitchFamily="34" charset="-122"/>
                <a:ea typeface="微软雅黑" panose="020B0503020204020204" pitchFamily="34" charset="-122"/>
              </a:rPr>
              <a:t>前端</a:t>
            </a:r>
            <a:r>
              <a:rPr lang="zh-CN" altLang="en-US" sz="1600" i="0" dirty="0">
                <a:effectLst/>
                <a:latin typeface="微软雅黑" panose="020B0503020204020204" pitchFamily="34" charset="-122"/>
                <a:ea typeface="微软雅黑" panose="020B0503020204020204" pitchFamily="34" charset="-122"/>
              </a:rPr>
              <a:t>编程语言，而使用</a:t>
            </a:r>
            <a:r>
              <a:rPr lang="en-US" altLang="zh-CN" sz="1600" b="1" i="0" dirty="0">
                <a:effectLst/>
                <a:latin typeface="微软雅黑" panose="020B0503020204020204" pitchFamily="34" charset="-122"/>
                <a:ea typeface="微软雅黑" panose="020B0503020204020204" pitchFamily="34" charset="-122"/>
              </a:rPr>
              <a:t>C</a:t>
            </a:r>
            <a:r>
              <a:rPr lang="zh-CN" altLang="en-US" sz="1600" b="1" i="0" dirty="0">
                <a:effectLst/>
                <a:latin typeface="微软雅黑" panose="020B0503020204020204" pitchFamily="34" charset="-122"/>
                <a:ea typeface="微软雅黑" panose="020B0503020204020204" pitchFamily="34" charset="-122"/>
              </a:rPr>
              <a:t>和</a:t>
            </a:r>
            <a:r>
              <a:rPr lang="en-US" altLang="zh-CN" sz="1600" b="1" i="0" dirty="0">
                <a:effectLst/>
                <a:latin typeface="微软雅黑" panose="020B0503020204020204" pitchFamily="34" charset="-122"/>
                <a:ea typeface="微软雅黑" panose="020B0503020204020204" pitchFamily="34" charset="-122"/>
              </a:rPr>
              <a:t>C++</a:t>
            </a:r>
            <a:r>
              <a:rPr lang="zh-CN" altLang="en-US" sz="1600" i="0" dirty="0">
                <a:effectLst/>
                <a:latin typeface="微软雅黑" panose="020B0503020204020204" pitchFamily="34" charset="-122"/>
                <a:ea typeface="微软雅黑" panose="020B0503020204020204" pitchFamily="34" charset="-122"/>
              </a:rPr>
              <a:t>作为</a:t>
            </a:r>
            <a:r>
              <a:rPr lang="zh-CN" altLang="en-US" sz="1600" b="1" i="0" dirty="0">
                <a:effectLst/>
                <a:latin typeface="微软雅黑" panose="020B0503020204020204" pitchFamily="34" charset="-122"/>
                <a:ea typeface="微软雅黑" panose="020B0503020204020204" pitchFamily="34" charset="-122"/>
              </a:rPr>
              <a:t>后端</a:t>
            </a:r>
            <a:r>
              <a:rPr lang="zh-CN" altLang="en-US" sz="1600" i="0" dirty="0">
                <a:effectLst/>
                <a:latin typeface="微软雅黑" panose="020B0503020204020204" pitchFamily="34" charset="-122"/>
                <a:ea typeface="微软雅黑" panose="020B0503020204020204" pitchFamily="34" charset="-122"/>
              </a:rPr>
              <a:t>编程语言。</a:t>
            </a:r>
          </a:p>
          <a:p>
            <a:pPr marL="285750" indent="-285750">
              <a:spcAft>
                <a:spcPts val="600"/>
              </a:spcAft>
              <a:buFont typeface="Arial" panose="020B0604020202020204" pitchFamily="34" charset="0"/>
              <a:buChar char="•"/>
            </a:pPr>
            <a:r>
              <a:rPr lang="zh-CN" altLang="en-US" sz="1600" i="0" dirty="0">
                <a:effectLst/>
                <a:latin typeface="微软雅黑" panose="020B0503020204020204" pitchFamily="34" charset="-122"/>
                <a:ea typeface="微软雅黑" panose="020B0503020204020204" pitchFamily="34" charset="-122"/>
              </a:rPr>
              <a:t>一个机器学习框架需要对一个</a:t>
            </a:r>
            <a:r>
              <a:rPr lang="zh-CN" altLang="en-US" sz="1600" b="1" i="0" dirty="0">
                <a:effectLst/>
                <a:latin typeface="微软雅黑" panose="020B0503020204020204" pitchFamily="34" charset="-122"/>
                <a:ea typeface="微软雅黑" panose="020B0503020204020204" pitchFamily="34" charset="-122"/>
              </a:rPr>
              <a:t>完整的机器学习应用工作流</a:t>
            </a:r>
            <a:r>
              <a:rPr lang="zh-CN" altLang="en-US" sz="1600" i="0" dirty="0">
                <a:effectLst/>
                <a:latin typeface="微软雅黑" panose="020B0503020204020204" pitchFamily="34" charset="-122"/>
                <a:ea typeface="微软雅黑" panose="020B0503020204020204" pitchFamily="34" charset="-122"/>
              </a:rPr>
              <a:t>进行编程支持。这些编程支持一般通过提供</a:t>
            </a:r>
            <a:r>
              <a:rPr lang="zh-CN" altLang="en-US" sz="1600" b="1" i="0" dirty="0">
                <a:effectLst/>
                <a:latin typeface="微软雅黑" panose="020B0503020204020204" pitchFamily="34" charset="-122"/>
                <a:ea typeface="微软雅黑" panose="020B0503020204020204" pitchFamily="34" charset="-122"/>
              </a:rPr>
              <a:t>高层次</a:t>
            </a:r>
            <a:r>
              <a:rPr lang="en-US" altLang="zh-CN" sz="1600" b="1" i="0" dirty="0">
                <a:effectLst/>
                <a:latin typeface="微软雅黑" panose="020B0503020204020204" pitchFamily="34" charset="-122"/>
                <a:ea typeface="微软雅黑" panose="020B0503020204020204" pitchFamily="34" charset="-122"/>
              </a:rPr>
              <a:t>Python API</a:t>
            </a:r>
            <a:r>
              <a:rPr lang="zh-CN" altLang="en-US" sz="1600" i="0" dirty="0">
                <a:effectLst/>
                <a:latin typeface="微软雅黑" panose="020B0503020204020204" pitchFamily="34" charset="-122"/>
                <a:ea typeface="微软雅黑" panose="020B0503020204020204" pitchFamily="34" charset="-122"/>
              </a:rPr>
              <a:t>来实现。</a:t>
            </a:r>
          </a:p>
          <a:p>
            <a:pPr marL="285750" indent="-285750">
              <a:spcAft>
                <a:spcPts val="600"/>
              </a:spcAft>
              <a:buFont typeface="Arial" panose="020B0604020202020204" pitchFamily="34" charset="0"/>
              <a:buChar char="•"/>
            </a:pPr>
            <a:r>
              <a:rPr lang="zh-CN" altLang="en-US" sz="1600" b="1" i="0" dirty="0">
                <a:effectLst/>
                <a:latin typeface="微软雅黑" panose="020B0503020204020204" pitchFamily="34" charset="-122"/>
                <a:ea typeface="微软雅黑" panose="020B0503020204020204" pitchFamily="34" charset="-122"/>
              </a:rPr>
              <a:t>数据处理编程接口</a:t>
            </a:r>
            <a:r>
              <a:rPr lang="zh-CN" altLang="en-US" sz="1600" i="0" dirty="0">
                <a:effectLst/>
                <a:latin typeface="微软雅黑" panose="020B0503020204020204" pitchFamily="34" charset="-122"/>
                <a:ea typeface="微软雅黑" panose="020B0503020204020204" pitchFamily="34" charset="-122"/>
              </a:rPr>
              <a:t>允许用户下载，导入和预处理</a:t>
            </a:r>
            <a:r>
              <a:rPr lang="zh-CN" altLang="en-US" sz="1600" b="1" i="0" dirty="0">
                <a:effectLst/>
                <a:latin typeface="微软雅黑" panose="020B0503020204020204" pitchFamily="34" charset="-122"/>
                <a:ea typeface="微软雅黑" panose="020B0503020204020204" pitchFamily="34" charset="-122"/>
              </a:rPr>
              <a:t>数据集</a:t>
            </a:r>
            <a:r>
              <a:rPr lang="zh-CN" altLang="en-US" sz="1600" i="0" dirty="0">
                <a:effectLst/>
                <a:latin typeface="微软雅黑" panose="020B0503020204020204" pitchFamily="34" charset="-122"/>
                <a:ea typeface="微软雅黑" panose="020B0503020204020204" pitchFamily="34" charset="-122"/>
              </a:rPr>
              <a:t>。</a:t>
            </a:r>
          </a:p>
          <a:p>
            <a:pPr marL="285750" indent="-285750">
              <a:spcAft>
                <a:spcPts val="600"/>
              </a:spcAft>
              <a:buFont typeface="Arial" panose="020B0604020202020204" pitchFamily="34" charset="0"/>
              <a:buChar char="•"/>
            </a:pPr>
            <a:r>
              <a:rPr lang="zh-CN" altLang="en-US" sz="1600" b="1" i="0" dirty="0">
                <a:effectLst/>
                <a:latin typeface="微软雅黑" panose="020B0503020204020204" pitchFamily="34" charset="-122"/>
                <a:ea typeface="微软雅黑" panose="020B0503020204020204" pitchFamily="34" charset="-122"/>
              </a:rPr>
              <a:t>模型定义编程接口</a:t>
            </a:r>
            <a:r>
              <a:rPr lang="zh-CN" altLang="en-US" sz="1600" i="0" dirty="0">
                <a:effectLst/>
                <a:latin typeface="微软雅黑" panose="020B0503020204020204" pitchFamily="34" charset="-122"/>
                <a:ea typeface="微软雅黑" panose="020B0503020204020204" pitchFamily="34" charset="-122"/>
              </a:rPr>
              <a:t>允许用户定义和导入</a:t>
            </a:r>
            <a:r>
              <a:rPr lang="zh-CN" altLang="en-US" sz="1600" b="1" i="0" dirty="0">
                <a:effectLst/>
                <a:latin typeface="微软雅黑" panose="020B0503020204020204" pitchFamily="34" charset="-122"/>
                <a:ea typeface="微软雅黑" panose="020B0503020204020204" pitchFamily="34" charset="-122"/>
              </a:rPr>
              <a:t>机器学习模型</a:t>
            </a:r>
            <a:r>
              <a:rPr lang="zh-CN" altLang="en-US" sz="1600" i="0" dirty="0">
                <a:effectLst/>
                <a:latin typeface="微软雅黑" panose="020B0503020204020204" pitchFamily="34" charset="-122"/>
                <a:ea typeface="微软雅黑" panose="020B0503020204020204" pitchFamily="34" charset="-122"/>
              </a:rPr>
              <a:t>。</a:t>
            </a:r>
          </a:p>
          <a:p>
            <a:pPr marL="285750" indent="-285750">
              <a:spcAft>
                <a:spcPts val="600"/>
              </a:spcAft>
              <a:buFont typeface="Arial" panose="020B0604020202020204" pitchFamily="34" charset="0"/>
              <a:buChar char="•"/>
            </a:pPr>
            <a:r>
              <a:rPr lang="zh-CN" altLang="en-US" sz="1600" b="1" i="0" dirty="0">
                <a:effectLst/>
                <a:latin typeface="微软雅黑" panose="020B0503020204020204" pitchFamily="34" charset="-122"/>
                <a:ea typeface="微软雅黑" panose="020B0503020204020204" pitchFamily="34" charset="-122"/>
              </a:rPr>
              <a:t>损失函数接口</a:t>
            </a:r>
            <a:r>
              <a:rPr lang="zh-CN" altLang="en-US" sz="1600" i="0" dirty="0">
                <a:effectLst/>
                <a:latin typeface="微软雅黑" panose="020B0503020204020204" pitchFamily="34" charset="-122"/>
                <a:ea typeface="微软雅黑" panose="020B0503020204020204" pitchFamily="34" charset="-122"/>
              </a:rPr>
              <a:t>允许用户定义损失函数来</a:t>
            </a:r>
            <a:r>
              <a:rPr lang="zh-CN" altLang="en-US" sz="1600" b="1" i="0" dirty="0">
                <a:effectLst/>
                <a:latin typeface="微软雅黑" panose="020B0503020204020204" pitchFamily="34" charset="-122"/>
                <a:ea typeface="微软雅黑" panose="020B0503020204020204" pitchFamily="34" charset="-122"/>
              </a:rPr>
              <a:t>评估当前模型性能</a:t>
            </a:r>
            <a:r>
              <a:rPr lang="zh-CN" altLang="en-US" sz="1600" i="0" dirty="0">
                <a:effectLst/>
                <a:latin typeface="微软雅黑" panose="020B0503020204020204" pitchFamily="34" charset="-122"/>
                <a:ea typeface="微软雅黑" panose="020B0503020204020204" pitchFamily="34" charset="-122"/>
              </a:rPr>
              <a:t>。同时，</a:t>
            </a:r>
            <a:r>
              <a:rPr lang="zh-CN" altLang="en-US" sz="1600" b="1" i="0" dirty="0">
                <a:effectLst/>
                <a:latin typeface="微软雅黑" panose="020B0503020204020204" pitchFamily="34" charset="-122"/>
                <a:ea typeface="微软雅黑" panose="020B0503020204020204" pitchFamily="34" charset="-122"/>
              </a:rPr>
              <a:t>优化器接口</a:t>
            </a:r>
            <a:r>
              <a:rPr lang="zh-CN" altLang="en-US" sz="1600" i="0" dirty="0">
                <a:effectLst/>
                <a:latin typeface="微软雅黑" panose="020B0503020204020204" pitchFamily="34" charset="-122"/>
                <a:ea typeface="微软雅黑" panose="020B0503020204020204" pitchFamily="34" charset="-122"/>
              </a:rPr>
              <a:t>允许用户定义和导入</a:t>
            </a:r>
            <a:r>
              <a:rPr lang="zh-CN" altLang="en-US" sz="1600" b="1" i="0" dirty="0">
                <a:effectLst/>
                <a:latin typeface="微软雅黑" panose="020B0503020204020204" pitchFamily="34" charset="-122"/>
                <a:ea typeface="微软雅黑" panose="020B0503020204020204" pitchFamily="34" charset="-122"/>
              </a:rPr>
              <a:t>优化算法</a:t>
            </a:r>
            <a:r>
              <a:rPr lang="zh-CN" altLang="en-US" sz="1600" i="0" dirty="0">
                <a:effectLst/>
                <a:latin typeface="微软雅黑" panose="020B0503020204020204" pitchFamily="34" charset="-122"/>
                <a:ea typeface="微软雅黑" panose="020B0503020204020204" pitchFamily="34" charset="-122"/>
              </a:rPr>
              <a:t>来基于损失函数计算梯度。</a:t>
            </a:r>
          </a:p>
          <a:p>
            <a:pPr marL="285750" indent="-285750">
              <a:spcAft>
                <a:spcPts val="600"/>
              </a:spcAft>
              <a:buFont typeface="Arial" panose="020B0604020202020204" pitchFamily="34" charset="0"/>
              <a:buChar char="•"/>
            </a:pPr>
            <a:r>
              <a:rPr lang="zh-CN" altLang="en-US" sz="1600" i="0" dirty="0">
                <a:effectLst/>
                <a:latin typeface="微软雅黑" panose="020B0503020204020204" pitchFamily="34" charset="-122"/>
                <a:ea typeface="微软雅黑" panose="020B0503020204020204" pitchFamily="34" charset="-122"/>
              </a:rPr>
              <a:t>机器学习框架拥有</a:t>
            </a:r>
            <a:r>
              <a:rPr lang="zh-CN" altLang="en-US" sz="1600" b="1" i="0" dirty="0">
                <a:effectLst/>
                <a:latin typeface="微软雅黑" panose="020B0503020204020204" pitchFamily="34" charset="-122"/>
                <a:ea typeface="微软雅黑" panose="020B0503020204020204" pitchFamily="34" charset="-122"/>
              </a:rPr>
              <a:t>高层次</a:t>
            </a:r>
            <a:r>
              <a:rPr lang="en-US" altLang="zh-CN" sz="1600" b="1" i="0" dirty="0">
                <a:effectLst/>
                <a:latin typeface="微软雅黑" panose="020B0503020204020204" pitchFamily="34" charset="-122"/>
                <a:ea typeface="微软雅黑" panose="020B0503020204020204" pitchFamily="34" charset="-122"/>
              </a:rPr>
              <a:t>Python API</a:t>
            </a:r>
            <a:r>
              <a:rPr lang="zh-CN" altLang="en-US" sz="1600" i="0" dirty="0">
                <a:effectLst/>
                <a:latin typeface="微软雅黑" panose="020B0503020204020204" pitchFamily="34" charset="-122"/>
                <a:ea typeface="微软雅黑" panose="020B0503020204020204" pitchFamily="34" charset="-122"/>
              </a:rPr>
              <a:t>来对</a:t>
            </a:r>
            <a:r>
              <a:rPr lang="zh-CN" altLang="en-US" sz="1600" b="1" i="0" dirty="0">
                <a:effectLst/>
                <a:latin typeface="微软雅黑" panose="020B0503020204020204" pitchFamily="34" charset="-122"/>
                <a:ea typeface="微软雅黑" panose="020B0503020204020204" pitchFamily="34" charset="-122"/>
              </a:rPr>
              <a:t>训练</a:t>
            </a:r>
            <a:r>
              <a:rPr lang="zh-CN" altLang="en-US" sz="1600" i="0" dirty="0">
                <a:effectLst/>
                <a:latin typeface="微软雅黑" panose="020B0503020204020204" pitchFamily="34" charset="-122"/>
                <a:ea typeface="微软雅黑" panose="020B0503020204020204" pitchFamily="34" charset="-122"/>
              </a:rPr>
              <a:t>过程，模型</a:t>
            </a:r>
            <a:r>
              <a:rPr lang="zh-CN" altLang="en-US" sz="1600" b="1" i="0" dirty="0">
                <a:effectLst/>
                <a:latin typeface="微软雅黑" panose="020B0503020204020204" pitchFamily="34" charset="-122"/>
                <a:ea typeface="微软雅黑" panose="020B0503020204020204" pitchFamily="34" charset="-122"/>
              </a:rPr>
              <a:t>测试</a:t>
            </a:r>
            <a:r>
              <a:rPr lang="zh-CN" altLang="en-US" sz="1600" i="0" dirty="0">
                <a:effectLst/>
                <a:latin typeface="微软雅黑" panose="020B0503020204020204" pitchFamily="34" charset="-122"/>
                <a:ea typeface="微软雅黑" panose="020B0503020204020204" pitchFamily="34" charset="-122"/>
              </a:rPr>
              <a:t>和</a:t>
            </a:r>
            <a:r>
              <a:rPr lang="zh-CN" altLang="en-US" sz="1600" b="1" i="0" dirty="0">
                <a:effectLst/>
                <a:latin typeface="微软雅黑" panose="020B0503020204020204" pitchFamily="34" charset="-122"/>
                <a:ea typeface="微软雅黑" panose="020B0503020204020204" pitchFamily="34" charset="-122"/>
              </a:rPr>
              <a:t>调试</a:t>
            </a:r>
            <a:r>
              <a:rPr lang="zh-CN" altLang="en-US" sz="1600" i="0" dirty="0">
                <a:effectLst/>
                <a:latin typeface="微软雅黑" panose="020B0503020204020204" pitchFamily="34" charset="-122"/>
                <a:ea typeface="微软雅黑" panose="020B0503020204020204" pitchFamily="34" charset="-122"/>
              </a:rPr>
              <a:t>进行支持。</a:t>
            </a:r>
          </a:p>
          <a:p>
            <a:pPr marL="285750" indent="-285750">
              <a:spcAft>
                <a:spcPts val="600"/>
              </a:spcAft>
              <a:buFont typeface="Arial" panose="020B0604020202020204" pitchFamily="34" charset="0"/>
              <a:buChar char="•"/>
            </a:pPr>
            <a:r>
              <a:rPr lang="zh-CN" altLang="en-US" sz="1600" b="1" i="0" dirty="0">
                <a:effectLst/>
                <a:latin typeface="微软雅黑" panose="020B0503020204020204" pitchFamily="34" charset="-122"/>
                <a:ea typeface="微软雅黑" panose="020B0503020204020204" pitchFamily="34" charset="-122"/>
              </a:rPr>
              <a:t>复杂</a:t>
            </a:r>
            <a:r>
              <a:rPr lang="zh-CN" altLang="en-US" sz="1600" i="0" dirty="0">
                <a:effectLst/>
                <a:latin typeface="微软雅黑" panose="020B0503020204020204" pitchFamily="34" charset="-122"/>
                <a:ea typeface="微软雅黑" panose="020B0503020204020204" pitchFamily="34" charset="-122"/>
              </a:rPr>
              <a:t>的深度神经网络可以通过</a:t>
            </a:r>
            <a:r>
              <a:rPr lang="zh-CN" altLang="en-US" sz="1600" b="1" i="0" dirty="0">
                <a:effectLst/>
                <a:latin typeface="微软雅黑" panose="020B0503020204020204" pitchFamily="34" charset="-122"/>
                <a:ea typeface="微软雅黑" panose="020B0503020204020204" pitchFamily="34" charset="-122"/>
              </a:rPr>
              <a:t>叠加神经网络层</a:t>
            </a:r>
            <a:r>
              <a:rPr lang="zh-CN" altLang="en-US" sz="1600" i="0" dirty="0">
                <a:effectLst/>
                <a:latin typeface="微软雅黑" panose="020B0503020204020204" pitchFamily="34" charset="-122"/>
                <a:ea typeface="微软雅黑" panose="020B0503020204020204" pitchFamily="34" charset="-122"/>
              </a:rPr>
              <a:t>来完成。</a:t>
            </a:r>
          </a:p>
          <a:p>
            <a:pPr marL="285750" indent="-285750">
              <a:spcAft>
                <a:spcPts val="600"/>
              </a:spcAft>
              <a:buFont typeface="Arial" panose="020B0604020202020204" pitchFamily="34" charset="0"/>
              <a:buChar char="•"/>
            </a:pPr>
            <a:r>
              <a:rPr lang="zh-CN" altLang="en-US" sz="1600" i="0" dirty="0">
                <a:effectLst/>
                <a:latin typeface="微软雅黑" panose="020B0503020204020204" pitchFamily="34" charset="-122"/>
                <a:ea typeface="微软雅黑" panose="020B0503020204020204" pitchFamily="34" charset="-122"/>
              </a:rPr>
              <a:t>用户可以通过</a:t>
            </a:r>
            <a:r>
              <a:rPr lang="en-US" altLang="zh-CN" sz="1600" i="0" dirty="0">
                <a:effectLst/>
                <a:latin typeface="微软雅黑" panose="020B0503020204020204" pitchFamily="34" charset="-122"/>
                <a:ea typeface="微软雅黑" panose="020B0503020204020204" pitchFamily="34" charset="-122"/>
              </a:rPr>
              <a:t>Python API</a:t>
            </a:r>
            <a:r>
              <a:rPr lang="zh-CN" altLang="en-US" sz="1600" i="0" dirty="0">
                <a:effectLst/>
                <a:latin typeface="微软雅黑" panose="020B0503020204020204" pitchFamily="34" charset="-122"/>
                <a:ea typeface="微软雅黑" panose="020B0503020204020204" pitchFamily="34" charset="-122"/>
              </a:rPr>
              <a:t>定义</a:t>
            </a:r>
            <a:r>
              <a:rPr lang="zh-CN" altLang="en-US" sz="1600" b="1" i="0" dirty="0">
                <a:effectLst/>
                <a:latin typeface="微软雅黑" panose="020B0503020204020204" pitchFamily="34" charset="-122"/>
                <a:ea typeface="微软雅黑" panose="020B0503020204020204" pitchFamily="34" charset="-122"/>
              </a:rPr>
              <a:t>神经网络层</a:t>
            </a:r>
            <a:r>
              <a:rPr lang="zh-CN" altLang="en-US" sz="1600" i="0" dirty="0">
                <a:effectLst/>
                <a:latin typeface="微软雅黑" panose="020B0503020204020204" pitchFamily="34" charset="-122"/>
                <a:ea typeface="微软雅黑" panose="020B0503020204020204" pitchFamily="34" charset="-122"/>
              </a:rPr>
              <a:t>，并指定神经网络层之间的</a:t>
            </a:r>
            <a:r>
              <a:rPr lang="zh-CN" altLang="en-US" sz="1600" b="1" i="0" dirty="0">
                <a:effectLst/>
                <a:latin typeface="微软雅黑" panose="020B0503020204020204" pitchFamily="34" charset="-122"/>
                <a:ea typeface="微软雅黑" panose="020B0503020204020204" pitchFamily="34" charset="-122"/>
              </a:rPr>
              <a:t>拓扑</a:t>
            </a:r>
            <a:r>
              <a:rPr lang="zh-CN" altLang="en-US" sz="1600" i="0" dirty="0">
                <a:effectLst/>
                <a:latin typeface="微软雅黑" panose="020B0503020204020204" pitchFamily="34" charset="-122"/>
                <a:ea typeface="微软雅黑" panose="020B0503020204020204" pitchFamily="34" charset="-122"/>
              </a:rPr>
              <a:t>来定义深度神经</a:t>
            </a:r>
            <a:r>
              <a:rPr lang="zh-CN" altLang="en-US" sz="1600" b="1" i="0" dirty="0">
                <a:effectLst/>
                <a:latin typeface="微软雅黑" panose="020B0503020204020204" pitchFamily="34" charset="-122"/>
                <a:ea typeface="微软雅黑" panose="020B0503020204020204" pitchFamily="34" charset="-122"/>
              </a:rPr>
              <a:t>网络</a:t>
            </a:r>
            <a:r>
              <a:rPr lang="zh-CN" altLang="en-US" sz="1600" i="0" dirty="0">
                <a:effectLst/>
                <a:latin typeface="微软雅黑" panose="020B0503020204020204" pitchFamily="34" charset="-122"/>
                <a:ea typeface="微软雅黑" panose="020B0503020204020204" pitchFamily="34" charset="-122"/>
              </a:rPr>
              <a:t>。</a:t>
            </a:r>
          </a:p>
          <a:p>
            <a:pPr marL="285750" indent="-285750">
              <a:spcAft>
                <a:spcPts val="600"/>
              </a:spcAft>
              <a:buFont typeface="Arial" panose="020B0604020202020204" pitchFamily="34" charset="0"/>
              <a:buChar char="•"/>
            </a:pPr>
            <a:r>
              <a:rPr lang="en-US" altLang="zh-CN" sz="1600" i="0" dirty="0">
                <a:effectLst/>
                <a:latin typeface="微软雅黑" panose="020B0503020204020204" pitchFamily="34" charset="-122"/>
                <a:ea typeface="微软雅黑" panose="020B0503020204020204" pitchFamily="34" charset="-122"/>
              </a:rPr>
              <a:t>Python</a:t>
            </a:r>
            <a:r>
              <a:rPr lang="zh-CN" altLang="en-US" sz="1600" i="0" dirty="0">
                <a:effectLst/>
                <a:latin typeface="微软雅黑" panose="020B0503020204020204" pitchFamily="34" charset="-122"/>
                <a:ea typeface="微软雅黑" panose="020B0503020204020204" pitchFamily="34" charset="-122"/>
              </a:rPr>
              <a:t>和</a:t>
            </a:r>
            <a:r>
              <a:rPr lang="en-US" altLang="zh-CN" sz="1600" i="0" dirty="0">
                <a:effectLst/>
                <a:latin typeface="微软雅黑" panose="020B0503020204020204" pitchFamily="34" charset="-122"/>
                <a:ea typeface="微软雅黑" panose="020B0503020204020204" pitchFamily="34" charset="-122"/>
              </a:rPr>
              <a:t>C/C++</a:t>
            </a:r>
            <a:r>
              <a:rPr lang="zh-CN" altLang="en-US" sz="1600" i="0" dirty="0">
                <a:effectLst/>
                <a:latin typeface="微软雅黑" panose="020B0503020204020204" pitchFamily="34" charset="-122"/>
                <a:ea typeface="微软雅黑" panose="020B0503020204020204" pitchFamily="34" charset="-122"/>
              </a:rPr>
              <a:t>之间的</a:t>
            </a:r>
            <a:r>
              <a:rPr lang="zh-CN" altLang="en-US" sz="1600" b="1" i="0" dirty="0">
                <a:effectLst/>
                <a:latin typeface="微软雅黑" panose="020B0503020204020204" pitchFamily="34" charset="-122"/>
                <a:ea typeface="微软雅黑" panose="020B0503020204020204" pitchFamily="34" charset="-122"/>
              </a:rPr>
              <a:t>互操作</a:t>
            </a:r>
            <a:r>
              <a:rPr lang="zh-CN" altLang="en-US" sz="1600" i="0" dirty="0">
                <a:effectLst/>
                <a:latin typeface="微软雅黑" panose="020B0503020204020204" pitchFamily="34" charset="-122"/>
                <a:ea typeface="微软雅黑" panose="020B0503020204020204" pitchFamily="34" charset="-122"/>
              </a:rPr>
              <a:t>性一般通过</a:t>
            </a:r>
            <a:r>
              <a:rPr lang="en-US" altLang="zh-CN" sz="1600" b="1" dirty="0">
                <a:latin typeface="微软雅黑" panose="020B0503020204020204" pitchFamily="34" charset="-122"/>
                <a:ea typeface="微软雅黑" panose="020B0503020204020204" pitchFamily="34" charset="-122"/>
              </a:rPr>
              <a:t>Python</a:t>
            </a:r>
            <a:r>
              <a:rPr lang="zh-CN" altLang="en-US" sz="1600" b="1" dirty="0">
                <a:latin typeface="微软雅黑" panose="020B0503020204020204" pitchFamily="34" charset="-122"/>
                <a:ea typeface="微软雅黑" panose="020B0503020204020204" pitchFamily="34" charset="-122"/>
              </a:rPr>
              <a:t>绑定</a:t>
            </a:r>
            <a:r>
              <a:rPr lang="zh-CN" altLang="en-US" sz="1600" i="0" dirty="0">
                <a:effectLst/>
                <a:latin typeface="微软雅黑" panose="020B0503020204020204" pitchFamily="34" charset="-122"/>
                <a:ea typeface="微软雅黑" panose="020B0503020204020204" pitchFamily="34" charset="-122"/>
              </a:rPr>
              <a:t>实现。</a:t>
            </a:r>
          </a:p>
          <a:p>
            <a:pPr marL="285750" indent="-285750">
              <a:spcAft>
                <a:spcPts val="600"/>
              </a:spcAft>
              <a:buFont typeface="Arial" panose="020B0604020202020204" pitchFamily="34" charset="0"/>
              <a:buChar char="•"/>
            </a:pPr>
            <a:r>
              <a:rPr lang="zh-CN" altLang="en-US" sz="1600" i="0" dirty="0">
                <a:effectLst/>
                <a:latin typeface="微软雅黑" panose="020B0503020204020204" pitchFamily="34" charset="-122"/>
                <a:ea typeface="微软雅黑" panose="020B0503020204020204" pitchFamily="34" charset="-122"/>
              </a:rPr>
              <a:t>机器学习框架一般具有多种</a:t>
            </a:r>
            <a:r>
              <a:rPr lang="en-US" altLang="zh-CN" sz="1600" i="0" dirty="0">
                <a:effectLst/>
                <a:latin typeface="微软雅黑" panose="020B0503020204020204" pitchFamily="34" charset="-122"/>
                <a:ea typeface="微软雅黑" panose="020B0503020204020204" pitchFamily="34" charset="-122"/>
              </a:rPr>
              <a:t>C</a:t>
            </a:r>
            <a:r>
              <a:rPr lang="zh-CN" altLang="en-US" sz="1600" i="0" dirty="0">
                <a:effectLst/>
                <a:latin typeface="微软雅黑" panose="020B0503020204020204" pitchFamily="34" charset="-122"/>
                <a:ea typeface="微软雅黑" panose="020B0503020204020204" pitchFamily="34" charset="-122"/>
              </a:rPr>
              <a:t>和</a:t>
            </a:r>
            <a:r>
              <a:rPr lang="en-US" altLang="zh-CN" sz="1600" i="0" dirty="0">
                <a:effectLst/>
                <a:latin typeface="微软雅黑" panose="020B0503020204020204" pitchFamily="34" charset="-122"/>
                <a:ea typeface="微软雅黑" panose="020B0503020204020204" pitchFamily="34" charset="-122"/>
              </a:rPr>
              <a:t>C++</a:t>
            </a:r>
            <a:r>
              <a:rPr lang="zh-CN" altLang="en-US" sz="1600" i="0" dirty="0">
                <a:effectLst/>
                <a:latin typeface="微软雅黑" panose="020B0503020204020204" pitchFamily="34" charset="-122"/>
                <a:ea typeface="微软雅黑" panose="020B0503020204020204" pitchFamily="34" charset="-122"/>
              </a:rPr>
              <a:t>接口允许用户</a:t>
            </a:r>
            <a:r>
              <a:rPr lang="zh-CN" altLang="en-US" sz="1600" b="1" i="0" dirty="0">
                <a:effectLst/>
                <a:latin typeface="微软雅黑" panose="020B0503020204020204" pitchFamily="34" charset="-122"/>
                <a:ea typeface="微软雅黑" panose="020B0503020204020204" pitchFamily="34" charset="-122"/>
              </a:rPr>
              <a:t>定义</a:t>
            </a:r>
            <a:r>
              <a:rPr lang="zh-CN" altLang="en-US" sz="1600" i="0" dirty="0">
                <a:effectLst/>
                <a:latin typeface="微软雅黑" panose="020B0503020204020204" pitchFamily="34" charset="-122"/>
                <a:ea typeface="微软雅黑" panose="020B0503020204020204" pitchFamily="34" charset="-122"/>
              </a:rPr>
              <a:t>和</a:t>
            </a:r>
            <a:r>
              <a:rPr lang="zh-CN" altLang="en-US" sz="1600" b="1" i="0" dirty="0">
                <a:effectLst/>
                <a:latin typeface="微软雅黑" panose="020B0503020204020204" pitchFamily="34" charset="-122"/>
                <a:ea typeface="微软雅黑" panose="020B0503020204020204" pitchFamily="34" charset="-122"/>
              </a:rPr>
              <a:t>注册</a:t>
            </a:r>
            <a:r>
              <a:rPr lang="en-US" altLang="zh-CN" sz="1600" i="0" dirty="0">
                <a:effectLst/>
                <a:latin typeface="微软雅黑" panose="020B0503020204020204" pitchFamily="34" charset="-122"/>
                <a:ea typeface="微软雅黑" panose="020B0503020204020204" pitchFamily="34" charset="-122"/>
              </a:rPr>
              <a:t>C++</a:t>
            </a:r>
            <a:r>
              <a:rPr lang="zh-CN" altLang="en-US" sz="1600" i="0" dirty="0">
                <a:effectLst/>
                <a:latin typeface="微软雅黑" panose="020B0503020204020204" pitchFamily="34" charset="-122"/>
                <a:ea typeface="微软雅黑" panose="020B0503020204020204" pitchFamily="34" charset="-122"/>
              </a:rPr>
              <a:t>实现的算子。这些算子使得用户可以开发</a:t>
            </a:r>
            <a:r>
              <a:rPr lang="zh-CN" altLang="en-US" sz="1600" b="1" i="0" dirty="0">
                <a:effectLst/>
                <a:latin typeface="微软雅黑" panose="020B0503020204020204" pitchFamily="34" charset="-122"/>
                <a:ea typeface="微软雅黑" panose="020B0503020204020204" pitchFamily="34" charset="-122"/>
              </a:rPr>
              <a:t>高性能</a:t>
            </a:r>
            <a:r>
              <a:rPr lang="zh-CN" altLang="en-US" sz="1600" i="0" dirty="0">
                <a:effectLst/>
                <a:latin typeface="微软雅黑" panose="020B0503020204020204" pitchFamily="34" charset="-122"/>
                <a:ea typeface="微软雅黑" panose="020B0503020204020204" pitchFamily="34" charset="-122"/>
              </a:rPr>
              <a:t>模型，数据处理函数，优化器等一系列框架拓展。</a:t>
            </a:r>
            <a:endParaRPr lang="zh-CN" altLang="en-US" sz="1600" dirty="0">
              <a:latin typeface="微软雅黑" panose="020B0503020204020204" pitchFamily="34" charset="-122"/>
              <a:ea typeface="微软雅黑" panose="020B0503020204020204" pitchFamily="34" charset="-122"/>
            </a:endParaRPr>
          </a:p>
        </p:txBody>
      </p:sp>
    </p:spTree>
    <p:extLst>
      <p:ext uri="{BB962C8B-B14F-4D97-AF65-F5344CB8AC3E}">
        <p14:creationId xmlns:p14="http://schemas.microsoft.com/office/powerpoint/2010/main" val="884775051"/>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标题 1">
            <a:extLst>
              <a:ext uri="{FF2B5EF4-FFF2-40B4-BE49-F238E27FC236}">
                <a16:creationId xmlns:a16="http://schemas.microsoft.com/office/drawing/2014/main" id="{4EE87BCB-2E02-079E-3A10-C693F335C8EC}"/>
              </a:ext>
            </a:extLst>
          </p:cNvPr>
          <p:cNvSpPr txBox="1">
            <a:spLocks/>
          </p:cNvSpPr>
          <p:nvPr/>
        </p:nvSpPr>
        <p:spPr>
          <a:xfrm>
            <a:off x="628650" y="365126"/>
            <a:ext cx="7886700" cy="1325563"/>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zh-CN" altLang="en-US" dirty="0">
                <a:latin typeface="微软雅黑" panose="020B0503020204020204" pitchFamily="34" charset="-122"/>
                <a:ea typeface="微软雅黑" panose="020B0503020204020204" pitchFamily="34" charset="-122"/>
              </a:rPr>
              <a:t>扩展阅读</a:t>
            </a:r>
            <a:endParaRPr lang="zh-CN" altLang="en-US" dirty="0"/>
          </a:p>
        </p:txBody>
      </p:sp>
      <p:sp>
        <p:nvSpPr>
          <p:cNvPr id="5" name="文本框 4">
            <a:extLst>
              <a:ext uri="{FF2B5EF4-FFF2-40B4-BE49-F238E27FC236}">
                <a16:creationId xmlns:a16="http://schemas.microsoft.com/office/drawing/2014/main" id="{0AEC5DE1-436F-C8CA-BBEF-607314BBFDAC}"/>
              </a:ext>
            </a:extLst>
          </p:cNvPr>
          <p:cNvSpPr txBox="1"/>
          <p:nvPr/>
        </p:nvSpPr>
        <p:spPr>
          <a:xfrm>
            <a:off x="778873" y="2413337"/>
            <a:ext cx="7832816" cy="2246769"/>
          </a:xfrm>
          <a:prstGeom prst="rect">
            <a:avLst/>
          </a:prstGeom>
          <a:noFill/>
        </p:spPr>
        <p:txBody>
          <a:bodyPr wrap="square" rtlCol="0">
            <a:spAutoFit/>
          </a:bodyPr>
          <a:lstStyle/>
          <a:p>
            <a:pPr marL="342900" indent="-342900" algn="l">
              <a:buFont typeface="Wingdings" panose="05000000000000000000" pitchFamily="2" charset="2"/>
              <a:buChar char="l"/>
            </a:pPr>
            <a:r>
              <a:rPr lang="en-US" altLang="zh-CN" sz="2000" b="0" i="0" dirty="0" err="1">
                <a:effectLst/>
                <a:latin typeface="微软雅黑" panose="020B0503020204020204" pitchFamily="34" charset="-122"/>
                <a:ea typeface="微软雅黑" panose="020B0503020204020204" pitchFamily="34" charset="-122"/>
              </a:rPr>
              <a:t>MindSpore</a:t>
            </a:r>
            <a:r>
              <a:rPr lang="zh-CN" altLang="en-US" sz="2000" b="0" i="0" dirty="0">
                <a:effectLst/>
                <a:latin typeface="微软雅黑" panose="020B0503020204020204" pitchFamily="34" charset="-122"/>
                <a:ea typeface="微软雅黑" panose="020B0503020204020204" pitchFamily="34" charset="-122"/>
              </a:rPr>
              <a:t>编程指南：</a:t>
            </a:r>
            <a:r>
              <a:rPr lang="en-US" altLang="zh-CN" sz="2000" b="0" i="0" dirty="0" err="1">
                <a:solidFill>
                  <a:srgbClr val="FF6E40"/>
                </a:solidFill>
                <a:effectLst/>
                <a:latin typeface="微软雅黑" panose="020B0503020204020204" pitchFamily="34" charset="-122"/>
                <a:ea typeface="微软雅黑" panose="020B0503020204020204" pitchFamily="34" charset="-122"/>
                <a:hlinkClick r:id="rId2"/>
              </a:rPr>
              <a:t>MindSpore</a:t>
            </a:r>
            <a:r>
              <a:rPr lang="en-US" altLang="zh-CN" sz="2000" b="0" i="0" dirty="0">
                <a:solidFill>
                  <a:srgbClr val="FF6E40"/>
                </a:solidFill>
                <a:effectLst/>
                <a:latin typeface="微软雅黑" panose="020B0503020204020204" pitchFamily="34" charset="-122"/>
                <a:ea typeface="微软雅黑" panose="020B0503020204020204" pitchFamily="34" charset="-122"/>
              </a:rPr>
              <a:t> https://www.mindspore.cn/docs/programming_guide/zh-CN/r1.6/index.html</a:t>
            </a:r>
          </a:p>
          <a:p>
            <a:pPr marL="342900" indent="-342900" algn="l">
              <a:buFont typeface="Wingdings" panose="05000000000000000000" pitchFamily="2" charset="2"/>
              <a:buChar char="l"/>
            </a:pPr>
            <a:endParaRPr lang="en-US" altLang="zh-CN" sz="2000" b="0" i="0" dirty="0">
              <a:effectLst/>
              <a:latin typeface="微软雅黑" panose="020B0503020204020204" pitchFamily="34" charset="-122"/>
              <a:ea typeface="微软雅黑" panose="020B0503020204020204" pitchFamily="34" charset="-122"/>
            </a:endParaRPr>
          </a:p>
          <a:p>
            <a:pPr marL="342900" indent="-342900" algn="l">
              <a:buFont typeface="Wingdings" panose="05000000000000000000" pitchFamily="2" charset="2"/>
              <a:buChar char="l"/>
            </a:pPr>
            <a:r>
              <a:rPr lang="en-US" altLang="zh-CN" sz="2000" b="0" i="0" dirty="0">
                <a:effectLst/>
                <a:latin typeface="微软雅黑" panose="020B0503020204020204" pitchFamily="34" charset="-122"/>
                <a:ea typeface="微软雅黑" panose="020B0503020204020204" pitchFamily="34" charset="-122"/>
              </a:rPr>
              <a:t>Python</a:t>
            </a:r>
            <a:r>
              <a:rPr lang="zh-CN" altLang="en-US" sz="2000" b="0" i="0" dirty="0">
                <a:effectLst/>
                <a:latin typeface="微软雅黑" panose="020B0503020204020204" pitchFamily="34" charset="-122"/>
                <a:ea typeface="微软雅黑" panose="020B0503020204020204" pitchFamily="34" charset="-122"/>
              </a:rPr>
              <a:t>和</a:t>
            </a:r>
            <a:r>
              <a:rPr lang="en-US" altLang="zh-CN" sz="2000" b="0" i="0" dirty="0">
                <a:effectLst/>
                <a:latin typeface="微软雅黑" panose="020B0503020204020204" pitchFamily="34" charset="-122"/>
                <a:ea typeface="微软雅黑" panose="020B0503020204020204" pitchFamily="34" charset="-122"/>
              </a:rPr>
              <a:t>C/C++</a:t>
            </a:r>
            <a:r>
              <a:rPr lang="zh-CN" altLang="en-US" sz="2000" b="0" i="0" dirty="0">
                <a:effectLst/>
                <a:latin typeface="微软雅黑" panose="020B0503020204020204" pitchFamily="34" charset="-122"/>
                <a:ea typeface="微软雅黑" panose="020B0503020204020204" pitchFamily="34" charset="-122"/>
              </a:rPr>
              <a:t>混合编程：</a:t>
            </a:r>
            <a:r>
              <a:rPr lang="en-US" altLang="zh-CN" sz="2000" b="0" i="0" dirty="0">
                <a:solidFill>
                  <a:srgbClr val="FF6E40"/>
                </a:solidFill>
                <a:effectLst/>
                <a:latin typeface="微软雅黑" panose="020B0503020204020204" pitchFamily="34" charset="-122"/>
                <a:ea typeface="微软雅黑" panose="020B0503020204020204" pitchFamily="34" charset="-122"/>
                <a:hlinkClick r:id="rId3"/>
              </a:rPr>
              <a:t>Pybind11</a:t>
            </a:r>
            <a:r>
              <a:rPr lang="en-US" altLang="zh-CN" sz="2000" b="0" i="0" dirty="0">
                <a:solidFill>
                  <a:srgbClr val="FF6E40"/>
                </a:solidFill>
                <a:effectLst/>
                <a:latin typeface="微软雅黑" panose="020B0503020204020204" pitchFamily="34" charset="-122"/>
                <a:ea typeface="微软雅黑" panose="020B0503020204020204" pitchFamily="34" charset="-122"/>
              </a:rPr>
              <a:t> https://pybind11.readthedocs.io/en/latest/basics.html#creating-bindings-for-a-simple-function</a:t>
            </a:r>
            <a:endParaRPr lang="en-US" altLang="zh-CN" sz="2000" b="0" i="0" dirty="0">
              <a:effectLst/>
              <a:latin typeface="微软雅黑" panose="020B0503020204020204" pitchFamily="34" charset="-122"/>
              <a:ea typeface="微软雅黑" panose="020B0503020204020204" pitchFamily="34" charset="-122"/>
            </a:endParaRPr>
          </a:p>
        </p:txBody>
      </p:sp>
    </p:spTree>
    <p:extLst>
      <p:ext uri="{BB962C8B-B14F-4D97-AF65-F5344CB8AC3E}">
        <p14:creationId xmlns:p14="http://schemas.microsoft.com/office/powerpoint/2010/main" val="3710147441"/>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AC560A97-B5AB-FDBD-296A-DC0D60632557}"/>
              </a:ext>
            </a:extLst>
          </p:cNvPr>
          <p:cNvSpPr>
            <a:spLocks noGrp="1"/>
          </p:cNvSpPr>
          <p:nvPr>
            <p:ph type="title"/>
          </p:nvPr>
        </p:nvSpPr>
        <p:spPr/>
        <p:txBody>
          <a:bodyPr/>
          <a:lstStyle/>
          <a:p>
            <a:r>
              <a:rPr lang="en-US" altLang="zh-CN" dirty="0">
                <a:latin typeface="微软雅黑" panose="020B0503020204020204" pitchFamily="34" charset="-122"/>
                <a:ea typeface="微软雅黑" panose="020B0503020204020204" pitchFamily="34" charset="-122"/>
              </a:rPr>
              <a:t>2.3 </a:t>
            </a:r>
            <a:r>
              <a:rPr lang="zh-CN" altLang="en-US" dirty="0">
                <a:latin typeface="微软雅黑" panose="020B0503020204020204" pitchFamily="34" charset="-122"/>
                <a:ea typeface="微软雅黑" panose="020B0503020204020204" pitchFamily="34" charset="-122"/>
              </a:rPr>
              <a:t>计算图</a:t>
            </a:r>
          </a:p>
        </p:txBody>
      </p:sp>
      <p:sp>
        <p:nvSpPr>
          <p:cNvPr id="3" name="内容占位符 2">
            <a:extLst>
              <a:ext uri="{FF2B5EF4-FFF2-40B4-BE49-F238E27FC236}">
                <a16:creationId xmlns:a16="http://schemas.microsoft.com/office/drawing/2014/main" id="{01D43246-E765-4926-CFC4-7E21F9A79E15}"/>
              </a:ext>
            </a:extLst>
          </p:cNvPr>
          <p:cNvSpPr>
            <a:spLocks noGrp="1"/>
          </p:cNvSpPr>
          <p:nvPr>
            <p:ph idx="1"/>
          </p:nvPr>
        </p:nvSpPr>
        <p:spPr/>
        <p:txBody>
          <a:bodyPr/>
          <a:lstStyle/>
          <a:p>
            <a:pPr>
              <a:lnSpc>
                <a:spcPct val="100000"/>
              </a:lnSpc>
            </a:pPr>
            <a:r>
              <a:rPr lang="zh-CN" altLang="en-US" dirty="0">
                <a:latin typeface="微软雅黑" panose="020B0503020204020204" pitchFamily="34" charset="-122"/>
                <a:ea typeface="微软雅黑" panose="020B0503020204020204" pitchFamily="34" charset="-122"/>
              </a:rPr>
              <a:t>计算图的设计背景和作用</a:t>
            </a:r>
            <a:endParaRPr lang="en-US" altLang="zh-CN" dirty="0">
              <a:latin typeface="微软雅黑" panose="020B0503020204020204" pitchFamily="34" charset="-122"/>
              <a:ea typeface="微软雅黑" panose="020B0503020204020204" pitchFamily="34" charset="-122"/>
            </a:endParaRPr>
          </a:p>
          <a:p>
            <a:pPr>
              <a:lnSpc>
                <a:spcPct val="100000"/>
              </a:lnSpc>
            </a:pPr>
            <a:r>
              <a:rPr lang="zh-CN" altLang="en-US" dirty="0">
                <a:latin typeface="微软雅黑" panose="020B0503020204020204" pitchFamily="34" charset="-122"/>
                <a:ea typeface="微软雅黑" panose="020B0503020204020204" pitchFamily="34" charset="-122"/>
              </a:rPr>
              <a:t>计算图的基本构成</a:t>
            </a:r>
            <a:endParaRPr lang="en-US" altLang="zh-CN" dirty="0">
              <a:latin typeface="微软雅黑" panose="020B0503020204020204" pitchFamily="34" charset="-122"/>
              <a:ea typeface="微软雅黑" panose="020B0503020204020204" pitchFamily="34" charset="-122"/>
            </a:endParaRPr>
          </a:p>
          <a:p>
            <a:pPr>
              <a:lnSpc>
                <a:spcPct val="100000"/>
              </a:lnSpc>
            </a:pPr>
            <a:r>
              <a:rPr lang="zh-CN" altLang="en-US" dirty="0">
                <a:latin typeface="微软雅黑" panose="020B0503020204020204" pitchFamily="34" charset="-122"/>
                <a:ea typeface="微软雅黑" panose="020B0503020204020204" pitchFamily="34" charset="-122"/>
              </a:rPr>
              <a:t>计算图的生成</a:t>
            </a:r>
            <a:endParaRPr lang="en-US" altLang="zh-CN" dirty="0">
              <a:latin typeface="微软雅黑" panose="020B0503020204020204" pitchFamily="34" charset="-122"/>
              <a:ea typeface="微软雅黑" panose="020B0503020204020204" pitchFamily="34" charset="-122"/>
            </a:endParaRPr>
          </a:p>
          <a:p>
            <a:pPr>
              <a:lnSpc>
                <a:spcPct val="100000"/>
              </a:lnSpc>
            </a:pPr>
            <a:r>
              <a:rPr lang="zh-CN" altLang="en-US" dirty="0">
                <a:latin typeface="微软雅黑" panose="020B0503020204020204" pitchFamily="34" charset="-122"/>
                <a:ea typeface="微软雅黑" panose="020B0503020204020204" pitchFamily="34" charset="-122"/>
              </a:rPr>
              <a:t>计算图的调度</a:t>
            </a:r>
            <a:endParaRPr lang="en-US" altLang="zh-CN" dirty="0">
              <a:latin typeface="微软雅黑" panose="020B0503020204020204" pitchFamily="34" charset="-122"/>
              <a:ea typeface="微软雅黑" panose="020B0503020204020204" pitchFamily="34" charset="-122"/>
            </a:endParaRPr>
          </a:p>
        </p:txBody>
      </p:sp>
    </p:spTree>
    <p:extLst>
      <p:ext uri="{BB962C8B-B14F-4D97-AF65-F5344CB8AC3E}">
        <p14:creationId xmlns:p14="http://schemas.microsoft.com/office/powerpoint/2010/main" val="1259307831"/>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48B368F3-2D3E-E344-DB7E-79E9620B6790}"/>
              </a:ext>
            </a:extLst>
          </p:cNvPr>
          <p:cNvSpPr>
            <a:spLocks noGrp="1"/>
          </p:cNvSpPr>
          <p:nvPr>
            <p:ph type="title"/>
          </p:nvPr>
        </p:nvSpPr>
        <p:spPr/>
        <p:txBody>
          <a:bodyPr/>
          <a:lstStyle/>
          <a:p>
            <a:r>
              <a:rPr lang="zh-CN" altLang="en-US" dirty="0">
                <a:latin typeface="微软雅黑" panose="020B0503020204020204" pitchFamily="34" charset="-122"/>
                <a:ea typeface="微软雅黑" panose="020B0503020204020204" pitchFamily="34" charset="-122"/>
              </a:rPr>
              <a:t>计算图的设计背景</a:t>
            </a:r>
            <a:endParaRPr lang="zh-CN" altLang="en-US" dirty="0"/>
          </a:p>
        </p:txBody>
      </p:sp>
      <p:sp>
        <p:nvSpPr>
          <p:cNvPr id="3" name="内容占位符 2">
            <a:extLst>
              <a:ext uri="{FF2B5EF4-FFF2-40B4-BE49-F238E27FC236}">
                <a16:creationId xmlns:a16="http://schemas.microsoft.com/office/drawing/2014/main" id="{02BA2617-F158-B93F-0969-A6F53B2D9ABC}"/>
              </a:ext>
            </a:extLst>
          </p:cNvPr>
          <p:cNvSpPr>
            <a:spLocks noGrp="1"/>
          </p:cNvSpPr>
          <p:nvPr>
            <p:ph idx="1"/>
          </p:nvPr>
        </p:nvSpPr>
        <p:spPr>
          <a:xfrm>
            <a:off x="484958" y="1392388"/>
            <a:ext cx="7886700" cy="1325563"/>
          </a:xfrm>
        </p:spPr>
        <p:txBody>
          <a:bodyPr>
            <a:noAutofit/>
          </a:bodyPr>
          <a:lstStyle/>
          <a:p>
            <a:pPr marL="0" indent="0">
              <a:lnSpc>
                <a:spcPct val="100000"/>
              </a:lnSpc>
              <a:buNone/>
            </a:pPr>
            <a:r>
              <a:rPr lang="zh-CN" altLang="en-US" sz="1400" b="1" dirty="0">
                <a:latin typeface="微软雅黑" panose="020B0503020204020204" pitchFamily="34" charset="-122"/>
                <a:ea typeface="微软雅黑" panose="020B0503020204020204" pitchFamily="34" charset="-122"/>
              </a:rPr>
              <a:t>背景：</a:t>
            </a:r>
            <a:r>
              <a:rPr lang="zh-CN" altLang="en-US" sz="1400" dirty="0">
                <a:latin typeface="微软雅黑" panose="020B0503020204020204" pitchFamily="34" charset="-122"/>
                <a:ea typeface="微软雅黑" panose="020B0503020204020204" pitchFamily="34" charset="-122"/>
              </a:rPr>
              <a:t>早期的机器学习框架主要为了支持基于卷积神经网络的图像分类问题。这些神经网络的拓扑结构简单（神经网络层往往通过串行构建），他们的拓扑结构可以用简单的</a:t>
            </a:r>
            <a:r>
              <a:rPr lang="zh-CN" altLang="en-US" sz="1400" b="1" dirty="0">
                <a:latin typeface="微软雅黑" panose="020B0503020204020204" pitchFamily="34" charset="-122"/>
                <a:ea typeface="微软雅黑" panose="020B0503020204020204" pitchFamily="34" charset="-122"/>
              </a:rPr>
              <a:t>配置文件</a:t>
            </a:r>
            <a:r>
              <a:rPr lang="zh-CN" altLang="en-US" sz="1400" dirty="0">
                <a:latin typeface="微软雅黑" panose="020B0503020204020204" pitchFamily="34" charset="-122"/>
                <a:ea typeface="微软雅黑" panose="020B0503020204020204" pitchFamily="34" charset="-122"/>
              </a:rPr>
              <a:t>来表达（例如</a:t>
            </a:r>
            <a:r>
              <a:rPr lang="en-US" altLang="zh-CN" sz="1400" dirty="0">
                <a:latin typeface="微软雅黑" panose="020B0503020204020204" pitchFamily="34" charset="-122"/>
                <a:ea typeface="微软雅黑" panose="020B0503020204020204" pitchFamily="34" charset="-122"/>
              </a:rPr>
              <a:t>Caffe</a:t>
            </a:r>
            <a:r>
              <a:rPr lang="zh-CN" altLang="en-US" sz="1400" dirty="0">
                <a:latin typeface="微软雅黑" panose="020B0503020204020204" pitchFamily="34" charset="-122"/>
                <a:ea typeface="微软雅黑" panose="020B0503020204020204" pitchFamily="34" charset="-122"/>
              </a:rPr>
              <a:t>中基于</a:t>
            </a:r>
            <a:r>
              <a:rPr lang="en-US" altLang="zh-CN" sz="1400" dirty="0">
                <a:latin typeface="微软雅黑" panose="020B0503020204020204" pitchFamily="34" charset="-122"/>
                <a:ea typeface="微软雅黑" panose="020B0503020204020204" pitchFamily="34" charset="-122"/>
              </a:rPr>
              <a:t>Protocol Buffer</a:t>
            </a:r>
            <a:r>
              <a:rPr lang="zh-CN" altLang="en-US" sz="1400" dirty="0">
                <a:latin typeface="微软雅黑" panose="020B0503020204020204" pitchFamily="34" charset="-122"/>
                <a:ea typeface="微软雅黑" panose="020B0503020204020204" pitchFamily="34" charset="-122"/>
              </a:rPr>
              <a:t>格式的模型定义）。随着机器学习的进一步发展，模型的拓扑日益复杂（包括混合专家，生成对抗网络，多注意力模型）。这些复杂的模型拓扑结构（例如：分支结构，带有条件的</a:t>
            </a:r>
            <a:r>
              <a:rPr lang="en-US" altLang="zh-CN" sz="1400" dirty="0">
                <a:latin typeface="微软雅黑" panose="020B0503020204020204" pitchFamily="34" charset="-122"/>
                <a:ea typeface="微软雅黑" panose="020B0503020204020204" pitchFamily="34" charset="-122"/>
              </a:rPr>
              <a:t>if-else</a:t>
            </a:r>
            <a:r>
              <a:rPr lang="zh-CN" altLang="en-US" sz="1400" dirty="0">
                <a:latin typeface="微软雅黑" panose="020B0503020204020204" pitchFamily="34" charset="-122"/>
                <a:ea typeface="微软雅黑" panose="020B0503020204020204" pitchFamily="34" charset="-122"/>
              </a:rPr>
              <a:t>循环）会影响模型算子的执行、自动化梯度计算（一般称为自动微分）以及训练参数的自动化判断。</a:t>
            </a:r>
          </a:p>
        </p:txBody>
      </p:sp>
      <p:pic>
        <p:nvPicPr>
          <p:cNvPr id="6" name="图形 5">
            <a:extLst>
              <a:ext uri="{FF2B5EF4-FFF2-40B4-BE49-F238E27FC236}">
                <a16:creationId xmlns:a16="http://schemas.microsoft.com/office/drawing/2014/main" id="{FDEF8999-AC9A-21B6-3E35-75076DAD000F}"/>
              </a:ext>
            </a:extLst>
          </p:cNvPr>
          <p:cNvPicPr>
            <a:picLocks noChangeAspect="1"/>
          </p:cNvPicPr>
          <p:nvPr/>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1283493" y="2831449"/>
            <a:ext cx="6577013" cy="3499886"/>
          </a:xfrm>
          <a:prstGeom prst="rect">
            <a:avLst/>
          </a:prstGeom>
        </p:spPr>
      </p:pic>
    </p:spTree>
    <p:extLst>
      <p:ext uri="{BB962C8B-B14F-4D97-AF65-F5344CB8AC3E}">
        <p14:creationId xmlns:p14="http://schemas.microsoft.com/office/powerpoint/2010/main" val="18283869"/>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48B368F3-2D3E-E344-DB7E-79E9620B6790}"/>
              </a:ext>
            </a:extLst>
          </p:cNvPr>
          <p:cNvSpPr>
            <a:spLocks noGrp="1"/>
          </p:cNvSpPr>
          <p:nvPr>
            <p:ph type="title"/>
          </p:nvPr>
        </p:nvSpPr>
        <p:spPr/>
        <p:txBody>
          <a:bodyPr/>
          <a:lstStyle/>
          <a:p>
            <a:r>
              <a:rPr lang="zh-CN" altLang="en-US" dirty="0">
                <a:latin typeface="微软雅黑" panose="020B0503020204020204" pitchFamily="34" charset="-122"/>
                <a:ea typeface="微软雅黑" panose="020B0503020204020204" pitchFamily="34" charset="-122"/>
              </a:rPr>
              <a:t>计算图的作用</a:t>
            </a:r>
            <a:endParaRPr lang="zh-CN" altLang="en-US" dirty="0"/>
          </a:p>
        </p:txBody>
      </p:sp>
      <p:sp>
        <p:nvSpPr>
          <p:cNvPr id="3" name="内容占位符 2">
            <a:extLst>
              <a:ext uri="{FF2B5EF4-FFF2-40B4-BE49-F238E27FC236}">
                <a16:creationId xmlns:a16="http://schemas.microsoft.com/office/drawing/2014/main" id="{02BA2617-F158-B93F-0969-A6F53B2D9ABC}"/>
              </a:ext>
            </a:extLst>
          </p:cNvPr>
          <p:cNvSpPr>
            <a:spLocks noGrp="1"/>
          </p:cNvSpPr>
          <p:nvPr>
            <p:ph idx="1"/>
          </p:nvPr>
        </p:nvSpPr>
        <p:spPr>
          <a:xfrm>
            <a:off x="563336" y="1644969"/>
            <a:ext cx="7886700" cy="4592228"/>
          </a:xfrm>
        </p:spPr>
        <p:txBody>
          <a:bodyPr>
            <a:noAutofit/>
          </a:bodyPr>
          <a:lstStyle/>
          <a:p>
            <a:pPr marL="0" indent="0" algn="l">
              <a:buNone/>
            </a:pPr>
            <a:r>
              <a:rPr lang="zh-CN" altLang="en-US" sz="1600" b="1" i="0" dirty="0">
                <a:effectLst/>
                <a:latin typeface="微软雅黑" panose="020B0503020204020204" pitchFamily="34" charset="-122"/>
                <a:ea typeface="微软雅黑" panose="020B0503020204020204" pitchFamily="34" charset="-122"/>
              </a:rPr>
              <a:t>计算图的主要作用：</a:t>
            </a:r>
          </a:p>
          <a:p>
            <a:pPr algn="l">
              <a:buFont typeface="Arial" panose="020B0604020202020204" pitchFamily="34" charset="0"/>
              <a:buChar char="•"/>
            </a:pPr>
            <a:r>
              <a:rPr lang="zh-CN" altLang="en-US" sz="1600" b="1" i="0" dirty="0">
                <a:effectLst/>
                <a:latin typeface="微软雅黑" panose="020B0503020204020204" pitchFamily="34" charset="-122"/>
                <a:ea typeface="微软雅黑" panose="020B0503020204020204" pitchFamily="34" charset="-122"/>
              </a:rPr>
              <a:t>对于输入数据、算子和算子执行顺序的统一表达。</a:t>
            </a:r>
            <a:r>
              <a:rPr lang="zh-CN" altLang="en-US" sz="1600" b="0" i="0" dirty="0">
                <a:effectLst/>
                <a:latin typeface="微软雅黑" panose="020B0503020204020204" pitchFamily="34" charset="-122"/>
                <a:ea typeface="微软雅黑" panose="020B0503020204020204" pitchFamily="34" charset="-122"/>
              </a:rPr>
              <a:t> 机器学习框架用户可以用</a:t>
            </a:r>
            <a:r>
              <a:rPr lang="zh-CN" altLang="en-US" sz="1600" b="1" i="0" dirty="0">
                <a:effectLst/>
                <a:latin typeface="微软雅黑" panose="020B0503020204020204" pitchFamily="34" charset="-122"/>
                <a:ea typeface="微软雅黑" panose="020B0503020204020204" pitchFamily="34" charset="-122"/>
              </a:rPr>
              <a:t>多种高层次编程语言</a:t>
            </a:r>
            <a:r>
              <a:rPr lang="zh-CN" altLang="en-US" sz="1600" b="0" i="0" dirty="0">
                <a:effectLst/>
                <a:latin typeface="微软雅黑" panose="020B0503020204020204" pitchFamily="34" charset="-122"/>
                <a:ea typeface="微软雅黑" panose="020B0503020204020204" pitchFamily="34" charset="-122"/>
              </a:rPr>
              <a:t>（</a:t>
            </a:r>
            <a:r>
              <a:rPr lang="en-US" altLang="zh-CN" sz="1600" b="0" i="0" dirty="0">
                <a:effectLst/>
                <a:latin typeface="微软雅黑" panose="020B0503020204020204" pitchFamily="34" charset="-122"/>
                <a:ea typeface="微软雅黑" panose="020B0503020204020204" pitchFamily="34" charset="-122"/>
              </a:rPr>
              <a:t>Python</a:t>
            </a:r>
            <a:r>
              <a:rPr lang="zh-CN" altLang="en-US" sz="1600" b="0" i="0" dirty="0">
                <a:effectLst/>
                <a:latin typeface="微软雅黑" panose="020B0503020204020204" pitchFamily="34" charset="-122"/>
                <a:ea typeface="微软雅黑" panose="020B0503020204020204" pitchFamily="34" charset="-122"/>
              </a:rPr>
              <a:t>，</a:t>
            </a:r>
            <a:r>
              <a:rPr lang="en-US" altLang="zh-CN" sz="1600" b="0" i="0" dirty="0">
                <a:effectLst/>
                <a:latin typeface="微软雅黑" panose="020B0503020204020204" pitchFamily="34" charset="-122"/>
                <a:ea typeface="微软雅黑" panose="020B0503020204020204" pitchFamily="34" charset="-122"/>
              </a:rPr>
              <a:t>Julia</a:t>
            </a:r>
            <a:r>
              <a:rPr lang="zh-CN" altLang="en-US" sz="1600" b="0" i="0" dirty="0">
                <a:effectLst/>
                <a:latin typeface="微软雅黑" panose="020B0503020204020204" pitchFamily="34" charset="-122"/>
                <a:ea typeface="微软雅黑" panose="020B0503020204020204" pitchFamily="34" charset="-122"/>
              </a:rPr>
              <a:t>和</a:t>
            </a:r>
            <a:r>
              <a:rPr lang="en-US" altLang="zh-CN" sz="1600" b="0" i="0" dirty="0">
                <a:effectLst/>
                <a:latin typeface="微软雅黑" panose="020B0503020204020204" pitchFamily="34" charset="-122"/>
                <a:ea typeface="微软雅黑" panose="020B0503020204020204" pitchFamily="34" charset="-122"/>
              </a:rPr>
              <a:t>C++</a:t>
            </a:r>
            <a:r>
              <a:rPr lang="zh-CN" altLang="en-US" sz="1600" b="0" i="0" dirty="0">
                <a:effectLst/>
                <a:latin typeface="微软雅黑" panose="020B0503020204020204" pitchFamily="34" charset="-122"/>
                <a:ea typeface="微软雅黑" panose="020B0503020204020204" pitchFamily="34" charset="-122"/>
              </a:rPr>
              <a:t>）来编写训练程序。这些高层次程序需要统一的表达成框架底层</a:t>
            </a:r>
            <a:r>
              <a:rPr lang="en-US" altLang="zh-CN" sz="1600" b="0" i="0" dirty="0">
                <a:effectLst/>
                <a:latin typeface="微软雅黑" panose="020B0503020204020204" pitchFamily="34" charset="-122"/>
                <a:ea typeface="微软雅黑" panose="020B0503020204020204" pitchFamily="34" charset="-122"/>
              </a:rPr>
              <a:t>C</a:t>
            </a:r>
            <a:r>
              <a:rPr lang="zh-CN" altLang="en-US" sz="1600" b="0" i="0" dirty="0">
                <a:effectLst/>
                <a:latin typeface="微软雅黑" panose="020B0503020204020204" pitchFamily="34" charset="-122"/>
                <a:ea typeface="微软雅黑" panose="020B0503020204020204" pitchFamily="34" charset="-122"/>
              </a:rPr>
              <a:t>和</a:t>
            </a:r>
            <a:r>
              <a:rPr lang="en-US" altLang="zh-CN" sz="1600" b="0" i="0" dirty="0">
                <a:effectLst/>
                <a:latin typeface="微软雅黑" panose="020B0503020204020204" pitchFamily="34" charset="-122"/>
                <a:ea typeface="微软雅黑" panose="020B0503020204020204" pitchFamily="34" charset="-122"/>
              </a:rPr>
              <a:t>C++</a:t>
            </a:r>
            <a:r>
              <a:rPr lang="zh-CN" altLang="en-US" sz="1600" b="0" i="0" dirty="0">
                <a:effectLst/>
                <a:latin typeface="微软雅黑" panose="020B0503020204020204" pitchFamily="34" charset="-122"/>
                <a:ea typeface="微软雅黑" panose="020B0503020204020204" pitchFamily="34" charset="-122"/>
              </a:rPr>
              <a:t>算子的执行。计算图可以作为一个</a:t>
            </a:r>
            <a:r>
              <a:rPr lang="zh-CN" altLang="en-US" sz="1600" b="1" i="0" dirty="0">
                <a:effectLst/>
                <a:latin typeface="微软雅黑" panose="020B0503020204020204" pitchFamily="34" charset="-122"/>
                <a:ea typeface="微软雅黑" panose="020B0503020204020204" pitchFamily="34" charset="-122"/>
              </a:rPr>
              <a:t>统一的数据结构</a:t>
            </a:r>
            <a:r>
              <a:rPr lang="zh-CN" altLang="en-US" sz="1600" b="0" i="0" dirty="0">
                <a:effectLst/>
                <a:latin typeface="微软雅黑" panose="020B0503020204020204" pitchFamily="34" charset="-122"/>
                <a:ea typeface="微软雅黑" panose="020B0503020204020204" pitchFamily="34" charset="-122"/>
              </a:rPr>
              <a:t>来表达用户用不同语言编写的训练程序，包括输入数据、模型所带有的多个算子以及算子之间的执行顺序等。</a:t>
            </a:r>
          </a:p>
          <a:p>
            <a:pPr algn="l">
              <a:buFont typeface="Arial" panose="020B0604020202020204" pitchFamily="34" charset="0"/>
              <a:buChar char="•"/>
            </a:pPr>
            <a:r>
              <a:rPr lang="zh-CN" altLang="en-US" sz="1600" b="1" i="0" dirty="0">
                <a:effectLst/>
                <a:latin typeface="微软雅黑" panose="020B0503020204020204" pitchFamily="34" charset="-122"/>
                <a:ea typeface="微软雅黑" panose="020B0503020204020204" pitchFamily="34" charset="-122"/>
              </a:rPr>
              <a:t>定义中间状态和模型状态。</a:t>
            </a:r>
            <a:r>
              <a:rPr lang="zh-CN" altLang="en-US" sz="1600" b="0" i="0" dirty="0">
                <a:effectLst/>
                <a:latin typeface="微软雅黑" panose="020B0503020204020204" pitchFamily="34" charset="-122"/>
                <a:ea typeface="微软雅黑" panose="020B0503020204020204" pitchFamily="34" charset="-122"/>
              </a:rPr>
              <a:t> 训练过程会产生大量的</a:t>
            </a:r>
            <a:r>
              <a:rPr lang="zh-CN" altLang="en-US" sz="1600" b="1" i="0" dirty="0">
                <a:effectLst/>
                <a:latin typeface="微软雅黑" panose="020B0503020204020204" pitchFamily="34" charset="-122"/>
                <a:ea typeface="微软雅黑" panose="020B0503020204020204" pitchFamily="34" charset="-122"/>
              </a:rPr>
              <a:t>中间变量</a:t>
            </a:r>
            <a:r>
              <a:rPr lang="zh-CN" altLang="en-US" sz="1600" b="0" i="0" dirty="0">
                <a:effectLst/>
                <a:latin typeface="微软雅黑" panose="020B0503020204020204" pitchFamily="34" charset="-122"/>
                <a:ea typeface="微软雅黑" panose="020B0503020204020204" pitchFamily="34" charset="-122"/>
              </a:rPr>
              <a:t>（神经网络层之间传递的激活值和梯度），而只有模型参数需要最后持久化。通过计算图，机器学习框架可以准确分析出中间变量的</a:t>
            </a:r>
            <a:r>
              <a:rPr lang="zh-CN" altLang="en-US" sz="1600" b="1" i="0" dirty="0">
                <a:effectLst/>
                <a:latin typeface="微软雅黑" panose="020B0503020204020204" pitchFamily="34" charset="-122"/>
                <a:ea typeface="微软雅黑" panose="020B0503020204020204" pitchFamily="34" charset="-122"/>
              </a:rPr>
              <a:t>生命周期</a:t>
            </a:r>
            <a:r>
              <a:rPr lang="zh-CN" altLang="en-US" sz="1600" b="0" i="0" dirty="0">
                <a:effectLst/>
                <a:latin typeface="微软雅黑" panose="020B0503020204020204" pitchFamily="34" charset="-122"/>
                <a:ea typeface="微软雅黑" panose="020B0503020204020204" pitchFamily="34" charset="-122"/>
              </a:rPr>
              <a:t>（一个中间变量何时生成，以及何时销毁），从而帮助框架更好的</a:t>
            </a:r>
            <a:r>
              <a:rPr lang="zh-CN" altLang="en-US" sz="1600" b="1" i="0" dirty="0">
                <a:effectLst/>
                <a:latin typeface="微软雅黑" panose="020B0503020204020204" pitchFamily="34" charset="-122"/>
                <a:ea typeface="微软雅黑" panose="020B0503020204020204" pitchFamily="34" charset="-122"/>
              </a:rPr>
              <a:t>管理内存</a:t>
            </a:r>
            <a:r>
              <a:rPr lang="zh-CN" altLang="en-US" sz="1600" b="0" i="0" dirty="0">
                <a:effectLst/>
                <a:latin typeface="微软雅黑" panose="020B0503020204020204" pitchFamily="34" charset="-122"/>
                <a:ea typeface="微软雅黑" panose="020B0503020204020204" pitchFamily="34" charset="-122"/>
              </a:rPr>
              <a:t>。</a:t>
            </a:r>
          </a:p>
          <a:p>
            <a:pPr algn="l">
              <a:buFont typeface="Arial" panose="020B0604020202020204" pitchFamily="34" charset="0"/>
              <a:buChar char="•"/>
            </a:pPr>
            <a:r>
              <a:rPr lang="zh-CN" altLang="en-US" sz="1600" b="1" i="0" dirty="0">
                <a:effectLst/>
                <a:latin typeface="微软雅黑" panose="020B0503020204020204" pitchFamily="34" charset="-122"/>
                <a:ea typeface="微软雅黑" panose="020B0503020204020204" pitchFamily="34" charset="-122"/>
              </a:rPr>
              <a:t>自动微分（自动化化计算梯度）。</a:t>
            </a:r>
            <a:r>
              <a:rPr lang="zh-CN" altLang="en-US" sz="1600" b="0" i="0" dirty="0">
                <a:effectLst/>
                <a:latin typeface="微软雅黑" panose="020B0503020204020204" pitchFamily="34" charset="-122"/>
                <a:ea typeface="微软雅黑" panose="020B0503020204020204" pitchFamily="34" charset="-122"/>
              </a:rPr>
              <a:t> 用户给定的训练程序仅仅包含了一个机器学习模型如何将用户输入（一般为训练数据）转化为输出（一般为损失函数）的过程。而模型训练需要计算模型的反向梯度。计算图的出现让自动化分析模型定义和自动化计算梯度成为可能。</a:t>
            </a:r>
          </a:p>
          <a:p>
            <a:pPr algn="l">
              <a:buFont typeface="Arial" panose="020B0604020202020204" pitchFamily="34" charset="0"/>
              <a:buChar char="•"/>
            </a:pPr>
            <a:r>
              <a:rPr lang="zh-CN" altLang="en-US" sz="1600" b="1" i="0" dirty="0">
                <a:effectLst/>
                <a:latin typeface="微软雅黑" panose="020B0503020204020204" pitchFamily="34" charset="-122"/>
                <a:ea typeface="微软雅黑" panose="020B0503020204020204" pitchFamily="34" charset="-122"/>
              </a:rPr>
              <a:t>优化程序执行。</a:t>
            </a:r>
            <a:r>
              <a:rPr lang="zh-CN" altLang="en-US" sz="1600" b="0" i="0" dirty="0">
                <a:effectLst/>
                <a:latin typeface="微软雅黑" panose="020B0503020204020204" pitchFamily="34" charset="-122"/>
                <a:ea typeface="微软雅黑" panose="020B0503020204020204" pitchFamily="34" charset="-122"/>
              </a:rPr>
              <a:t> 用户给定的模型程序往往是“串行化”地连接起来多个神经网络层。通过利用计算图来</a:t>
            </a:r>
            <a:r>
              <a:rPr lang="zh-CN" altLang="en-US" sz="1600" b="1" i="0" dirty="0">
                <a:effectLst/>
                <a:latin typeface="微软雅黑" panose="020B0503020204020204" pitchFamily="34" charset="-122"/>
                <a:ea typeface="微软雅黑" panose="020B0503020204020204" pitchFamily="34" charset="-122"/>
              </a:rPr>
              <a:t>分析模型中算子的执行</a:t>
            </a:r>
            <a:r>
              <a:rPr lang="zh-CN" altLang="en-US" sz="1600" b="0" i="0" dirty="0">
                <a:effectLst/>
                <a:latin typeface="微软雅黑" panose="020B0503020204020204" pitchFamily="34" charset="-122"/>
                <a:ea typeface="微软雅黑" panose="020B0503020204020204" pitchFamily="34" charset="-122"/>
              </a:rPr>
              <a:t>关系，机器学习框架可以更好地发现将算子进行</a:t>
            </a:r>
            <a:r>
              <a:rPr lang="zh-CN" altLang="en-US" sz="1600" b="1" i="0" dirty="0">
                <a:effectLst/>
                <a:latin typeface="微软雅黑" panose="020B0503020204020204" pitchFamily="34" charset="-122"/>
                <a:ea typeface="微软雅黑" panose="020B0503020204020204" pitchFamily="34" charset="-122"/>
              </a:rPr>
              <a:t>异步或并行执行</a:t>
            </a:r>
            <a:r>
              <a:rPr lang="zh-CN" altLang="en-US" sz="1600" b="0" i="0" dirty="0">
                <a:effectLst/>
                <a:latin typeface="微软雅黑" panose="020B0503020204020204" pitchFamily="34" charset="-122"/>
                <a:ea typeface="微软雅黑" panose="020B0503020204020204" pitchFamily="34" charset="-122"/>
              </a:rPr>
              <a:t>的机会，从而以更快的速度完成模型程序的执行。</a:t>
            </a:r>
          </a:p>
        </p:txBody>
      </p:sp>
    </p:spTree>
    <p:extLst>
      <p:ext uri="{BB962C8B-B14F-4D97-AF65-F5344CB8AC3E}">
        <p14:creationId xmlns:p14="http://schemas.microsoft.com/office/powerpoint/2010/main" val="1040043684"/>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48B368F3-2D3E-E344-DB7E-79E9620B6790}"/>
              </a:ext>
            </a:extLst>
          </p:cNvPr>
          <p:cNvSpPr>
            <a:spLocks noGrp="1"/>
          </p:cNvSpPr>
          <p:nvPr>
            <p:ph type="title"/>
          </p:nvPr>
        </p:nvSpPr>
        <p:spPr>
          <a:xfrm>
            <a:off x="628650" y="90810"/>
            <a:ext cx="7886700" cy="1325563"/>
          </a:xfrm>
        </p:spPr>
        <p:txBody>
          <a:bodyPr/>
          <a:lstStyle/>
          <a:p>
            <a:r>
              <a:rPr lang="zh-CN" altLang="en-US" dirty="0">
                <a:latin typeface="微软雅黑" panose="020B0503020204020204" pitchFamily="34" charset="-122"/>
                <a:ea typeface="微软雅黑" panose="020B0503020204020204" pitchFamily="34" charset="-122"/>
              </a:rPr>
              <a:t>计算图的基本构成</a:t>
            </a:r>
            <a:endParaRPr lang="zh-CN" altLang="en-US" dirty="0"/>
          </a:p>
        </p:txBody>
      </p:sp>
      <p:sp>
        <p:nvSpPr>
          <p:cNvPr id="4" name="内容占位符 2">
            <a:extLst>
              <a:ext uri="{FF2B5EF4-FFF2-40B4-BE49-F238E27FC236}">
                <a16:creationId xmlns:a16="http://schemas.microsoft.com/office/drawing/2014/main" id="{6CFDF2BC-9B44-E79D-D218-5E68D27DB1B0}"/>
              </a:ext>
            </a:extLst>
          </p:cNvPr>
          <p:cNvSpPr txBox="1">
            <a:spLocks/>
          </p:cNvSpPr>
          <p:nvPr/>
        </p:nvSpPr>
        <p:spPr>
          <a:xfrm>
            <a:off x="628650" y="5699552"/>
            <a:ext cx="7886700" cy="588426"/>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nSpc>
                <a:spcPct val="100000"/>
              </a:lnSpc>
            </a:pPr>
            <a:r>
              <a:rPr lang="zh-CN" altLang="en-US" sz="1600" b="0" i="0" dirty="0">
                <a:effectLst/>
                <a:latin typeface="微软雅黑" panose="020B0503020204020204" pitchFamily="34" charset="-122"/>
                <a:ea typeface="微软雅黑" panose="020B0503020204020204" pitchFamily="34" charset="-122"/>
              </a:rPr>
              <a:t>计算图示例：将</a:t>
            </a:r>
            <a:r>
              <a:rPr lang="en-US" altLang="zh-CN" sz="1600" b="0" i="0" dirty="0">
                <a:effectLst/>
                <a:latin typeface="微软雅黑" panose="020B0503020204020204" pitchFamily="34" charset="-122"/>
                <a:ea typeface="微软雅黑" panose="020B0503020204020204" pitchFamily="34" charset="-122"/>
              </a:rPr>
              <a:t>Z=</a:t>
            </a:r>
            <a:r>
              <a:rPr lang="en-US" altLang="zh-CN" sz="1600" b="0" i="0" dirty="0" err="1">
                <a:effectLst/>
                <a:latin typeface="微软雅黑" panose="020B0503020204020204" pitchFamily="34" charset="-122"/>
                <a:ea typeface="微软雅黑" panose="020B0503020204020204" pitchFamily="34" charset="-122"/>
              </a:rPr>
              <a:t>relu</a:t>
            </a:r>
            <a:r>
              <a:rPr lang="en-US" altLang="zh-CN" sz="1600" b="0" i="0" dirty="0">
                <a:effectLst/>
                <a:latin typeface="微软雅黑" panose="020B0503020204020204" pitchFamily="34" charset="-122"/>
                <a:ea typeface="微软雅黑" panose="020B0503020204020204" pitchFamily="34" charset="-122"/>
              </a:rPr>
              <a:t>(X∗Y)</a:t>
            </a:r>
            <a:r>
              <a:rPr lang="zh-CN" altLang="en-US" sz="1600" b="0" i="0" dirty="0">
                <a:effectLst/>
                <a:latin typeface="微软雅黑" panose="020B0503020204020204" pitchFamily="34" charset="-122"/>
                <a:ea typeface="微软雅黑" panose="020B0503020204020204" pitchFamily="34" charset="-122"/>
              </a:rPr>
              <a:t>转化为计算图表示，数据流将根据图中流向与算子进行前向计算和反向梯度计算来更新图中张量状态，以此达到训练模型的目的。</a:t>
            </a:r>
            <a:endParaRPr lang="zh-CN" altLang="en-US" sz="2400" dirty="0">
              <a:latin typeface="微软雅黑" panose="020B0503020204020204" pitchFamily="34" charset="-122"/>
              <a:ea typeface="微软雅黑" panose="020B0503020204020204" pitchFamily="34" charset="-122"/>
            </a:endParaRPr>
          </a:p>
        </p:txBody>
      </p:sp>
      <p:pic>
        <p:nvPicPr>
          <p:cNvPr id="7" name="图形 6">
            <a:extLst>
              <a:ext uri="{FF2B5EF4-FFF2-40B4-BE49-F238E27FC236}">
                <a16:creationId xmlns:a16="http://schemas.microsoft.com/office/drawing/2014/main" id="{0FC3CB7B-C7DC-2B45-4519-CCF12CFDC7F0}"/>
              </a:ext>
            </a:extLst>
          </p:cNvPr>
          <p:cNvPicPr>
            <a:picLocks noChangeAspect="1"/>
          </p:cNvPicPr>
          <p:nvPr/>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2691708" y="2691369"/>
            <a:ext cx="2605281" cy="2909795"/>
          </a:xfrm>
          <a:prstGeom prst="rect">
            <a:avLst/>
          </a:prstGeom>
        </p:spPr>
      </p:pic>
      <p:sp>
        <p:nvSpPr>
          <p:cNvPr id="10" name="内容占位符 2">
            <a:extLst>
              <a:ext uri="{FF2B5EF4-FFF2-40B4-BE49-F238E27FC236}">
                <a16:creationId xmlns:a16="http://schemas.microsoft.com/office/drawing/2014/main" id="{31772A6A-EE2A-34EE-93AC-FE29196D9E3D}"/>
              </a:ext>
            </a:extLst>
          </p:cNvPr>
          <p:cNvSpPr>
            <a:spLocks noGrp="1"/>
          </p:cNvSpPr>
          <p:nvPr>
            <p:ph idx="1"/>
          </p:nvPr>
        </p:nvSpPr>
        <p:spPr>
          <a:xfrm>
            <a:off x="484958" y="1118073"/>
            <a:ext cx="7886700" cy="1474908"/>
          </a:xfrm>
        </p:spPr>
        <p:txBody>
          <a:bodyPr>
            <a:noAutofit/>
          </a:bodyPr>
          <a:lstStyle/>
          <a:p>
            <a:pPr>
              <a:lnSpc>
                <a:spcPct val="100000"/>
              </a:lnSpc>
            </a:pPr>
            <a:r>
              <a:rPr lang="zh-CN" altLang="en-US" sz="1600" b="1" dirty="0">
                <a:latin typeface="微软雅黑" panose="020B0503020204020204" pitchFamily="34" charset="-122"/>
                <a:ea typeface="微软雅黑" panose="020B0503020204020204" pitchFamily="34" charset="-122"/>
              </a:rPr>
              <a:t>概念：</a:t>
            </a:r>
            <a:r>
              <a:rPr lang="zh-CN" altLang="en-US" sz="1600" dirty="0">
                <a:latin typeface="微软雅黑" panose="020B0503020204020204" pitchFamily="34" charset="-122"/>
                <a:ea typeface="微软雅黑" panose="020B0503020204020204" pitchFamily="34" charset="-122"/>
              </a:rPr>
              <a:t>计算图是用来表示深度学习网络模型在训练与推理过程中计算逻辑与状态的工具，是模型的一种高级中间表示。</a:t>
            </a:r>
            <a:endParaRPr lang="en-US" altLang="zh-CN" sz="1600" dirty="0">
              <a:latin typeface="微软雅黑" panose="020B0503020204020204" pitchFamily="34" charset="-122"/>
              <a:ea typeface="微软雅黑" panose="020B0503020204020204" pitchFamily="34" charset="-122"/>
            </a:endParaRPr>
          </a:p>
          <a:p>
            <a:pPr>
              <a:lnSpc>
                <a:spcPct val="100000"/>
              </a:lnSpc>
            </a:pPr>
            <a:r>
              <a:rPr lang="zh-CN" altLang="en-US" sz="1600" b="1" dirty="0">
                <a:latin typeface="微软雅黑" panose="020B0503020204020204" pitchFamily="34" charset="-122"/>
                <a:ea typeface="微软雅黑" panose="020B0503020204020204" pitchFamily="34" charset="-122"/>
              </a:rPr>
              <a:t>基本数据结构：</a:t>
            </a:r>
            <a:r>
              <a:rPr lang="zh-CN" altLang="en-US" sz="1600" dirty="0">
                <a:latin typeface="微软雅黑" panose="020B0503020204020204" pitchFamily="34" charset="-122"/>
                <a:ea typeface="微软雅黑" panose="020B0503020204020204" pitchFamily="34" charset="-122"/>
              </a:rPr>
              <a:t>计算图由张量</a:t>
            </a:r>
            <a:r>
              <a:rPr lang="en-US" altLang="zh-CN" sz="1600" dirty="0">
                <a:latin typeface="微软雅黑" panose="020B0503020204020204" pitchFamily="34" charset="-122"/>
                <a:ea typeface="微软雅黑" panose="020B0503020204020204" pitchFamily="34" charset="-122"/>
              </a:rPr>
              <a:t>(Tensor)</a:t>
            </a:r>
            <a:r>
              <a:rPr lang="zh-CN" altLang="en-US" sz="1600" dirty="0">
                <a:latin typeface="微软雅黑" panose="020B0503020204020204" pitchFamily="34" charset="-122"/>
                <a:ea typeface="微软雅黑" panose="020B0503020204020204" pitchFamily="34" charset="-122"/>
              </a:rPr>
              <a:t>和算子</a:t>
            </a:r>
            <a:r>
              <a:rPr lang="en-US" altLang="zh-CN" sz="1600" dirty="0">
                <a:latin typeface="微软雅黑" panose="020B0503020204020204" pitchFamily="34" charset="-122"/>
                <a:ea typeface="微软雅黑" panose="020B0503020204020204" pitchFamily="34" charset="-122"/>
              </a:rPr>
              <a:t>(Operator)</a:t>
            </a:r>
            <a:r>
              <a:rPr lang="zh-CN" altLang="en-US" sz="1600" dirty="0">
                <a:latin typeface="微软雅黑" panose="020B0503020204020204" pitchFamily="34" charset="-122"/>
                <a:ea typeface="微软雅黑" panose="020B0503020204020204" pitchFamily="34" charset="-122"/>
              </a:rPr>
              <a:t>构成。张量是基础数据的数据结构，算子是基本运算单元。在计算图中通常使用节点来表示算子，节点间的有向线段来表示张量状态，同时也描述了计算间的依赖关系。</a:t>
            </a:r>
            <a:endParaRPr lang="en-US" altLang="zh-CN" sz="1600" dirty="0">
              <a:latin typeface="微软雅黑" panose="020B0503020204020204" pitchFamily="34" charset="-122"/>
              <a:ea typeface="微软雅黑" panose="020B0503020204020204" pitchFamily="34" charset="-122"/>
            </a:endParaRPr>
          </a:p>
        </p:txBody>
      </p:sp>
    </p:spTree>
    <p:extLst>
      <p:ext uri="{BB962C8B-B14F-4D97-AF65-F5344CB8AC3E}">
        <p14:creationId xmlns:p14="http://schemas.microsoft.com/office/powerpoint/2010/main" val="3185104545"/>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48B368F3-2D3E-E344-DB7E-79E9620B6790}"/>
              </a:ext>
            </a:extLst>
          </p:cNvPr>
          <p:cNvSpPr>
            <a:spLocks noGrp="1"/>
          </p:cNvSpPr>
          <p:nvPr>
            <p:ph type="title"/>
          </p:nvPr>
        </p:nvSpPr>
        <p:spPr/>
        <p:txBody>
          <a:bodyPr/>
          <a:lstStyle/>
          <a:p>
            <a:r>
              <a:rPr lang="zh-CN" altLang="en-US" dirty="0">
                <a:latin typeface="微软雅黑" panose="020B0503020204020204" pitchFamily="34" charset="-122"/>
                <a:ea typeface="微软雅黑" panose="020B0503020204020204" pitchFamily="34" charset="-122"/>
              </a:rPr>
              <a:t>张量</a:t>
            </a:r>
            <a:endParaRPr lang="zh-CN" altLang="en-US" dirty="0"/>
          </a:p>
        </p:txBody>
      </p:sp>
      <p:sp>
        <p:nvSpPr>
          <p:cNvPr id="3" name="内容占位符 2">
            <a:extLst>
              <a:ext uri="{FF2B5EF4-FFF2-40B4-BE49-F238E27FC236}">
                <a16:creationId xmlns:a16="http://schemas.microsoft.com/office/drawing/2014/main" id="{02BA2617-F158-B93F-0969-A6F53B2D9ABC}"/>
              </a:ext>
            </a:extLst>
          </p:cNvPr>
          <p:cNvSpPr>
            <a:spLocks noGrp="1"/>
          </p:cNvSpPr>
          <p:nvPr>
            <p:ph idx="1"/>
          </p:nvPr>
        </p:nvSpPr>
        <p:spPr>
          <a:xfrm>
            <a:off x="484958" y="1581800"/>
            <a:ext cx="8030392" cy="1239777"/>
          </a:xfrm>
        </p:spPr>
        <p:txBody>
          <a:bodyPr>
            <a:noAutofit/>
          </a:bodyPr>
          <a:lstStyle/>
          <a:p>
            <a:pPr>
              <a:lnSpc>
                <a:spcPct val="100000"/>
              </a:lnSpc>
            </a:pPr>
            <a:r>
              <a:rPr lang="zh-CN" altLang="en-US" sz="1600" dirty="0">
                <a:latin typeface="微软雅黑" panose="020B0503020204020204" pitchFamily="34" charset="-122"/>
                <a:ea typeface="微软雅黑" panose="020B0503020204020204" pitchFamily="34" charset="-122"/>
              </a:rPr>
              <a:t>在数学中定义张量是基于向量与矩阵的推广，涵盖标量、向量与矩阵的概念。可以将标量理解为零阶张量，向量为一阶张量，我们熟悉的</a:t>
            </a:r>
            <a:r>
              <a:rPr lang="en-US" altLang="zh-CN" sz="1600" dirty="0">
                <a:latin typeface="微软雅黑" panose="020B0503020204020204" pitchFamily="34" charset="-122"/>
                <a:ea typeface="微软雅黑" panose="020B0503020204020204" pitchFamily="34" charset="-122"/>
              </a:rPr>
              <a:t>RGB</a:t>
            </a:r>
            <a:r>
              <a:rPr lang="zh-CN" altLang="en-US" sz="1600" dirty="0">
                <a:latin typeface="微软雅黑" panose="020B0503020204020204" pitchFamily="34" charset="-122"/>
                <a:ea typeface="微软雅黑" panose="020B0503020204020204" pitchFamily="34" charset="-122"/>
              </a:rPr>
              <a:t>彩色图像即为三阶张量。</a:t>
            </a:r>
            <a:endParaRPr lang="en-US" altLang="zh-CN" sz="1600" dirty="0">
              <a:latin typeface="微软雅黑" panose="020B0503020204020204" pitchFamily="34" charset="-122"/>
              <a:ea typeface="微软雅黑" panose="020B0503020204020204" pitchFamily="34" charset="-122"/>
            </a:endParaRPr>
          </a:p>
          <a:p>
            <a:pPr>
              <a:lnSpc>
                <a:spcPct val="100000"/>
              </a:lnSpc>
            </a:pPr>
            <a:r>
              <a:rPr lang="zh-CN" altLang="en-US" sz="1600" dirty="0">
                <a:latin typeface="微软雅黑" panose="020B0503020204020204" pitchFamily="34" charset="-122"/>
                <a:ea typeface="微软雅黑" panose="020B0503020204020204" pitchFamily="34" charset="-122"/>
              </a:rPr>
              <a:t>在计算框架中张量不仅存储数据，还存储数据类型、数据形状、维度或秩以及梯度传递状态等多个属性。</a:t>
            </a:r>
            <a:endParaRPr lang="en-US" altLang="zh-CN" sz="1600" dirty="0">
              <a:latin typeface="微软雅黑" panose="020B0503020204020204" pitchFamily="34" charset="-122"/>
              <a:ea typeface="微软雅黑" panose="020B0503020204020204" pitchFamily="34" charset="-122"/>
            </a:endParaRPr>
          </a:p>
        </p:txBody>
      </p:sp>
      <p:graphicFrame>
        <p:nvGraphicFramePr>
          <p:cNvPr id="5" name="表格 4">
            <a:extLst>
              <a:ext uri="{FF2B5EF4-FFF2-40B4-BE49-F238E27FC236}">
                <a16:creationId xmlns:a16="http://schemas.microsoft.com/office/drawing/2014/main" id="{F406D45F-D569-ACAB-07A2-BC1280DFCF44}"/>
              </a:ext>
            </a:extLst>
          </p:cNvPr>
          <p:cNvGraphicFramePr>
            <a:graphicFrameLocks noGrp="1"/>
          </p:cNvGraphicFramePr>
          <p:nvPr/>
        </p:nvGraphicFramePr>
        <p:xfrm>
          <a:off x="628650" y="3021875"/>
          <a:ext cx="7886700" cy="2407920"/>
        </p:xfrm>
        <a:graphic>
          <a:graphicData uri="http://schemas.openxmlformats.org/drawingml/2006/table">
            <a:tbl>
              <a:tblPr>
                <a:tableStyleId>{5940675A-B579-460E-94D1-54222C63F5DA}</a:tableStyleId>
              </a:tblPr>
              <a:tblGrid>
                <a:gridCol w="2539093">
                  <a:extLst>
                    <a:ext uri="{9D8B030D-6E8A-4147-A177-3AD203B41FA5}">
                      <a16:colId xmlns:a16="http://schemas.microsoft.com/office/drawing/2014/main" val="2199628167"/>
                    </a:ext>
                  </a:extLst>
                </a:gridCol>
                <a:gridCol w="5347607">
                  <a:extLst>
                    <a:ext uri="{9D8B030D-6E8A-4147-A177-3AD203B41FA5}">
                      <a16:colId xmlns:a16="http://schemas.microsoft.com/office/drawing/2014/main" val="280327645"/>
                    </a:ext>
                  </a:extLst>
                </a:gridCol>
              </a:tblGrid>
              <a:tr h="365760">
                <a:tc>
                  <a:txBody>
                    <a:bodyPr/>
                    <a:lstStyle/>
                    <a:p>
                      <a:pPr algn="ctr" fontAlgn="ctr"/>
                      <a:r>
                        <a:rPr lang="zh-CN" altLang="en-US" sz="1600" b="0">
                          <a:effectLst/>
                          <a:latin typeface="微软雅黑" panose="020B0503020204020204" pitchFamily="34" charset="-122"/>
                          <a:ea typeface="微软雅黑" panose="020B0503020204020204" pitchFamily="34" charset="-122"/>
                        </a:rPr>
                        <a:t>张量属性</a:t>
                      </a:r>
                    </a:p>
                  </a:txBody>
                  <a:tcPr anchor="ctr"/>
                </a:tc>
                <a:tc>
                  <a:txBody>
                    <a:bodyPr/>
                    <a:lstStyle/>
                    <a:p>
                      <a:pPr algn="ctr" fontAlgn="ctr"/>
                      <a:r>
                        <a:rPr lang="zh-CN" altLang="en-US" sz="1600" b="0">
                          <a:effectLst/>
                          <a:latin typeface="微软雅黑" panose="020B0503020204020204" pitchFamily="34" charset="-122"/>
                          <a:ea typeface="微软雅黑" panose="020B0503020204020204" pitchFamily="34" charset="-122"/>
                        </a:rPr>
                        <a:t>功能</a:t>
                      </a:r>
                    </a:p>
                  </a:txBody>
                  <a:tcPr anchor="ctr"/>
                </a:tc>
                <a:extLst>
                  <a:ext uri="{0D108BD9-81ED-4DB2-BD59-A6C34878D82A}">
                    <a16:rowId xmlns:a16="http://schemas.microsoft.com/office/drawing/2014/main" val="3733147768"/>
                  </a:ext>
                </a:extLst>
              </a:tr>
              <a:tr h="365760">
                <a:tc>
                  <a:txBody>
                    <a:bodyPr/>
                    <a:lstStyle/>
                    <a:p>
                      <a:pPr algn="ctr" fontAlgn="ctr"/>
                      <a:r>
                        <a:rPr lang="zh-CN" altLang="en-US" sz="1600" b="0">
                          <a:effectLst/>
                          <a:latin typeface="微软雅黑" panose="020B0503020204020204" pitchFamily="34" charset="-122"/>
                          <a:ea typeface="微软雅黑" panose="020B0503020204020204" pitchFamily="34" charset="-122"/>
                        </a:rPr>
                        <a:t>形状</a:t>
                      </a:r>
                      <a:r>
                        <a:rPr lang="en-US" altLang="zh-CN" sz="1600" b="0">
                          <a:effectLst/>
                          <a:latin typeface="微软雅黑" panose="020B0503020204020204" pitchFamily="34" charset="-122"/>
                          <a:ea typeface="微软雅黑" panose="020B0503020204020204" pitchFamily="34" charset="-122"/>
                        </a:rPr>
                        <a:t>(</a:t>
                      </a:r>
                      <a:r>
                        <a:rPr lang="en-US" sz="1600" b="0">
                          <a:effectLst/>
                          <a:latin typeface="微软雅黑" panose="020B0503020204020204" pitchFamily="34" charset="-122"/>
                          <a:ea typeface="微软雅黑" panose="020B0503020204020204" pitchFamily="34" charset="-122"/>
                        </a:rPr>
                        <a:t>shape)</a:t>
                      </a:r>
                    </a:p>
                  </a:txBody>
                  <a:tcPr anchor="ctr"/>
                </a:tc>
                <a:tc>
                  <a:txBody>
                    <a:bodyPr/>
                    <a:lstStyle/>
                    <a:p>
                      <a:pPr algn="l" fontAlgn="ctr"/>
                      <a:r>
                        <a:rPr lang="zh-CN" altLang="en-US" sz="1600" b="0" dirty="0">
                          <a:effectLst/>
                          <a:latin typeface="微软雅黑" panose="020B0503020204020204" pitchFamily="34" charset="-122"/>
                          <a:ea typeface="微软雅黑" panose="020B0503020204020204" pitchFamily="34" charset="-122"/>
                        </a:rPr>
                        <a:t>存储张量的每个维度的长度，如</a:t>
                      </a:r>
                      <a:r>
                        <a:rPr lang="en-US" altLang="zh-CN" sz="1600" b="0" dirty="0">
                          <a:effectLst/>
                          <a:latin typeface="微软雅黑" panose="020B0503020204020204" pitchFamily="34" charset="-122"/>
                          <a:ea typeface="微软雅黑" panose="020B0503020204020204" pitchFamily="34" charset="-122"/>
                        </a:rPr>
                        <a:t>[3,3,3]</a:t>
                      </a:r>
                    </a:p>
                  </a:txBody>
                  <a:tcPr anchor="ctr"/>
                </a:tc>
                <a:extLst>
                  <a:ext uri="{0D108BD9-81ED-4DB2-BD59-A6C34878D82A}">
                    <a16:rowId xmlns:a16="http://schemas.microsoft.com/office/drawing/2014/main" val="454797145"/>
                  </a:ext>
                </a:extLst>
              </a:tr>
              <a:tr h="365760">
                <a:tc>
                  <a:txBody>
                    <a:bodyPr/>
                    <a:lstStyle/>
                    <a:p>
                      <a:pPr algn="ctr" fontAlgn="ctr"/>
                      <a:r>
                        <a:rPr lang="zh-CN" altLang="en-US" sz="1600" b="0">
                          <a:effectLst/>
                          <a:latin typeface="微软雅黑" panose="020B0503020204020204" pitchFamily="34" charset="-122"/>
                          <a:ea typeface="微软雅黑" panose="020B0503020204020204" pitchFamily="34" charset="-122"/>
                        </a:rPr>
                        <a:t>维度或秩</a:t>
                      </a:r>
                      <a:r>
                        <a:rPr lang="en-US" altLang="zh-CN" sz="1600" b="0">
                          <a:effectLst/>
                          <a:latin typeface="微软雅黑" panose="020B0503020204020204" pitchFamily="34" charset="-122"/>
                          <a:ea typeface="微软雅黑" panose="020B0503020204020204" pitchFamily="34" charset="-122"/>
                        </a:rPr>
                        <a:t>(</a:t>
                      </a:r>
                      <a:r>
                        <a:rPr lang="en-US" sz="1600" b="0">
                          <a:effectLst/>
                          <a:latin typeface="微软雅黑" panose="020B0503020204020204" pitchFamily="34" charset="-122"/>
                          <a:ea typeface="微软雅黑" panose="020B0503020204020204" pitchFamily="34" charset="-122"/>
                        </a:rPr>
                        <a:t>dim)</a:t>
                      </a:r>
                    </a:p>
                  </a:txBody>
                  <a:tcPr anchor="ctr"/>
                </a:tc>
                <a:tc>
                  <a:txBody>
                    <a:bodyPr/>
                    <a:lstStyle/>
                    <a:p>
                      <a:pPr algn="l" fontAlgn="ctr"/>
                      <a:r>
                        <a:rPr lang="zh-CN" altLang="en-US" sz="1600" b="0" dirty="0">
                          <a:effectLst/>
                          <a:latin typeface="微软雅黑" panose="020B0503020204020204" pitchFamily="34" charset="-122"/>
                          <a:ea typeface="微软雅黑" panose="020B0503020204020204" pitchFamily="34" charset="-122"/>
                        </a:rPr>
                        <a:t>表示张量维度的数量，标量为</a:t>
                      </a:r>
                      <a:r>
                        <a:rPr lang="en-US" altLang="zh-CN" sz="1600" b="0" dirty="0">
                          <a:effectLst/>
                          <a:latin typeface="微软雅黑" panose="020B0503020204020204" pitchFamily="34" charset="-122"/>
                          <a:ea typeface="微软雅黑" panose="020B0503020204020204" pitchFamily="34" charset="-122"/>
                        </a:rPr>
                        <a:t>0</a:t>
                      </a:r>
                      <a:r>
                        <a:rPr lang="zh-CN" altLang="en-US" sz="1600" b="0" dirty="0">
                          <a:effectLst/>
                          <a:latin typeface="微软雅黑" panose="020B0503020204020204" pitchFamily="34" charset="-122"/>
                          <a:ea typeface="微软雅黑" panose="020B0503020204020204" pitchFamily="34" charset="-122"/>
                        </a:rPr>
                        <a:t>，向量为</a:t>
                      </a:r>
                      <a:r>
                        <a:rPr lang="en-US" altLang="zh-CN" sz="1600" b="0" dirty="0">
                          <a:effectLst/>
                          <a:latin typeface="微软雅黑" panose="020B0503020204020204" pitchFamily="34" charset="-122"/>
                          <a:ea typeface="微软雅黑" panose="020B0503020204020204" pitchFamily="34" charset="-122"/>
                        </a:rPr>
                        <a:t>1</a:t>
                      </a:r>
                      <a:r>
                        <a:rPr lang="zh-CN" altLang="en-US" sz="1600" b="0" dirty="0">
                          <a:effectLst/>
                          <a:latin typeface="微软雅黑" panose="020B0503020204020204" pitchFamily="34" charset="-122"/>
                          <a:ea typeface="微软雅黑" panose="020B0503020204020204" pitchFamily="34" charset="-122"/>
                        </a:rPr>
                        <a:t>、矩阵为</a:t>
                      </a:r>
                      <a:r>
                        <a:rPr lang="en-US" altLang="zh-CN" sz="1600" b="0" dirty="0">
                          <a:effectLst/>
                          <a:latin typeface="微软雅黑" panose="020B0503020204020204" pitchFamily="34" charset="-122"/>
                          <a:ea typeface="微软雅黑" panose="020B0503020204020204" pitchFamily="34" charset="-122"/>
                        </a:rPr>
                        <a:t>2</a:t>
                      </a:r>
                    </a:p>
                  </a:txBody>
                  <a:tcPr anchor="ctr"/>
                </a:tc>
                <a:extLst>
                  <a:ext uri="{0D108BD9-81ED-4DB2-BD59-A6C34878D82A}">
                    <a16:rowId xmlns:a16="http://schemas.microsoft.com/office/drawing/2014/main" val="3071229358"/>
                  </a:ext>
                </a:extLst>
              </a:tr>
              <a:tr h="365760">
                <a:tc>
                  <a:txBody>
                    <a:bodyPr/>
                    <a:lstStyle/>
                    <a:p>
                      <a:pPr algn="ctr" fontAlgn="ctr"/>
                      <a:r>
                        <a:rPr lang="zh-CN" altLang="en-US" sz="1600" b="0" dirty="0">
                          <a:effectLst/>
                          <a:latin typeface="微软雅黑" panose="020B0503020204020204" pitchFamily="34" charset="-122"/>
                          <a:ea typeface="微软雅黑" panose="020B0503020204020204" pitchFamily="34" charset="-122"/>
                        </a:rPr>
                        <a:t>数据类型</a:t>
                      </a:r>
                      <a:r>
                        <a:rPr lang="en-US" altLang="zh-CN" sz="1600" b="0" dirty="0">
                          <a:effectLst/>
                          <a:latin typeface="微软雅黑" panose="020B0503020204020204" pitchFamily="34" charset="-122"/>
                          <a:ea typeface="微软雅黑" panose="020B0503020204020204" pitchFamily="34" charset="-122"/>
                        </a:rPr>
                        <a:t>(</a:t>
                      </a:r>
                      <a:r>
                        <a:rPr lang="en-US" sz="1600" b="0" dirty="0" err="1">
                          <a:effectLst/>
                          <a:latin typeface="微软雅黑" panose="020B0503020204020204" pitchFamily="34" charset="-122"/>
                          <a:ea typeface="微软雅黑" panose="020B0503020204020204" pitchFamily="34" charset="-122"/>
                        </a:rPr>
                        <a:t>dtype</a:t>
                      </a:r>
                      <a:r>
                        <a:rPr lang="en-US" sz="1600" b="0" dirty="0">
                          <a:effectLst/>
                          <a:latin typeface="微软雅黑" panose="020B0503020204020204" pitchFamily="34" charset="-122"/>
                          <a:ea typeface="微软雅黑" panose="020B0503020204020204" pitchFamily="34" charset="-122"/>
                        </a:rPr>
                        <a:t>)</a:t>
                      </a:r>
                    </a:p>
                  </a:txBody>
                  <a:tcPr anchor="ctr"/>
                </a:tc>
                <a:tc>
                  <a:txBody>
                    <a:bodyPr/>
                    <a:lstStyle/>
                    <a:p>
                      <a:pPr algn="l" fontAlgn="ctr"/>
                      <a:r>
                        <a:rPr lang="zh-CN" altLang="en-US" sz="1600" b="0" dirty="0">
                          <a:effectLst/>
                          <a:latin typeface="微软雅黑" panose="020B0503020204020204" pitchFamily="34" charset="-122"/>
                          <a:ea typeface="微软雅黑" panose="020B0503020204020204" pitchFamily="34" charset="-122"/>
                        </a:rPr>
                        <a:t>表示存储的数 据类型，如</a:t>
                      </a:r>
                      <a:r>
                        <a:rPr lang="en-US" sz="1600" b="0" dirty="0">
                          <a:effectLst/>
                          <a:latin typeface="微软雅黑" panose="020B0503020204020204" pitchFamily="34" charset="-122"/>
                          <a:ea typeface="微软雅黑" panose="020B0503020204020204" pitchFamily="34" charset="-122"/>
                        </a:rPr>
                        <a:t>bool、int8、int16、float32、float64</a:t>
                      </a:r>
                      <a:r>
                        <a:rPr lang="zh-CN" altLang="en-US" sz="1600" b="0" dirty="0">
                          <a:effectLst/>
                          <a:latin typeface="微软雅黑" panose="020B0503020204020204" pitchFamily="34" charset="-122"/>
                          <a:ea typeface="微软雅黑" panose="020B0503020204020204" pitchFamily="34" charset="-122"/>
                        </a:rPr>
                        <a:t>等</a:t>
                      </a:r>
                    </a:p>
                  </a:txBody>
                  <a:tcPr anchor="ctr"/>
                </a:tc>
                <a:extLst>
                  <a:ext uri="{0D108BD9-81ED-4DB2-BD59-A6C34878D82A}">
                    <a16:rowId xmlns:a16="http://schemas.microsoft.com/office/drawing/2014/main" val="3878352304"/>
                  </a:ext>
                </a:extLst>
              </a:tr>
              <a:tr h="365760">
                <a:tc>
                  <a:txBody>
                    <a:bodyPr/>
                    <a:lstStyle/>
                    <a:p>
                      <a:pPr algn="ctr" fontAlgn="ctr"/>
                      <a:r>
                        <a:rPr lang="zh-CN" altLang="en-US" sz="1600" b="0">
                          <a:effectLst/>
                          <a:latin typeface="微软雅黑" panose="020B0503020204020204" pitchFamily="34" charset="-122"/>
                          <a:ea typeface="微软雅黑" panose="020B0503020204020204" pitchFamily="34" charset="-122"/>
                        </a:rPr>
                        <a:t>存储位置</a:t>
                      </a:r>
                      <a:r>
                        <a:rPr lang="en-US" altLang="zh-CN" sz="1600" b="0">
                          <a:effectLst/>
                          <a:latin typeface="微软雅黑" panose="020B0503020204020204" pitchFamily="34" charset="-122"/>
                          <a:ea typeface="微软雅黑" panose="020B0503020204020204" pitchFamily="34" charset="-122"/>
                        </a:rPr>
                        <a:t>(</a:t>
                      </a:r>
                      <a:r>
                        <a:rPr lang="en-US" sz="1600" b="0">
                          <a:effectLst/>
                          <a:latin typeface="微软雅黑" panose="020B0503020204020204" pitchFamily="34" charset="-122"/>
                          <a:ea typeface="微软雅黑" panose="020B0503020204020204" pitchFamily="34" charset="-122"/>
                        </a:rPr>
                        <a:t>device)</a:t>
                      </a:r>
                    </a:p>
                  </a:txBody>
                  <a:tcPr anchor="ctr"/>
                </a:tc>
                <a:tc>
                  <a:txBody>
                    <a:bodyPr/>
                    <a:lstStyle/>
                    <a:p>
                      <a:pPr algn="l" fontAlgn="ctr"/>
                      <a:r>
                        <a:rPr lang="zh-CN" altLang="en-US" sz="1600" b="0" dirty="0">
                          <a:effectLst/>
                          <a:latin typeface="微软雅黑" panose="020B0503020204020204" pitchFamily="34" charset="-122"/>
                          <a:ea typeface="微软雅黑" panose="020B0503020204020204" pitchFamily="34" charset="-122"/>
                        </a:rPr>
                        <a:t>创建张量时可以指定存储的设备位置，如</a:t>
                      </a:r>
                      <a:r>
                        <a:rPr lang="en-US" altLang="zh-CN" sz="1600" b="0" dirty="0">
                          <a:effectLst/>
                          <a:latin typeface="微软雅黑" panose="020B0503020204020204" pitchFamily="34" charset="-122"/>
                          <a:ea typeface="微软雅黑" panose="020B0503020204020204" pitchFamily="34" charset="-122"/>
                        </a:rPr>
                        <a:t>CPU</a:t>
                      </a:r>
                      <a:r>
                        <a:rPr lang="zh-CN" altLang="en-US" sz="1600" b="0" dirty="0">
                          <a:effectLst/>
                          <a:latin typeface="微软雅黑" panose="020B0503020204020204" pitchFamily="34" charset="-122"/>
                          <a:ea typeface="微软雅黑" panose="020B0503020204020204" pitchFamily="34" charset="-122"/>
                        </a:rPr>
                        <a:t>、</a:t>
                      </a:r>
                      <a:r>
                        <a:rPr lang="en-US" altLang="zh-CN" sz="1600" b="0" dirty="0">
                          <a:effectLst/>
                          <a:latin typeface="微软雅黑" panose="020B0503020204020204" pitchFamily="34" charset="-122"/>
                          <a:ea typeface="微软雅黑" panose="020B0503020204020204" pitchFamily="34" charset="-122"/>
                        </a:rPr>
                        <a:t>GPU</a:t>
                      </a:r>
                      <a:r>
                        <a:rPr lang="zh-CN" altLang="en-US" sz="1600" b="0" dirty="0">
                          <a:effectLst/>
                          <a:latin typeface="微软雅黑" panose="020B0503020204020204" pitchFamily="34" charset="-122"/>
                          <a:ea typeface="微软雅黑" panose="020B0503020204020204" pitchFamily="34" charset="-122"/>
                        </a:rPr>
                        <a:t>等</a:t>
                      </a:r>
                    </a:p>
                  </a:txBody>
                  <a:tcPr anchor="ctr"/>
                </a:tc>
                <a:extLst>
                  <a:ext uri="{0D108BD9-81ED-4DB2-BD59-A6C34878D82A}">
                    <a16:rowId xmlns:a16="http://schemas.microsoft.com/office/drawing/2014/main" val="3331396030"/>
                  </a:ext>
                </a:extLst>
              </a:tr>
              <a:tr h="365760">
                <a:tc>
                  <a:txBody>
                    <a:bodyPr/>
                    <a:lstStyle/>
                    <a:p>
                      <a:pPr algn="ctr" fontAlgn="ctr"/>
                      <a:r>
                        <a:rPr lang="zh-CN" altLang="en-US" sz="1600" b="0">
                          <a:effectLst/>
                          <a:latin typeface="微软雅黑" panose="020B0503020204020204" pitchFamily="34" charset="-122"/>
                          <a:ea typeface="微软雅黑" panose="020B0503020204020204" pitchFamily="34" charset="-122"/>
                        </a:rPr>
                        <a:t>名字</a:t>
                      </a:r>
                      <a:r>
                        <a:rPr lang="en-US" altLang="zh-CN" sz="1600" b="0">
                          <a:effectLst/>
                          <a:latin typeface="微软雅黑" panose="020B0503020204020204" pitchFamily="34" charset="-122"/>
                          <a:ea typeface="微软雅黑" panose="020B0503020204020204" pitchFamily="34" charset="-122"/>
                        </a:rPr>
                        <a:t>(</a:t>
                      </a:r>
                      <a:r>
                        <a:rPr lang="en-US" sz="1600" b="0">
                          <a:effectLst/>
                          <a:latin typeface="微软雅黑" panose="020B0503020204020204" pitchFamily="34" charset="-122"/>
                          <a:ea typeface="微软雅黑" panose="020B0503020204020204" pitchFamily="34" charset="-122"/>
                        </a:rPr>
                        <a:t>name)</a:t>
                      </a:r>
                    </a:p>
                  </a:txBody>
                  <a:tcPr anchor="ctr"/>
                </a:tc>
                <a:tc>
                  <a:txBody>
                    <a:bodyPr/>
                    <a:lstStyle/>
                    <a:p>
                      <a:pPr algn="l" fontAlgn="ctr"/>
                      <a:r>
                        <a:rPr lang="zh-CN" altLang="en-US" sz="1600" b="0" dirty="0">
                          <a:effectLst/>
                          <a:latin typeface="微软雅黑" panose="020B0503020204020204" pitchFamily="34" charset="-122"/>
                          <a:ea typeface="微软雅黑" panose="020B0503020204020204" pitchFamily="34" charset="-122"/>
                        </a:rPr>
                        <a:t>张量的标识符</a:t>
                      </a:r>
                    </a:p>
                  </a:txBody>
                  <a:tcPr anchor="ctr"/>
                </a:tc>
                <a:extLst>
                  <a:ext uri="{0D108BD9-81ED-4DB2-BD59-A6C34878D82A}">
                    <a16:rowId xmlns:a16="http://schemas.microsoft.com/office/drawing/2014/main" val="3524105560"/>
                  </a:ext>
                </a:extLst>
              </a:tr>
            </a:tbl>
          </a:graphicData>
        </a:graphic>
      </p:graphicFrame>
    </p:spTree>
    <p:extLst>
      <p:ext uri="{BB962C8B-B14F-4D97-AF65-F5344CB8AC3E}">
        <p14:creationId xmlns:p14="http://schemas.microsoft.com/office/powerpoint/2010/main" val="2957617417"/>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48B368F3-2D3E-E344-DB7E-79E9620B6790}"/>
              </a:ext>
            </a:extLst>
          </p:cNvPr>
          <p:cNvSpPr>
            <a:spLocks noGrp="1"/>
          </p:cNvSpPr>
          <p:nvPr>
            <p:ph type="title"/>
          </p:nvPr>
        </p:nvSpPr>
        <p:spPr>
          <a:xfrm>
            <a:off x="628650" y="62198"/>
            <a:ext cx="7886700" cy="1325563"/>
          </a:xfrm>
        </p:spPr>
        <p:txBody>
          <a:bodyPr/>
          <a:lstStyle/>
          <a:p>
            <a:r>
              <a:rPr lang="zh-CN" altLang="en-US" dirty="0">
                <a:latin typeface="微软雅黑" panose="020B0503020204020204" pitchFamily="34" charset="-122"/>
                <a:ea typeface="微软雅黑" panose="020B0503020204020204" pitchFamily="34" charset="-122"/>
              </a:rPr>
              <a:t>张量示例</a:t>
            </a:r>
            <a:endParaRPr lang="zh-CN" altLang="en-US" dirty="0"/>
          </a:p>
        </p:txBody>
      </p:sp>
      <p:pic>
        <p:nvPicPr>
          <p:cNvPr id="6" name="图形 5">
            <a:extLst>
              <a:ext uri="{FF2B5EF4-FFF2-40B4-BE49-F238E27FC236}">
                <a16:creationId xmlns:a16="http://schemas.microsoft.com/office/drawing/2014/main" id="{B08D4E4A-0F26-2A73-89B6-08D60382EA03}"/>
              </a:ext>
            </a:extLst>
          </p:cNvPr>
          <p:cNvPicPr>
            <a:picLocks noChangeAspect="1"/>
          </p:cNvPicPr>
          <p:nvPr/>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1245869" y="1850140"/>
            <a:ext cx="6652261" cy="2611168"/>
          </a:xfrm>
          <a:prstGeom prst="rect">
            <a:avLst/>
          </a:prstGeom>
        </p:spPr>
      </p:pic>
      <p:sp>
        <p:nvSpPr>
          <p:cNvPr id="11" name="文本框 10">
            <a:extLst>
              <a:ext uri="{FF2B5EF4-FFF2-40B4-BE49-F238E27FC236}">
                <a16:creationId xmlns:a16="http://schemas.microsoft.com/office/drawing/2014/main" id="{2A726953-D7B6-B180-6D19-999661B9530A}"/>
              </a:ext>
            </a:extLst>
          </p:cNvPr>
          <p:cNvSpPr txBox="1"/>
          <p:nvPr/>
        </p:nvSpPr>
        <p:spPr>
          <a:xfrm>
            <a:off x="911137" y="1511586"/>
            <a:ext cx="1273628" cy="338554"/>
          </a:xfrm>
          <a:prstGeom prst="rect">
            <a:avLst/>
          </a:prstGeom>
          <a:noFill/>
        </p:spPr>
        <p:txBody>
          <a:bodyPr wrap="square" rtlCol="0">
            <a:spAutoFit/>
          </a:bodyPr>
          <a:lstStyle/>
          <a:p>
            <a:r>
              <a:rPr lang="zh-CN" altLang="en-US" sz="1600" b="1" dirty="0">
                <a:latin typeface="微软雅黑" panose="020B0503020204020204" pitchFamily="34" charset="-122"/>
                <a:ea typeface="微软雅黑" panose="020B0503020204020204" pitchFamily="34" charset="-122"/>
              </a:rPr>
              <a:t>张量示例：</a:t>
            </a:r>
          </a:p>
        </p:txBody>
      </p:sp>
      <p:sp>
        <p:nvSpPr>
          <p:cNvPr id="16" name="文本框 15">
            <a:extLst>
              <a:ext uri="{FF2B5EF4-FFF2-40B4-BE49-F238E27FC236}">
                <a16:creationId xmlns:a16="http://schemas.microsoft.com/office/drawing/2014/main" id="{273C3CD3-B410-9C9C-6FD8-F93584BE0F25}"/>
              </a:ext>
            </a:extLst>
          </p:cNvPr>
          <p:cNvSpPr txBox="1"/>
          <p:nvPr/>
        </p:nvSpPr>
        <p:spPr>
          <a:xfrm>
            <a:off x="1547951" y="4746249"/>
            <a:ext cx="6715941" cy="1200329"/>
          </a:xfrm>
          <a:prstGeom prst="rect">
            <a:avLst/>
          </a:prstGeom>
          <a:noFill/>
        </p:spPr>
        <p:txBody>
          <a:bodyPr wrap="square" rtlCol="0">
            <a:spAutoFit/>
          </a:bodyPr>
          <a:lstStyle/>
          <a:p>
            <a:pPr marL="285750" indent="-285750">
              <a:buFont typeface="Arial" panose="020B0604020202020204" pitchFamily="34" charset="0"/>
              <a:buChar char="•"/>
            </a:pPr>
            <a:r>
              <a:rPr lang="zh-CN" altLang="en-US" dirty="0">
                <a:latin typeface="微软雅黑" panose="020B0503020204020204" pitchFamily="34" charset="-122"/>
                <a:ea typeface="微软雅黑" panose="020B0503020204020204" pitchFamily="34" charset="-122"/>
              </a:rPr>
              <a:t>标量就是一个零阶张量，包含单个数值但没有轴信息</a:t>
            </a:r>
            <a:endParaRPr lang="en-US" altLang="zh-CN" dirty="0">
              <a:latin typeface="微软雅黑" panose="020B0503020204020204" pitchFamily="34" charset="-122"/>
              <a:ea typeface="微软雅黑" panose="020B0503020204020204" pitchFamily="34" charset="-122"/>
            </a:endParaRPr>
          </a:p>
          <a:p>
            <a:pPr marL="285750" indent="-285750">
              <a:buFont typeface="Arial" panose="020B0604020202020204" pitchFamily="34" charset="0"/>
              <a:buChar char="•"/>
            </a:pPr>
            <a:r>
              <a:rPr lang="zh-CN" altLang="en-US" dirty="0">
                <a:latin typeface="微软雅黑" panose="020B0503020204020204" pitchFamily="34" charset="-122"/>
                <a:ea typeface="微软雅黑" panose="020B0503020204020204" pitchFamily="34" charset="-122"/>
              </a:rPr>
              <a:t>向量即为一阶张量，具有一个轴</a:t>
            </a:r>
            <a:endParaRPr lang="en-US" altLang="zh-CN" dirty="0">
              <a:latin typeface="微软雅黑" panose="020B0503020204020204" pitchFamily="34" charset="-122"/>
              <a:ea typeface="微软雅黑" panose="020B0503020204020204" pitchFamily="34" charset="-122"/>
            </a:endParaRPr>
          </a:p>
          <a:p>
            <a:pPr marL="285750" indent="-285750">
              <a:buFont typeface="Arial" panose="020B0604020202020204" pitchFamily="34" charset="0"/>
              <a:buChar char="•"/>
            </a:pPr>
            <a:r>
              <a:rPr lang="zh-CN" altLang="en-US" dirty="0">
                <a:latin typeface="微软雅黑" panose="020B0503020204020204" pitchFamily="34" charset="-122"/>
                <a:ea typeface="微软雅黑" panose="020B0503020204020204" pitchFamily="34" charset="-122"/>
              </a:rPr>
              <a:t>矩阵为二阶张量，具有两个轴即秩为二</a:t>
            </a:r>
            <a:endParaRPr lang="en-US" altLang="zh-CN" dirty="0">
              <a:latin typeface="微软雅黑" panose="020B0503020204020204" pitchFamily="34" charset="-122"/>
              <a:ea typeface="微软雅黑" panose="020B0503020204020204" pitchFamily="34" charset="-122"/>
            </a:endParaRPr>
          </a:p>
          <a:p>
            <a:pPr marL="285750" indent="-285750">
              <a:buFont typeface="Arial" panose="020B0604020202020204" pitchFamily="34" charset="0"/>
              <a:buChar char="•"/>
            </a:pPr>
            <a:r>
              <a:rPr lang="en-US" altLang="zh-CN" dirty="0">
                <a:latin typeface="微软雅黑" panose="020B0503020204020204" pitchFamily="34" charset="-122"/>
                <a:ea typeface="微软雅黑" panose="020B0503020204020204" pitchFamily="34" charset="-122"/>
              </a:rPr>
              <a:t>N</a:t>
            </a:r>
            <a:r>
              <a:rPr lang="zh-CN" altLang="en-US" dirty="0">
                <a:latin typeface="微软雅黑" panose="020B0503020204020204" pitchFamily="34" charset="-122"/>
                <a:ea typeface="微软雅黑" panose="020B0503020204020204" pitchFamily="34" charset="-122"/>
              </a:rPr>
              <a:t>维矩阵为</a:t>
            </a:r>
            <a:r>
              <a:rPr lang="en-US" altLang="zh-CN" dirty="0">
                <a:latin typeface="微软雅黑" panose="020B0503020204020204" pitchFamily="34" charset="-122"/>
                <a:ea typeface="微软雅黑" panose="020B0503020204020204" pitchFamily="34" charset="-122"/>
              </a:rPr>
              <a:t>N</a:t>
            </a:r>
            <a:r>
              <a:rPr lang="zh-CN" altLang="en-US" dirty="0">
                <a:latin typeface="微软雅黑" panose="020B0503020204020204" pitchFamily="34" charset="-122"/>
                <a:ea typeface="微软雅黑" panose="020B0503020204020204" pitchFamily="34" charset="-122"/>
              </a:rPr>
              <a:t>阶张量，具有</a:t>
            </a:r>
            <a:r>
              <a:rPr lang="en-US" altLang="zh-CN" dirty="0">
                <a:latin typeface="微软雅黑" panose="020B0503020204020204" pitchFamily="34" charset="-122"/>
                <a:ea typeface="微软雅黑" panose="020B0503020204020204" pitchFamily="34" charset="-122"/>
              </a:rPr>
              <a:t>N</a:t>
            </a:r>
            <a:r>
              <a:rPr lang="zh-CN" altLang="en-US" dirty="0">
                <a:latin typeface="微软雅黑" panose="020B0503020204020204" pitchFamily="34" charset="-122"/>
                <a:ea typeface="微软雅黑" panose="020B0503020204020204" pitchFamily="34" charset="-122"/>
              </a:rPr>
              <a:t>个轴，即秩为</a:t>
            </a:r>
            <a:r>
              <a:rPr lang="en-US" altLang="zh-CN" dirty="0">
                <a:latin typeface="微软雅黑" panose="020B0503020204020204" pitchFamily="34" charset="-122"/>
                <a:ea typeface="微软雅黑" panose="020B0503020204020204" pitchFamily="34" charset="-122"/>
              </a:rPr>
              <a:t>N</a:t>
            </a:r>
            <a:endParaRPr lang="zh-CN" altLang="en-US" dirty="0">
              <a:latin typeface="微软雅黑" panose="020B0503020204020204" pitchFamily="34" charset="-122"/>
              <a:ea typeface="微软雅黑" panose="020B0503020204020204" pitchFamily="34" charset="-122"/>
            </a:endParaRPr>
          </a:p>
        </p:txBody>
      </p:sp>
    </p:spTree>
    <p:extLst>
      <p:ext uri="{BB962C8B-B14F-4D97-AF65-F5344CB8AC3E}">
        <p14:creationId xmlns:p14="http://schemas.microsoft.com/office/powerpoint/2010/main" val="4222482800"/>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48B368F3-2D3E-E344-DB7E-79E9620B6790}"/>
              </a:ext>
            </a:extLst>
          </p:cNvPr>
          <p:cNvSpPr>
            <a:spLocks noGrp="1"/>
          </p:cNvSpPr>
          <p:nvPr>
            <p:ph type="title"/>
          </p:nvPr>
        </p:nvSpPr>
        <p:spPr>
          <a:xfrm>
            <a:off x="628650" y="62198"/>
            <a:ext cx="7886700" cy="1325563"/>
          </a:xfrm>
        </p:spPr>
        <p:txBody>
          <a:bodyPr/>
          <a:lstStyle/>
          <a:p>
            <a:r>
              <a:rPr lang="zh-CN" altLang="en-US" dirty="0">
                <a:latin typeface="微软雅黑" panose="020B0503020204020204" pitchFamily="34" charset="-122"/>
                <a:ea typeface="微软雅黑" panose="020B0503020204020204" pitchFamily="34" charset="-122"/>
              </a:rPr>
              <a:t>张量分类</a:t>
            </a:r>
            <a:endParaRPr lang="zh-CN" altLang="en-US" dirty="0"/>
          </a:p>
        </p:txBody>
      </p:sp>
      <p:pic>
        <p:nvPicPr>
          <p:cNvPr id="10" name="图形 9">
            <a:extLst>
              <a:ext uri="{FF2B5EF4-FFF2-40B4-BE49-F238E27FC236}">
                <a16:creationId xmlns:a16="http://schemas.microsoft.com/office/drawing/2014/main" id="{DBF0AB57-EBB3-C864-4B2C-8A78233F8840}"/>
              </a:ext>
            </a:extLst>
          </p:cNvPr>
          <p:cNvPicPr>
            <a:picLocks noChangeAspect="1"/>
          </p:cNvPicPr>
          <p:nvPr/>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1004205" y="1645157"/>
            <a:ext cx="7249886" cy="2168974"/>
          </a:xfrm>
          <a:prstGeom prst="rect">
            <a:avLst/>
          </a:prstGeom>
        </p:spPr>
      </p:pic>
      <p:sp>
        <p:nvSpPr>
          <p:cNvPr id="12" name="文本框 11">
            <a:extLst>
              <a:ext uri="{FF2B5EF4-FFF2-40B4-BE49-F238E27FC236}">
                <a16:creationId xmlns:a16="http://schemas.microsoft.com/office/drawing/2014/main" id="{08D04DA3-33FB-A8CA-61BD-B9A8FA9EBB67}"/>
              </a:ext>
            </a:extLst>
          </p:cNvPr>
          <p:cNvSpPr txBox="1"/>
          <p:nvPr/>
        </p:nvSpPr>
        <p:spPr>
          <a:xfrm>
            <a:off x="804181" y="1347182"/>
            <a:ext cx="1273628" cy="338554"/>
          </a:xfrm>
          <a:prstGeom prst="rect">
            <a:avLst/>
          </a:prstGeom>
          <a:noFill/>
        </p:spPr>
        <p:txBody>
          <a:bodyPr wrap="square" rtlCol="0">
            <a:spAutoFit/>
          </a:bodyPr>
          <a:lstStyle/>
          <a:p>
            <a:r>
              <a:rPr lang="zh-CN" altLang="en-US" sz="1600" b="1" dirty="0">
                <a:latin typeface="微软雅黑" panose="020B0503020204020204" pitchFamily="34" charset="-122"/>
                <a:ea typeface="微软雅黑" panose="020B0503020204020204" pitchFamily="34" charset="-122"/>
              </a:rPr>
              <a:t>张量分类：</a:t>
            </a:r>
          </a:p>
        </p:txBody>
      </p:sp>
      <p:sp>
        <p:nvSpPr>
          <p:cNvPr id="3" name="文本框 2">
            <a:extLst>
              <a:ext uri="{FF2B5EF4-FFF2-40B4-BE49-F238E27FC236}">
                <a16:creationId xmlns:a16="http://schemas.microsoft.com/office/drawing/2014/main" id="{D8FBC2E6-5545-2DC4-D1AF-611A66D9E53E}"/>
              </a:ext>
            </a:extLst>
          </p:cNvPr>
          <p:cNvSpPr txBox="1"/>
          <p:nvPr/>
        </p:nvSpPr>
        <p:spPr>
          <a:xfrm>
            <a:off x="804181" y="3991081"/>
            <a:ext cx="7649933" cy="2185214"/>
          </a:xfrm>
          <a:prstGeom prst="rect">
            <a:avLst/>
          </a:prstGeom>
          <a:noFill/>
        </p:spPr>
        <p:txBody>
          <a:bodyPr wrap="square" rtlCol="0">
            <a:spAutoFit/>
          </a:bodyPr>
          <a:lstStyle/>
          <a:p>
            <a:pPr marL="285750" indent="-285750">
              <a:spcAft>
                <a:spcPts val="600"/>
              </a:spcAft>
              <a:buFont typeface="Arial" panose="020B0604020202020204" pitchFamily="34" charset="0"/>
              <a:buChar char="•"/>
            </a:pPr>
            <a:r>
              <a:rPr lang="zh-CN" altLang="en-US" dirty="0">
                <a:latin typeface="微软雅黑" panose="020B0503020204020204" pitchFamily="34" charset="-122"/>
                <a:ea typeface="微软雅黑" panose="020B0503020204020204" pitchFamily="34" charset="-122"/>
              </a:rPr>
              <a:t>通常我们使用的张量是“整齐”的，每个轴上的具有相同的元素个数。</a:t>
            </a:r>
            <a:endParaRPr lang="en-US" altLang="zh-CN" dirty="0">
              <a:latin typeface="微软雅黑" panose="020B0503020204020204" pitchFamily="34" charset="-122"/>
              <a:ea typeface="微软雅黑" panose="020B0503020204020204" pitchFamily="34" charset="-122"/>
            </a:endParaRPr>
          </a:p>
          <a:p>
            <a:pPr marL="285750" indent="-285750">
              <a:spcAft>
                <a:spcPts val="600"/>
              </a:spcAft>
              <a:buFont typeface="Arial" panose="020B0604020202020204" pitchFamily="34" charset="0"/>
              <a:buChar char="•"/>
            </a:pPr>
            <a:r>
              <a:rPr lang="zh-CN" altLang="en-US" dirty="0">
                <a:latin typeface="微软雅黑" panose="020B0503020204020204" pitchFamily="34" charset="-122"/>
                <a:ea typeface="微软雅黑" panose="020B0503020204020204" pitchFamily="34" charset="-122"/>
              </a:rPr>
              <a:t>不规则张量在某个轴上可能具有不同的元素个数，它们支持存储和处理包含非均匀形状的数据，在自然语言处理领域，不规则张量可以存储不同长度文本的信息。</a:t>
            </a:r>
            <a:endParaRPr lang="en-US" altLang="zh-CN" dirty="0">
              <a:latin typeface="微软雅黑" panose="020B0503020204020204" pitchFamily="34" charset="-122"/>
              <a:ea typeface="微软雅黑" panose="020B0503020204020204" pitchFamily="34" charset="-122"/>
            </a:endParaRPr>
          </a:p>
          <a:p>
            <a:pPr marL="285750" indent="-285750">
              <a:spcAft>
                <a:spcPts val="600"/>
              </a:spcAft>
              <a:buFont typeface="Arial" panose="020B0604020202020204" pitchFamily="34" charset="0"/>
              <a:buChar char="•"/>
            </a:pPr>
            <a:r>
              <a:rPr lang="zh-CN" altLang="en-US" dirty="0">
                <a:latin typeface="微软雅黑" panose="020B0503020204020204" pitchFamily="34" charset="-122"/>
                <a:ea typeface="微软雅黑" panose="020B0503020204020204" pitchFamily="34" charset="-122"/>
              </a:rPr>
              <a:t>稀疏张量通常应用于图数据与图神经网络中，采用特殊的存储格式如坐标表格式（</a:t>
            </a:r>
            <a:r>
              <a:rPr lang="en-US" altLang="zh-CN" dirty="0">
                <a:latin typeface="微软雅黑" panose="020B0503020204020204" pitchFamily="34" charset="-122"/>
                <a:ea typeface="微软雅黑" panose="020B0503020204020204" pitchFamily="34" charset="-122"/>
              </a:rPr>
              <a:t>Coordinate List</a:t>
            </a:r>
            <a:r>
              <a:rPr lang="zh-CN" altLang="en-US" dirty="0">
                <a:latin typeface="微软雅黑" panose="020B0503020204020204" pitchFamily="34" charset="-122"/>
                <a:ea typeface="微软雅黑" panose="020B0503020204020204" pitchFamily="34" charset="-122"/>
              </a:rPr>
              <a:t>， </a:t>
            </a:r>
            <a:r>
              <a:rPr lang="en-US" altLang="zh-CN" dirty="0">
                <a:latin typeface="微软雅黑" panose="020B0503020204020204" pitchFamily="34" charset="-122"/>
                <a:ea typeface="微软雅黑" panose="020B0503020204020204" pitchFamily="34" charset="-122"/>
              </a:rPr>
              <a:t>COO</a:t>
            </a:r>
            <a:r>
              <a:rPr lang="zh-CN" altLang="en-US" dirty="0">
                <a:latin typeface="微软雅黑" panose="020B0503020204020204" pitchFamily="34" charset="-122"/>
                <a:ea typeface="微软雅黑" panose="020B0503020204020204" pitchFamily="34" charset="-122"/>
              </a:rPr>
              <a:t>），可以高效存储稀疏数据，节省存储空间。</a:t>
            </a:r>
          </a:p>
        </p:txBody>
      </p:sp>
    </p:spTree>
    <p:extLst>
      <p:ext uri="{BB962C8B-B14F-4D97-AF65-F5344CB8AC3E}">
        <p14:creationId xmlns:p14="http://schemas.microsoft.com/office/powerpoint/2010/main" val="3034728076"/>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48B368F3-2D3E-E344-DB7E-79E9620B6790}"/>
              </a:ext>
            </a:extLst>
          </p:cNvPr>
          <p:cNvSpPr>
            <a:spLocks noGrp="1"/>
          </p:cNvSpPr>
          <p:nvPr>
            <p:ph type="title"/>
          </p:nvPr>
        </p:nvSpPr>
        <p:spPr/>
        <p:txBody>
          <a:bodyPr/>
          <a:lstStyle/>
          <a:p>
            <a:r>
              <a:rPr lang="zh-CN" altLang="en-US" dirty="0">
                <a:latin typeface="微软雅黑" panose="020B0503020204020204" pitchFamily="34" charset="-122"/>
                <a:ea typeface="微软雅黑" panose="020B0503020204020204" pitchFamily="34" charset="-122"/>
              </a:rPr>
              <a:t>算子、张量操作</a:t>
            </a:r>
            <a:endParaRPr lang="zh-CN" altLang="en-US" dirty="0"/>
          </a:p>
        </p:txBody>
      </p:sp>
      <p:sp>
        <p:nvSpPr>
          <p:cNvPr id="3" name="内容占位符 2">
            <a:extLst>
              <a:ext uri="{FF2B5EF4-FFF2-40B4-BE49-F238E27FC236}">
                <a16:creationId xmlns:a16="http://schemas.microsoft.com/office/drawing/2014/main" id="{02BA2617-F158-B93F-0969-A6F53B2D9ABC}"/>
              </a:ext>
            </a:extLst>
          </p:cNvPr>
          <p:cNvSpPr>
            <a:spLocks noGrp="1"/>
          </p:cNvSpPr>
          <p:nvPr>
            <p:ph idx="1"/>
          </p:nvPr>
        </p:nvSpPr>
        <p:spPr>
          <a:xfrm>
            <a:off x="563336" y="1644969"/>
            <a:ext cx="7886700" cy="4592228"/>
          </a:xfrm>
        </p:spPr>
        <p:txBody>
          <a:bodyPr>
            <a:noAutofit/>
          </a:bodyPr>
          <a:lstStyle/>
          <a:p>
            <a:pPr>
              <a:lnSpc>
                <a:spcPct val="100000"/>
              </a:lnSpc>
              <a:spcAft>
                <a:spcPts val="600"/>
              </a:spcAft>
            </a:pPr>
            <a:r>
              <a:rPr lang="zh-CN" altLang="en-US" sz="1800" b="1" i="0" dirty="0">
                <a:effectLst/>
                <a:latin typeface="微软雅黑" panose="020B0503020204020204" pitchFamily="34" charset="-122"/>
                <a:ea typeface="微软雅黑" panose="020B0503020204020204" pitchFamily="34" charset="-122"/>
              </a:rPr>
              <a:t>算子</a:t>
            </a:r>
            <a:r>
              <a:rPr lang="zh-CN" altLang="en-US" sz="1800" i="0" dirty="0">
                <a:effectLst/>
                <a:latin typeface="微软雅黑" panose="020B0503020204020204" pitchFamily="34" charset="-122"/>
                <a:ea typeface="微软雅黑" panose="020B0503020204020204" pitchFamily="34" charset="-122"/>
              </a:rPr>
              <a:t>是构成神经网络的基本计算单元。算子按照功能可以分为张量操作、神经网络操作、数据流操作和控制流操作等。</a:t>
            </a:r>
            <a:endParaRPr lang="en-US" altLang="zh-CN" sz="1800" i="0" dirty="0">
              <a:effectLst/>
              <a:latin typeface="微软雅黑" panose="020B0503020204020204" pitchFamily="34" charset="-122"/>
              <a:ea typeface="微软雅黑" panose="020B0503020204020204" pitchFamily="34" charset="-122"/>
            </a:endParaRPr>
          </a:p>
          <a:p>
            <a:pPr>
              <a:lnSpc>
                <a:spcPct val="100000"/>
              </a:lnSpc>
              <a:spcAft>
                <a:spcPts val="600"/>
              </a:spcAft>
            </a:pPr>
            <a:endParaRPr lang="zh-CN" altLang="en-US" sz="1800" i="0" dirty="0">
              <a:effectLst/>
              <a:latin typeface="微软雅黑" panose="020B0503020204020204" pitchFamily="34" charset="-122"/>
              <a:ea typeface="微软雅黑" panose="020B0503020204020204" pitchFamily="34" charset="-122"/>
            </a:endParaRPr>
          </a:p>
          <a:p>
            <a:pPr>
              <a:lnSpc>
                <a:spcPct val="100000"/>
              </a:lnSpc>
              <a:spcAft>
                <a:spcPts val="600"/>
              </a:spcAft>
            </a:pPr>
            <a:r>
              <a:rPr lang="zh-CN" altLang="en-US" sz="1800" b="1" i="0" dirty="0">
                <a:effectLst/>
                <a:latin typeface="微软雅黑" panose="020B0503020204020204" pitchFamily="34" charset="-122"/>
                <a:ea typeface="微软雅黑" panose="020B0503020204020204" pitchFamily="34" charset="-122"/>
              </a:rPr>
              <a:t>张量操作：</a:t>
            </a:r>
            <a:r>
              <a:rPr lang="zh-CN" altLang="en-US" sz="1800" i="0" dirty="0">
                <a:effectLst/>
                <a:latin typeface="微软雅黑" panose="020B0503020204020204" pitchFamily="34" charset="-122"/>
                <a:ea typeface="微软雅黑" panose="020B0503020204020204" pitchFamily="34" charset="-122"/>
              </a:rPr>
              <a:t>包括张量的结构操作和张量的数学运算。</a:t>
            </a:r>
            <a:endParaRPr lang="en-US" altLang="zh-CN" sz="1800" i="0" dirty="0">
              <a:effectLst/>
              <a:latin typeface="微软雅黑" panose="020B0503020204020204" pitchFamily="34" charset="-122"/>
              <a:ea typeface="微软雅黑" panose="020B0503020204020204" pitchFamily="34" charset="-122"/>
            </a:endParaRPr>
          </a:p>
          <a:p>
            <a:pPr lvl="1">
              <a:lnSpc>
                <a:spcPct val="100000"/>
              </a:lnSpc>
              <a:spcAft>
                <a:spcPts val="600"/>
              </a:spcAft>
              <a:buFont typeface="Wingdings" panose="05000000000000000000" pitchFamily="2" charset="2"/>
              <a:buChar char="Ø"/>
            </a:pPr>
            <a:r>
              <a:rPr lang="zh-CN" altLang="en-US" sz="1600" i="0" dirty="0">
                <a:effectLst/>
                <a:latin typeface="微软雅黑" panose="020B0503020204020204" pitchFamily="34" charset="-122"/>
                <a:ea typeface="微软雅黑" panose="020B0503020204020204" pitchFamily="34" charset="-122"/>
              </a:rPr>
              <a:t>张量结构操作有：张量创建、索引切片、维度变换和合并分割等。</a:t>
            </a:r>
            <a:endParaRPr lang="en-US" altLang="zh-CN" sz="1600" i="0" dirty="0">
              <a:effectLst/>
              <a:latin typeface="微软雅黑" panose="020B0503020204020204" pitchFamily="34" charset="-122"/>
              <a:ea typeface="微软雅黑" panose="020B0503020204020204" pitchFamily="34" charset="-122"/>
            </a:endParaRPr>
          </a:p>
          <a:p>
            <a:pPr lvl="1">
              <a:lnSpc>
                <a:spcPct val="100000"/>
              </a:lnSpc>
              <a:spcAft>
                <a:spcPts val="600"/>
              </a:spcAft>
              <a:buFont typeface="Wingdings" panose="05000000000000000000" pitchFamily="2" charset="2"/>
              <a:buChar char="Ø"/>
            </a:pPr>
            <a:r>
              <a:rPr lang="zh-CN" altLang="en-US" sz="1600" i="0" dirty="0">
                <a:effectLst/>
                <a:latin typeface="微软雅黑" panose="020B0503020204020204" pitchFamily="34" charset="-122"/>
                <a:ea typeface="微软雅黑" panose="020B0503020204020204" pitchFamily="34" charset="-122"/>
              </a:rPr>
              <a:t>张量的数学运算包含标量运算、向量运算和矩阵运算。。</a:t>
            </a:r>
            <a:endParaRPr lang="en-US" altLang="zh-CN" sz="1600" i="0" dirty="0">
              <a:effectLst/>
              <a:latin typeface="微软雅黑" panose="020B0503020204020204" pitchFamily="34" charset="-122"/>
              <a:ea typeface="微软雅黑" panose="020B0503020204020204" pitchFamily="34" charset="-122"/>
            </a:endParaRPr>
          </a:p>
          <a:p>
            <a:pPr lvl="2">
              <a:lnSpc>
                <a:spcPct val="100000"/>
              </a:lnSpc>
              <a:spcAft>
                <a:spcPts val="600"/>
              </a:spcAft>
              <a:buFont typeface="微软雅黑" panose="020B0503020204020204" pitchFamily="34" charset="-122"/>
              <a:buChar char="-"/>
            </a:pPr>
            <a:r>
              <a:rPr lang="zh-CN" altLang="en-US" sz="1400" i="0" dirty="0">
                <a:effectLst/>
                <a:latin typeface="微软雅黑" panose="020B0503020204020204" pitchFamily="34" charset="-122"/>
                <a:ea typeface="微软雅黑" panose="020B0503020204020204" pitchFamily="34" charset="-122"/>
              </a:rPr>
              <a:t>标量运算符的特点是对张量实施逐元素运算，如</a:t>
            </a:r>
            <a:r>
              <a:rPr lang="zh-CN" altLang="en-US" sz="1400" dirty="0">
                <a:latin typeface="微软雅黑" panose="020B0503020204020204" pitchFamily="34" charset="-122"/>
                <a:ea typeface="微软雅黑" panose="020B0503020204020204" pitchFamily="34" charset="-122"/>
              </a:rPr>
              <a:t>：</a:t>
            </a:r>
            <a:r>
              <a:rPr lang="en-US" altLang="zh-CN" sz="1400" i="0" dirty="0">
                <a:effectLst/>
                <a:latin typeface="微软雅黑" panose="020B0503020204020204" pitchFamily="34" charset="-122"/>
                <a:ea typeface="微软雅黑" panose="020B0503020204020204" pitchFamily="34" charset="-122"/>
              </a:rPr>
              <a:t>A*10</a:t>
            </a:r>
          </a:p>
          <a:p>
            <a:pPr lvl="2">
              <a:lnSpc>
                <a:spcPct val="100000"/>
              </a:lnSpc>
              <a:spcAft>
                <a:spcPts val="600"/>
              </a:spcAft>
              <a:buFont typeface="微软雅黑" panose="020B0503020204020204" pitchFamily="34" charset="-122"/>
              <a:buChar char="-"/>
            </a:pPr>
            <a:r>
              <a:rPr lang="zh-CN" altLang="en-US" sz="1400" i="0" dirty="0">
                <a:effectLst/>
                <a:latin typeface="微软雅黑" panose="020B0503020204020204" pitchFamily="34" charset="-122"/>
                <a:ea typeface="微软雅黑" panose="020B0503020204020204" pitchFamily="34" charset="-122"/>
              </a:rPr>
              <a:t>向量运算符只在一个特定轴上运算，将一个向量映射到一个标量</a:t>
            </a:r>
            <a:r>
              <a:rPr lang="en-US" altLang="zh-CN" sz="1400" i="0" dirty="0">
                <a:effectLst/>
                <a:latin typeface="微软雅黑" panose="020B0503020204020204" pitchFamily="34" charset="-122"/>
                <a:ea typeface="微软雅黑" panose="020B0503020204020204" pitchFamily="34" charset="-122"/>
              </a:rPr>
              <a:t>(reduce)</a:t>
            </a:r>
            <a:r>
              <a:rPr lang="zh-CN" altLang="en-US" sz="1400" i="0" dirty="0">
                <a:effectLst/>
                <a:latin typeface="微软雅黑" panose="020B0503020204020204" pitchFamily="34" charset="-122"/>
                <a:ea typeface="微软雅黑" panose="020B0503020204020204" pitchFamily="34" charset="-122"/>
              </a:rPr>
              <a:t>或者另外一个向量</a:t>
            </a:r>
            <a:r>
              <a:rPr lang="en-US" altLang="zh-CN" sz="1400" i="0" dirty="0">
                <a:effectLst/>
                <a:latin typeface="微软雅黑" panose="020B0503020204020204" pitchFamily="34" charset="-122"/>
                <a:ea typeface="微软雅黑" panose="020B0503020204020204" pitchFamily="34" charset="-122"/>
              </a:rPr>
              <a:t>(cumulate)</a:t>
            </a:r>
            <a:r>
              <a:rPr lang="zh-CN" altLang="en-US" sz="1400" dirty="0">
                <a:latin typeface="微软雅黑" panose="020B0503020204020204" pitchFamily="34" charset="-122"/>
                <a:ea typeface="微软雅黑" panose="020B0503020204020204" pitchFamily="34" charset="-122"/>
              </a:rPr>
              <a:t>，</a:t>
            </a:r>
            <a:r>
              <a:rPr lang="zh-CN" altLang="en-US" sz="1400" i="0" dirty="0">
                <a:effectLst/>
                <a:latin typeface="微软雅黑" panose="020B0503020204020204" pitchFamily="34" charset="-122"/>
                <a:ea typeface="微软雅黑" panose="020B0503020204020204" pitchFamily="34" charset="-122"/>
              </a:rPr>
              <a:t>如</a:t>
            </a:r>
            <a:r>
              <a:rPr lang="zh-CN" altLang="en-US" sz="1400" dirty="0">
                <a:latin typeface="微软雅黑" panose="020B0503020204020204" pitchFamily="34" charset="-122"/>
                <a:ea typeface="微软雅黑" panose="020B0503020204020204" pitchFamily="34" charset="-122"/>
              </a:rPr>
              <a:t>：</a:t>
            </a:r>
            <a:r>
              <a:rPr lang="en-US" altLang="zh-CN" sz="1400" dirty="0" err="1">
                <a:latin typeface="微软雅黑" panose="020B0503020204020204" pitchFamily="34" charset="-122"/>
                <a:ea typeface="微软雅黑" panose="020B0503020204020204" pitchFamily="34" charset="-122"/>
              </a:rPr>
              <a:t>reduce_sum</a:t>
            </a:r>
            <a:r>
              <a:rPr lang="en-US" altLang="zh-CN" sz="1400" dirty="0">
                <a:latin typeface="微软雅黑" panose="020B0503020204020204" pitchFamily="34" charset="-122"/>
                <a:ea typeface="微软雅黑" panose="020B0503020204020204" pitchFamily="34" charset="-122"/>
              </a:rPr>
              <a:t>(A, axis=1, </a:t>
            </a:r>
            <a:r>
              <a:rPr lang="en-US" altLang="zh-CN" sz="1400" dirty="0" err="1">
                <a:latin typeface="微软雅黑" panose="020B0503020204020204" pitchFamily="34" charset="-122"/>
                <a:ea typeface="微软雅黑" panose="020B0503020204020204" pitchFamily="34" charset="-122"/>
              </a:rPr>
              <a:t>keepdims</a:t>
            </a:r>
            <a:r>
              <a:rPr lang="en-US" altLang="zh-CN" sz="1400" dirty="0">
                <a:latin typeface="微软雅黑" panose="020B0503020204020204" pitchFamily="34" charset="-122"/>
                <a:ea typeface="微软雅黑" panose="020B0503020204020204" pitchFamily="34" charset="-122"/>
              </a:rPr>
              <a:t>=True)</a:t>
            </a:r>
            <a:r>
              <a:rPr lang="zh-CN" altLang="en-US" sz="1400" dirty="0">
                <a:latin typeface="微软雅黑" panose="020B0503020204020204" pitchFamily="34" charset="-122"/>
                <a:ea typeface="微软雅黑" panose="020B0503020204020204" pitchFamily="34" charset="-122"/>
              </a:rPr>
              <a:t>和</a:t>
            </a:r>
            <a:r>
              <a:rPr lang="en-US" altLang="zh-CN" sz="1400" i="0" dirty="0" err="1">
                <a:effectLst/>
                <a:latin typeface="微软雅黑" panose="020B0503020204020204" pitchFamily="34" charset="-122"/>
                <a:ea typeface="微软雅黑" panose="020B0503020204020204" pitchFamily="34" charset="-122"/>
              </a:rPr>
              <a:t>cum</a:t>
            </a:r>
            <a:r>
              <a:rPr lang="en-US" altLang="zh-CN" sz="1400" dirty="0" err="1">
                <a:latin typeface="微软雅黑" panose="020B0503020204020204" pitchFamily="34" charset="-122"/>
                <a:ea typeface="微软雅黑" panose="020B0503020204020204" pitchFamily="34" charset="-122"/>
              </a:rPr>
              <a:t>sum</a:t>
            </a:r>
            <a:r>
              <a:rPr lang="en-US" altLang="zh-CN" sz="1400" dirty="0">
                <a:latin typeface="微软雅黑" panose="020B0503020204020204" pitchFamily="34" charset="-122"/>
                <a:ea typeface="微软雅黑" panose="020B0503020204020204" pitchFamily="34" charset="-122"/>
              </a:rPr>
              <a:t>(A , axis=1)</a:t>
            </a:r>
            <a:endParaRPr lang="en-US" altLang="zh-CN" sz="1400" i="0" dirty="0">
              <a:effectLst/>
              <a:latin typeface="微软雅黑" panose="020B0503020204020204" pitchFamily="34" charset="-122"/>
              <a:ea typeface="微软雅黑" panose="020B0503020204020204" pitchFamily="34" charset="-122"/>
            </a:endParaRPr>
          </a:p>
          <a:p>
            <a:pPr lvl="2">
              <a:lnSpc>
                <a:spcPct val="100000"/>
              </a:lnSpc>
              <a:spcAft>
                <a:spcPts val="600"/>
              </a:spcAft>
              <a:buFont typeface="微软雅黑" panose="020B0503020204020204" pitchFamily="34" charset="-122"/>
              <a:buChar char="-"/>
            </a:pPr>
            <a:r>
              <a:rPr lang="zh-CN" altLang="en-US" sz="1400" i="0" dirty="0">
                <a:effectLst/>
                <a:latin typeface="微软雅黑" panose="020B0503020204020204" pitchFamily="34" charset="-122"/>
                <a:ea typeface="微软雅黑" panose="020B0503020204020204" pitchFamily="34" charset="-122"/>
              </a:rPr>
              <a:t>矩阵运算包括矩阵加法、矩阵乘法、矩阵转置</a:t>
            </a:r>
            <a:r>
              <a:rPr lang="zh-CN" altLang="en-US" sz="1400" dirty="0">
                <a:latin typeface="微软雅黑" panose="020B0503020204020204" pitchFamily="34" charset="-122"/>
                <a:ea typeface="微软雅黑" panose="020B0503020204020204" pitchFamily="34" charset="-122"/>
              </a:rPr>
              <a:t>、求</a:t>
            </a:r>
            <a:r>
              <a:rPr lang="zh-CN" altLang="en-US" sz="1400" i="0" dirty="0">
                <a:effectLst/>
                <a:latin typeface="微软雅黑" panose="020B0503020204020204" pitchFamily="34" charset="-122"/>
                <a:ea typeface="微软雅黑" panose="020B0503020204020204" pitchFamily="34" charset="-122"/>
              </a:rPr>
              <a:t>逆矩阵、矩阵范数、矩阵行列式、矩阵求特征值、矩阵分解等运算，如</a:t>
            </a:r>
            <a:r>
              <a:rPr lang="en-US" altLang="zh-CN" sz="1400" i="0" dirty="0" err="1">
                <a:effectLst/>
                <a:latin typeface="微软雅黑" panose="020B0503020204020204" pitchFamily="34" charset="-122"/>
                <a:ea typeface="微软雅黑" panose="020B0503020204020204" pitchFamily="34" charset="-122"/>
              </a:rPr>
              <a:t>matmul</a:t>
            </a:r>
            <a:r>
              <a:rPr lang="en-US" altLang="zh-CN" sz="1400" i="0" dirty="0">
                <a:effectLst/>
                <a:latin typeface="微软雅黑" panose="020B0503020204020204" pitchFamily="34" charset="-122"/>
                <a:ea typeface="微软雅黑" panose="020B0503020204020204" pitchFamily="34" charset="-122"/>
              </a:rPr>
              <a:t>(A, B)</a:t>
            </a:r>
            <a:endParaRPr lang="zh-CN" altLang="en-US" sz="1400" i="0" dirty="0">
              <a:effectLst/>
              <a:latin typeface="微软雅黑" panose="020B0503020204020204" pitchFamily="34" charset="-122"/>
              <a:ea typeface="微软雅黑" panose="020B0503020204020204" pitchFamily="34" charset="-122"/>
            </a:endParaRPr>
          </a:p>
        </p:txBody>
      </p:sp>
    </p:spTree>
    <p:extLst>
      <p:ext uri="{BB962C8B-B14F-4D97-AF65-F5344CB8AC3E}">
        <p14:creationId xmlns:p14="http://schemas.microsoft.com/office/powerpoint/2010/main" val="1152274259"/>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48B368F3-2D3E-E344-DB7E-79E9620B6790}"/>
              </a:ext>
            </a:extLst>
          </p:cNvPr>
          <p:cNvSpPr>
            <a:spLocks noGrp="1"/>
          </p:cNvSpPr>
          <p:nvPr>
            <p:ph type="title"/>
          </p:nvPr>
        </p:nvSpPr>
        <p:spPr/>
        <p:txBody>
          <a:bodyPr/>
          <a:lstStyle/>
          <a:p>
            <a:r>
              <a:rPr lang="zh-CN" altLang="en-US" dirty="0">
                <a:latin typeface="微软雅黑" panose="020B0503020204020204" pitchFamily="34" charset="-122"/>
                <a:ea typeface="微软雅黑" panose="020B0503020204020204" pitchFamily="34" charset="-122"/>
              </a:rPr>
              <a:t>算子</a:t>
            </a:r>
            <a:r>
              <a:rPr lang="en-US" altLang="zh-CN" dirty="0">
                <a:latin typeface="微软雅黑" panose="020B0503020204020204" pitchFamily="34" charset="-122"/>
                <a:ea typeface="微软雅黑" panose="020B0503020204020204" pitchFamily="34" charset="-122"/>
              </a:rPr>
              <a:t>——</a:t>
            </a:r>
            <a:r>
              <a:rPr lang="zh-CN" altLang="en-US" dirty="0">
                <a:latin typeface="微软雅黑" panose="020B0503020204020204" pitchFamily="34" charset="-122"/>
                <a:ea typeface="微软雅黑" panose="020B0503020204020204" pitchFamily="34" charset="-122"/>
              </a:rPr>
              <a:t>神经网络操作</a:t>
            </a:r>
            <a:endParaRPr lang="zh-CN" altLang="en-US" dirty="0"/>
          </a:p>
        </p:txBody>
      </p:sp>
      <p:sp>
        <p:nvSpPr>
          <p:cNvPr id="3" name="内容占位符 2">
            <a:extLst>
              <a:ext uri="{FF2B5EF4-FFF2-40B4-BE49-F238E27FC236}">
                <a16:creationId xmlns:a16="http://schemas.microsoft.com/office/drawing/2014/main" id="{02BA2617-F158-B93F-0969-A6F53B2D9ABC}"/>
              </a:ext>
            </a:extLst>
          </p:cNvPr>
          <p:cNvSpPr>
            <a:spLocks noGrp="1"/>
          </p:cNvSpPr>
          <p:nvPr>
            <p:ph idx="1"/>
          </p:nvPr>
        </p:nvSpPr>
        <p:spPr>
          <a:xfrm>
            <a:off x="563336" y="1644969"/>
            <a:ext cx="7886700" cy="4592228"/>
          </a:xfrm>
        </p:spPr>
        <p:txBody>
          <a:bodyPr>
            <a:noAutofit/>
          </a:bodyPr>
          <a:lstStyle/>
          <a:p>
            <a:pPr>
              <a:lnSpc>
                <a:spcPct val="100000"/>
              </a:lnSpc>
              <a:spcAft>
                <a:spcPts val="600"/>
              </a:spcAft>
            </a:pPr>
            <a:r>
              <a:rPr lang="zh-CN" altLang="en-US" sz="1800" b="1" i="0" dirty="0">
                <a:effectLst/>
                <a:latin typeface="微软雅黑" panose="020B0503020204020204" pitchFamily="34" charset="-122"/>
                <a:ea typeface="微软雅黑" panose="020B0503020204020204" pitchFamily="34" charset="-122"/>
              </a:rPr>
              <a:t>神经网络操作：</a:t>
            </a:r>
            <a:r>
              <a:rPr lang="zh-CN" altLang="en-US" sz="1800" i="0" dirty="0">
                <a:effectLst/>
                <a:latin typeface="微软雅黑" panose="020B0503020204020204" pitchFamily="34" charset="-122"/>
                <a:ea typeface="微软雅黑" panose="020B0503020204020204" pitchFamily="34" charset="-122"/>
              </a:rPr>
              <a:t>包括特征提取、激活函数、损失函数、优化算法等。</a:t>
            </a:r>
            <a:endParaRPr lang="en-US" altLang="zh-CN" sz="1800" i="0" dirty="0">
              <a:effectLst/>
              <a:latin typeface="微软雅黑" panose="020B0503020204020204" pitchFamily="34" charset="-122"/>
              <a:ea typeface="微软雅黑" panose="020B0503020204020204" pitchFamily="34" charset="-122"/>
            </a:endParaRPr>
          </a:p>
          <a:p>
            <a:pPr lvl="1">
              <a:lnSpc>
                <a:spcPct val="100000"/>
              </a:lnSpc>
              <a:spcAft>
                <a:spcPts val="600"/>
              </a:spcAft>
              <a:buFont typeface="Wingdings" panose="05000000000000000000" pitchFamily="2" charset="2"/>
              <a:buChar char="Ø"/>
            </a:pPr>
            <a:r>
              <a:rPr lang="zh-CN" altLang="en-US" sz="1600" i="0" dirty="0">
                <a:effectLst/>
                <a:latin typeface="微软雅黑" panose="020B0503020204020204" pitchFamily="34" charset="-122"/>
                <a:ea typeface="微软雅黑" panose="020B0503020204020204" pitchFamily="34" charset="-122"/>
              </a:rPr>
              <a:t>特征提取</a:t>
            </a:r>
            <a:r>
              <a:rPr lang="zh-CN" altLang="en-US" sz="1600" dirty="0">
                <a:latin typeface="微软雅黑" panose="020B0503020204020204" pitchFamily="34" charset="-122"/>
                <a:ea typeface="微软雅黑" panose="020B0503020204020204" pitchFamily="34" charset="-122"/>
              </a:rPr>
              <a:t>的</a:t>
            </a:r>
            <a:r>
              <a:rPr lang="zh-CN" altLang="en-US" sz="1600" i="0" dirty="0">
                <a:effectLst/>
                <a:latin typeface="微软雅黑" panose="020B0503020204020204" pitchFamily="34" charset="-122"/>
                <a:ea typeface="微软雅黑" panose="020B0503020204020204" pitchFamily="34" charset="-122"/>
              </a:rPr>
              <a:t>核心是提取比原输入更具代表性的张量</a:t>
            </a:r>
            <a:r>
              <a:rPr lang="zh-CN" altLang="en-US" sz="1600" dirty="0">
                <a:latin typeface="微软雅黑" panose="020B0503020204020204" pitchFamily="34" charset="-122"/>
                <a:ea typeface="微软雅黑" panose="020B0503020204020204" pitchFamily="34" charset="-122"/>
              </a:rPr>
              <a:t>（</a:t>
            </a:r>
            <a:r>
              <a:rPr lang="zh-CN" altLang="en-US" sz="1600" i="0" dirty="0">
                <a:effectLst/>
                <a:latin typeface="微软雅黑" panose="020B0503020204020204" pitchFamily="34" charset="-122"/>
                <a:ea typeface="微软雅黑" panose="020B0503020204020204" pitchFamily="34" charset="-122"/>
              </a:rPr>
              <a:t>降维</a:t>
            </a:r>
            <a:r>
              <a:rPr lang="zh-CN" altLang="en-US" sz="1600" dirty="0">
                <a:latin typeface="微软雅黑" panose="020B0503020204020204" pitchFamily="34" charset="-122"/>
                <a:ea typeface="微软雅黑" panose="020B0503020204020204" pitchFamily="34" charset="-122"/>
              </a:rPr>
              <a:t>）</a:t>
            </a:r>
            <a:r>
              <a:rPr lang="zh-CN" altLang="en-US" sz="1600" i="0" dirty="0">
                <a:effectLst/>
                <a:latin typeface="微软雅黑" panose="020B0503020204020204" pitchFamily="34" charset="-122"/>
                <a:ea typeface="微软雅黑" panose="020B0503020204020204" pitchFamily="34" charset="-122"/>
              </a:rPr>
              <a:t>，常见的卷积操作就是特征提取算子。</a:t>
            </a:r>
            <a:endParaRPr lang="en-US" altLang="zh-CN" sz="1600" i="0" dirty="0">
              <a:effectLst/>
              <a:latin typeface="微软雅黑" panose="020B0503020204020204" pitchFamily="34" charset="-122"/>
              <a:ea typeface="微软雅黑" panose="020B0503020204020204" pitchFamily="34" charset="-122"/>
            </a:endParaRPr>
          </a:p>
          <a:p>
            <a:pPr lvl="1">
              <a:lnSpc>
                <a:spcPct val="100000"/>
              </a:lnSpc>
              <a:spcAft>
                <a:spcPts val="600"/>
              </a:spcAft>
              <a:buFont typeface="Wingdings" panose="05000000000000000000" pitchFamily="2" charset="2"/>
              <a:buChar char="Ø"/>
            </a:pPr>
            <a:r>
              <a:rPr lang="zh-CN" altLang="en-US" sz="1600" i="0" dirty="0">
                <a:effectLst/>
                <a:latin typeface="微软雅黑" panose="020B0503020204020204" pitchFamily="34" charset="-122"/>
                <a:ea typeface="微软雅黑" panose="020B0503020204020204" pitchFamily="34" charset="-122"/>
              </a:rPr>
              <a:t>激活函数</a:t>
            </a:r>
            <a:r>
              <a:rPr lang="en-US" altLang="zh-CN" sz="1600" i="0" dirty="0">
                <a:effectLst/>
                <a:latin typeface="微软雅黑" panose="020B0503020204020204" pitchFamily="34" charset="-122"/>
                <a:ea typeface="微软雅黑" panose="020B0503020204020204" pitchFamily="34" charset="-122"/>
              </a:rPr>
              <a:t>(Activation Function)</a:t>
            </a:r>
            <a:r>
              <a:rPr lang="zh-CN" altLang="en-US" sz="1600" i="0" dirty="0">
                <a:effectLst/>
                <a:latin typeface="微软雅黑" panose="020B0503020204020204" pitchFamily="34" charset="-122"/>
                <a:ea typeface="微软雅黑" panose="020B0503020204020204" pitchFamily="34" charset="-122"/>
              </a:rPr>
              <a:t>负责将神经网络层的输入映射到输出端。引入激活函数是为了增加神经网络模型的非线性，没有激活函数的每层都相当于矩阵相乘。常见的激活函数包括</a:t>
            </a:r>
            <a:r>
              <a:rPr lang="en-US" altLang="zh-CN" sz="1600" i="0" dirty="0">
                <a:effectLst/>
                <a:latin typeface="微软雅黑" panose="020B0503020204020204" pitchFamily="34" charset="-122"/>
                <a:ea typeface="微软雅黑" panose="020B0503020204020204" pitchFamily="34" charset="-122"/>
              </a:rPr>
              <a:t>S</a:t>
            </a:r>
            <a:r>
              <a:rPr lang="zh-CN" altLang="en-US" sz="1600" i="0" dirty="0">
                <a:effectLst/>
                <a:latin typeface="微软雅黑" panose="020B0503020204020204" pitchFamily="34" charset="-122"/>
                <a:ea typeface="微软雅黑" panose="020B0503020204020204" pitchFamily="34" charset="-122"/>
              </a:rPr>
              <a:t>型生长曲线</a:t>
            </a:r>
            <a:r>
              <a:rPr lang="en-US" altLang="zh-CN" sz="1600" i="0" dirty="0">
                <a:effectLst/>
                <a:latin typeface="微软雅黑" panose="020B0503020204020204" pitchFamily="34" charset="-122"/>
                <a:ea typeface="微软雅黑" panose="020B0503020204020204" pitchFamily="34" charset="-122"/>
              </a:rPr>
              <a:t>(Sigmoid)</a:t>
            </a:r>
            <a:r>
              <a:rPr lang="zh-CN" altLang="en-US" sz="1600" i="0" dirty="0">
                <a:effectLst/>
                <a:latin typeface="微软雅黑" panose="020B0503020204020204" pitchFamily="34" charset="-122"/>
                <a:ea typeface="微软雅黑" panose="020B0503020204020204" pitchFamily="34" charset="-122"/>
              </a:rPr>
              <a:t>、修正线性单元</a:t>
            </a:r>
            <a:r>
              <a:rPr lang="en-US" altLang="zh-CN" sz="1600" i="0" dirty="0">
                <a:effectLst/>
                <a:latin typeface="微软雅黑" panose="020B0503020204020204" pitchFamily="34" charset="-122"/>
                <a:ea typeface="微软雅黑" panose="020B0503020204020204" pitchFamily="34" charset="-122"/>
              </a:rPr>
              <a:t>(Rectified Linear Unit, </a:t>
            </a:r>
            <a:r>
              <a:rPr lang="en-US" altLang="zh-CN" sz="1600" i="0" dirty="0" err="1">
                <a:effectLst/>
                <a:latin typeface="微软雅黑" panose="020B0503020204020204" pitchFamily="34" charset="-122"/>
                <a:ea typeface="微软雅黑" panose="020B0503020204020204" pitchFamily="34" charset="-122"/>
              </a:rPr>
              <a:t>ReLU</a:t>
            </a:r>
            <a:r>
              <a:rPr lang="en-US" altLang="zh-CN" sz="1600" i="0" dirty="0">
                <a:effectLst/>
                <a:latin typeface="微软雅黑" panose="020B0503020204020204" pitchFamily="34" charset="-122"/>
                <a:ea typeface="微软雅黑" panose="020B0503020204020204" pitchFamily="34" charset="-122"/>
              </a:rPr>
              <a:t>)</a:t>
            </a:r>
            <a:r>
              <a:rPr lang="zh-CN" altLang="en-US" sz="1600" i="0" dirty="0">
                <a:effectLst/>
                <a:latin typeface="微软雅黑" panose="020B0503020204020204" pitchFamily="34" charset="-122"/>
                <a:ea typeface="微软雅黑" panose="020B0503020204020204" pitchFamily="34" charset="-122"/>
              </a:rPr>
              <a:t>等。</a:t>
            </a:r>
            <a:endParaRPr lang="en-US" altLang="zh-CN" sz="1600" i="0" dirty="0">
              <a:effectLst/>
              <a:latin typeface="微软雅黑" panose="020B0503020204020204" pitchFamily="34" charset="-122"/>
              <a:ea typeface="微软雅黑" panose="020B0503020204020204" pitchFamily="34" charset="-122"/>
            </a:endParaRPr>
          </a:p>
          <a:p>
            <a:pPr lvl="1">
              <a:lnSpc>
                <a:spcPct val="100000"/>
              </a:lnSpc>
              <a:spcAft>
                <a:spcPts val="600"/>
              </a:spcAft>
              <a:buFont typeface="Wingdings" panose="05000000000000000000" pitchFamily="2" charset="2"/>
              <a:buChar char="Ø"/>
            </a:pPr>
            <a:r>
              <a:rPr lang="zh-CN" altLang="en-US" sz="1600" i="0" dirty="0">
                <a:effectLst/>
                <a:latin typeface="微软雅黑" panose="020B0503020204020204" pitchFamily="34" charset="-122"/>
                <a:ea typeface="微软雅黑" panose="020B0503020204020204" pitchFamily="34" charset="-122"/>
              </a:rPr>
              <a:t>损失函数</a:t>
            </a:r>
            <a:r>
              <a:rPr lang="en-US" altLang="zh-CN" sz="1600" i="0" dirty="0">
                <a:effectLst/>
                <a:latin typeface="微软雅黑" panose="020B0503020204020204" pitchFamily="34" charset="-122"/>
                <a:ea typeface="微软雅黑" panose="020B0503020204020204" pitchFamily="34" charset="-122"/>
              </a:rPr>
              <a:t>(Loss Function)</a:t>
            </a:r>
            <a:r>
              <a:rPr lang="zh-CN" altLang="en-US" sz="1600" i="0" dirty="0">
                <a:effectLst/>
                <a:latin typeface="微软雅黑" panose="020B0503020204020204" pitchFamily="34" charset="-122"/>
                <a:ea typeface="微软雅黑" panose="020B0503020204020204" pitchFamily="34" charset="-122"/>
              </a:rPr>
              <a:t>是用来估量模型的预测值与真实值之间的不一致程度。</a:t>
            </a:r>
            <a:endParaRPr lang="en-US" altLang="zh-CN" sz="1600" i="0" dirty="0">
              <a:effectLst/>
              <a:latin typeface="微软雅黑" panose="020B0503020204020204" pitchFamily="34" charset="-122"/>
              <a:ea typeface="微软雅黑" panose="020B0503020204020204" pitchFamily="34" charset="-122"/>
            </a:endParaRPr>
          </a:p>
          <a:p>
            <a:pPr lvl="1">
              <a:lnSpc>
                <a:spcPct val="100000"/>
              </a:lnSpc>
              <a:spcAft>
                <a:spcPts val="600"/>
              </a:spcAft>
              <a:buFont typeface="Wingdings" panose="05000000000000000000" pitchFamily="2" charset="2"/>
              <a:buChar char="Ø"/>
            </a:pPr>
            <a:r>
              <a:rPr lang="zh-CN" altLang="en-US" sz="1600" i="0" dirty="0">
                <a:effectLst/>
                <a:latin typeface="微软雅黑" panose="020B0503020204020204" pitchFamily="34" charset="-122"/>
                <a:ea typeface="微软雅黑" panose="020B0503020204020204" pitchFamily="34" charset="-122"/>
              </a:rPr>
              <a:t>优化算法基于梯度采用不同策略更新参数权值来最小化损失函数，常见的优化算法有随机梯度下降法</a:t>
            </a:r>
            <a:r>
              <a:rPr lang="en-US" altLang="zh-CN" sz="1600" i="0" dirty="0">
                <a:effectLst/>
                <a:latin typeface="微软雅黑" panose="020B0503020204020204" pitchFamily="34" charset="-122"/>
                <a:ea typeface="微软雅黑" panose="020B0503020204020204" pitchFamily="34" charset="-122"/>
              </a:rPr>
              <a:t>(Stochastic Gradient Descent, SGD)</a:t>
            </a:r>
            <a:r>
              <a:rPr lang="zh-CN" altLang="en-US" sz="1600" i="0" dirty="0">
                <a:effectLst/>
                <a:latin typeface="微软雅黑" panose="020B0503020204020204" pitchFamily="34" charset="-122"/>
                <a:ea typeface="微软雅黑" panose="020B0503020204020204" pitchFamily="34" charset="-122"/>
              </a:rPr>
              <a:t>、自适应矩估计</a:t>
            </a:r>
            <a:r>
              <a:rPr lang="en-US" altLang="zh-CN" sz="1600" i="0" dirty="0">
                <a:effectLst/>
                <a:latin typeface="微软雅黑" panose="020B0503020204020204" pitchFamily="34" charset="-122"/>
                <a:ea typeface="微软雅黑" panose="020B0503020204020204" pitchFamily="34" charset="-122"/>
              </a:rPr>
              <a:t>(Adaptive Moment Estimation, Adam)</a:t>
            </a:r>
            <a:r>
              <a:rPr lang="zh-CN" altLang="en-US" sz="1600" i="0" dirty="0">
                <a:effectLst/>
                <a:latin typeface="微软雅黑" panose="020B0503020204020204" pitchFamily="34" charset="-122"/>
                <a:ea typeface="微软雅黑" panose="020B0503020204020204" pitchFamily="34" charset="-122"/>
              </a:rPr>
              <a:t>等。</a:t>
            </a:r>
          </a:p>
        </p:txBody>
      </p:sp>
    </p:spTree>
    <p:extLst>
      <p:ext uri="{BB962C8B-B14F-4D97-AF65-F5344CB8AC3E}">
        <p14:creationId xmlns:p14="http://schemas.microsoft.com/office/powerpoint/2010/main" val="4056735202"/>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48B368F3-2D3E-E344-DB7E-79E9620B6790}"/>
              </a:ext>
            </a:extLst>
          </p:cNvPr>
          <p:cNvSpPr>
            <a:spLocks noGrp="1"/>
          </p:cNvSpPr>
          <p:nvPr>
            <p:ph type="title"/>
          </p:nvPr>
        </p:nvSpPr>
        <p:spPr>
          <a:xfrm>
            <a:off x="628650" y="286748"/>
            <a:ext cx="7886700" cy="1325563"/>
          </a:xfrm>
        </p:spPr>
        <p:txBody>
          <a:bodyPr>
            <a:normAutofit/>
          </a:bodyPr>
          <a:lstStyle/>
          <a:p>
            <a:r>
              <a:rPr lang="zh-CN" altLang="en-US" sz="4000" dirty="0">
                <a:latin typeface="微软雅黑" panose="020B0503020204020204" pitchFamily="34" charset="-122"/>
                <a:ea typeface="微软雅黑" panose="020B0503020204020204" pitchFamily="34" charset="-122"/>
              </a:rPr>
              <a:t>算子</a:t>
            </a:r>
            <a:r>
              <a:rPr lang="en-US" altLang="zh-CN" sz="4000" dirty="0">
                <a:latin typeface="微软雅黑" panose="020B0503020204020204" pitchFamily="34" charset="-122"/>
                <a:ea typeface="微软雅黑" panose="020B0503020204020204" pitchFamily="34" charset="-122"/>
              </a:rPr>
              <a:t>——</a:t>
            </a:r>
            <a:r>
              <a:rPr lang="zh-CN" altLang="en-US" sz="4000" dirty="0">
                <a:latin typeface="微软雅黑" panose="020B0503020204020204" pitchFamily="34" charset="-122"/>
                <a:ea typeface="微软雅黑" panose="020B0503020204020204" pitchFamily="34" charset="-122"/>
              </a:rPr>
              <a:t>数据流操作、控制流操作</a:t>
            </a:r>
            <a:endParaRPr lang="zh-CN" altLang="en-US" sz="4000" dirty="0"/>
          </a:p>
        </p:txBody>
      </p:sp>
      <p:sp>
        <p:nvSpPr>
          <p:cNvPr id="3" name="内容占位符 2">
            <a:extLst>
              <a:ext uri="{FF2B5EF4-FFF2-40B4-BE49-F238E27FC236}">
                <a16:creationId xmlns:a16="http://schemas.microsoft.com/office/drawing/2014/main" id="{02BA2617-F158-B93F-0969-A6F53B2D9ABC}"/>
              </a:ext>
            </a:extLst>
          </p:cNvPr>
          <p:cNvSpPr>
            <a:spLocks noGrp="1"/>
          </p:cNvSpPr>
          <p:nvPr>
            <p:ph idx="1"/>
          </p:nvPr>
        </p:nvSpPr>
        <p:spPr>
          <a:xfrm>
            <a:off x="569867" y="1756003"/>
            <a:ext cx="7886700" cy="3965528"/>
          </a:xfrm>
        </p:spPr>
        <p:txBody>
          <a:bodyPr>
            <a:noAutofit/>
          </a:bodyPr>
          <a:lstStyle/>
          <a:p>
            <a:r>
              <a:rPr lang="zh-CN" altLang="en-US" sz="1800" b="1" i="0" dirty="0">
                <a:effectLst/>
                <a:latin typeface="微软雅黑" panose="020B0503020204020204" pitchFamily="34" charset="-122"/>
                <a:ea typeface="微软雅黑" panose="020B0503020204020204" pitchFamily="34" charset="-122"/>
              </a:rPr>
              <a:t>数据流操作：</a:t>
            </a:r>
            <a:r>
              <a:rPr lang="zh-CN" altLang="en-US" sz="1800" i="0" dirty="0">
                <a:effectLst/>
                <a:latin typeface="微软雅黑" panose="020B0503020204020204" pitchFamily="34" charset="-122"/>
                <a:ea typeface="微软雅黑" panose="020B0503020204020204" pitchFamily="34" charset="-122"/>
              </a:rPr>
              <a:t>包含数据的预处理与数据载入相关算子，主要功能是将输入数据转换为计算框架本身支持的数据格式，并且按照迭代次数输入给网络进行训练或者推理，提升数据载入速度，减少内存占用空间，降低网络训练等待时间。</a:t>
            </a:r>
            <a:endParaRPr lang="en-US" altLang="zh-CN" sz="1800" i="0" dirty="0">
              <a:effectLst/>
              <a:latin typeface="微软雅黑" panose="020B0503020204020204" pitchFamily="34" charset="-122"/>
              <a:ea typeface="微软雅黑" panose="020B0503020204020204" pitchFamily="34" charset="-122"/>
            </a:endParaRPr>
          </a:p>
          <a:p>
            <a:pPr lvl="1">
              <a:buFont typeface="Wingdings" panose="05000000000000000000" pitchFamily="2" charset="2"/>
              <a:buChar char="Ø"/>
            </a:pPr>
            <a:r>
              <a:rPr lang="zh-CN" altLang="en-US" sz="1600" i="0" dirty="0">
                <a:effectLst/>
                <a:latin typeface="微软雅黑" panose="020B0503020204020204" pitchFamily="34" charset="-122"/>
                <a:ea typeface="微软雅黑" panose="020B0503020204020204" pitchFamily="34" charset="-122"/>
              </a:rPr>
              <a:t>数据预处理算子主要是针对图像数据和文本数据的裁剪填充、归一化、数据增强等操作。</a:t>
            </a:r>
            <a:endParaRPr lang="en-US" altLang="zh-CN" sz="1600" i="0" dirty="0">
              <a:effectLst/>
              <a:latin typeface="微软雅黑" panose="020B0503020204020204" pitchFamily="34" charset="-122"/>
              <a:ea typeface="微软雅黑" panose="020B0503020204020204" pitchFamily="34" charset="-122"/>
            </a:endParaRPr>
          </a:p>
          <a:p>
            <a:pPr lvl="1">
              <a:buFont typeface="Wingdings" panose="05000000000000000000" pitchFamily="2" charset="2"/>
              <a:buChar char="Ø"/>
            </a:pPr>
            <a:r>
              <a:rPr lang="zh-CN" altLang="en-US" sz="1600" i="0" dirty="0">
                <a:effectLst/>
                <a:latin typeface="微软雅黑" panose="020B0503020204020204" pitchFamily="34" charset="-122"/>
                <a:ea typeface="微软雅黑" panose="020B0503020204020204" pitchFamily="34" charset="-122"/>
              </a:rPr>
              <a:t>数据载入通常会对数据集进行随机乱序</a:t>
            </a:r>
            <a:r>
              <a:rPr lang="en-US" altLang="zh-CN" sz="1600" i="0" dirty="0">
                <a:effectLst/>
                <a:latin typeface="微软雅黑" panose="020B0503020204020204" pitchFamily="34" charset="-122"/>
                <a:ea typeface="微软雅黑" panose="020B0503020204020204" pitchFamily="34" charset="-122"/>
              </a:rPr>
              <a:t>(Shuffle)</a:t>
            </a:r>
            <a:r>
              <a:rPr lang="zh-CN" altLang="en-US" sz="1600" i="0" dirty="0">
                <a:effectLst/>
                <a:latin typeface="微软雅黑" panose="020B0503020204020204" pitchFamily="34" charset="-122"/>
                <a:ea typeface="微软雅黑" panose="020B0503020204020204" pitchFamily="34" charset="-122"/>
              </a:rPr>
              <a:t>、分批次载入</a:t>
            </a:r>
            <a:r>
              <a:rPr lang="en-US" altLang="zh-CN" sz="1600" i="0" dirty="0">
                <a:effectLst/>
                <a:latin typeface="微软雅黑" panose="020B0503020204020204" pitchFamily="34" charset="-122"/>
                <a:ea typeface="微软雅黑" panose="020B0503020204020204" pitchFamily="34" charset="-122"/>
              </a:rPr>
              <a:t>(Batch)</a:t>
            </a:r>
            <a:r>
              <a:rPr lang="zh-CN" altLang="en-US" sz="1600" i="0" dirty="0">
                <a:effectLst/>
                <a:latin typeface="微软雅黑" panose="020B0503020204020204" pitchFamily="34" charset="-122"/>
                <a:ea typeface="微软雅黑" panose="020B0503020204020204" pitchFamily="34" charset="-122"/>
              </a:rPr>
              <a:t>以及预载入</a:t>
            </a:r>
            <a:r>
              <a:rPr lang="en-US" altLang="zh-CN" sz="1600" i="0" dirty="0">
                <a:effectLst/>
                <a:latin typeface="微软雅黑" panose="020B0503020204020204" pitchFamily="34" charset="-122"/>
                <a:ea typeface="微软雅黑" panose="020B0503020204020204" pitchFamily="34" charset="-122"/>
              </a:rPr>
              <a:t>(Prefetch)</a:t>
            </a:r>
            <a:r>
              <a:rPr lang="zh-CN" altLang="en-US" sz="1600" i="0" dirty="0">
                <a:effectLst/>
                <a:latin typeface="微软雅黑" panose="020B0503020204020204" pitchFamily="34" charset="-122"/>
                <a:ea typeface="微软雅黑" panose="020B0503020204020204" pitchFamily="34" charset="-122"/>
              </a:rPr>
              <a:t>等操作。</a:t>
            </a:r>
            <a:endParaRPr lang="en-US" altLang="zh-CN" sz="1600" i="0" dirty="0">
              <a:effectLst/>
              <a:latin typeface="微软雅黑" panose="020B0503020204020204" pitchFamily="34" charset="-122"/>
              <a:ea typeface="微软雅黑" panose="020B0503020204020204" pitchFamily="34" charset="-122"/>
            </a:endParaRPr>
          </a:p>
          <a:p>
            <a:pPr lvl="1">
              <a:buFont typeface="Wingdings" panose="05000000000000000000" pitchFamily="2" charset="2"/>
              <a:buChar char="Ø"/>
            </a:pPr>
            <a:endParaRPr lang="zh-CN" altLang="en-US" sz="1600" i="0" dirty="0">
              <a:effectLst/>
              <a:latin typeface="微软雅黑" panose="020B0503020204020204" pitchFamily="34" charset="-122"/>
              <a:ea typeface="微软雅黑" panose="020B0503020204020204" pitchFamily="34" charset="-122"/>
            </a:endParaRPr>
          </a:p>
          <a:p>
            <a:r>
              <a:rPr lang="zh-CN" altLang="en-US" sz="1800" b="1" i="0" dirty="0">
                <a:effectLst/>
                <a:latin typeface="微软雅黑" panose="020B0503020204020204" pitchFamily="34" charset="-122"/>
                <a:ea typeface="微软雅黑" panose="020B0503020204020204" pitchFamily="34" charset="-122"/>
              </a:rPr>
              <a:t>控制流操作：</a:t>
            </a:r>
            <a:r>
              <a:rPr lang="zh-CN" altLang="en-US" sz="1800" i="0" dirty="0">
                <a:effectLst/>
                <a:latin typeface="微软雅黑" panose="020B0503020204020204" pitchFamily="34" charset="-122"/>
                <a:ea typeface="微软雅黑" panose="020B0503020204020204" pitchFamily="34" charset="-122"/>
              </a:rPr>
              <a:t>控制计算图中的数据流向，用于表示灵活复杂的模型。使用频率比较高的控制流算子有条件运算符和循环运算符。控制流操作一般分为两类，计算框架本身提供的控制流操作符和前端语言控制流操作符。控制流操作不仅会影响神经网络模型前向运算的数据流向，也会影响反向梯度运算的数据流向。</a:t>
            </a:r>
          </a:p>
        </p:txBody>
      </p:sp>
    </p:spTree>
    <p:extLst>
      <p:ext uri="{BB962C8B-B14F-4D97-AF65-F5344CB8AC3E}">
        <p14:creationId xmlns:p14="http://schemas.microsoft.com/office/powerpoint/2010/main" val="3527395999"/>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48B368F3-2D3E-E344-DB7E-79E9620B6790}"/>
              </a:ext>
            </a:extLst>
          </p:cNvPr>
          <p:cNvSpPr>
            <a:spLocks noGrp="1"/>
          </p:cNvSpPr>
          <p:nvPr>
            <p:ph type="title"/>
          </p:nvPr>
        </p:nvSpPr>
        <p:spPr>
          <a:xfrm>
            <a:off x="602526" y="143060"/>
            <a:ext cx="7886700" cy="1325563"/>
          </a:xfrm>
        </p:spPr>
        <p:txBody>
          <a:bodyPr/>
          <a:lstStyle/>
          <a:p>
            <a:r>
              <a:rPr lang="zh-CN" altLang="en-US" dirty="0">
                <a:latin typeface="微软雅黑" panose="020B0503020204020204" pitchFamily="34" charset="-122"/>
                <a:ea typeface="微软雅黑" panose="020B0503020204020204" pitchFamily="34" charset="-122"/>
              </a:rPr>
              <a:t>计算依赖</a:t>
            </a:r>
            <a:endParaRPr lang="zh-CN" altLang="en-US" dirty="0"/>
          </a:p>
        </p:txBody>
      </p:sp>
      <p:sp>
        <p:nvSpPr>
          <p:cNvPr id="3" name="内容占位符 2">
            <a:extLst>
              <a:ext uri="{FF2B5EF4-FFF2-40B4-BE49-F238E27FC236}">
                <a16:creationId xmlns:a16="http://schemas.microsoft.com/office/drawing/2014/main" id="{02BA2617-F158-B93F-0969-A6F53B2D9ABC}"/>
              </a:ext>
            </a:extLst>
          </p:cNvPr>
          <p:cNvSpPr>
            <a:spLocks noGrp="1"/>
          </p:cNvSpPr>
          <p:nvPr>
            <p:ph idx="1"/>
          </p:nvPr>
        </p:nvSpPr>
        <p:spPr>
          <a:xfrm>
            <a:off x="530680" y="1351057"/>
            <a:ext cx="7886700" cy="1222328"/>
          </a:xfrm>
        </p:spPr>
        <p:txBody>
          <a:bodyPr>
            <a:noAutofit/>
          </a:bodyPr>
          <a:lstStyle/>
          <a:p>
            <a:r>
              <a:rPr lang="zh-CN" altLang="en-US" sz="1800" i="0" dirty="0">
                <a:effectLst/>
                <a:latin typeface="微软雅黑" panose="020B0503020204020204" pitchFamily="34" charset="-122"/>
                <a:ea typeface="微软雅黑" panose="020B0503020204020204" pitchFamily="34" charset="-122"/>
              </a:rPr>
              <a:t>在计算图中，算子之间存在依赖关系，而这种依赖关系影响了算子的执行顺序与并行情况。</a:t>
            </a:r>
            <a:endParaRPr lang="en-US" altLang="zh-CN" sz="1800" i="0" dirty="0">
              <a:effectLst/>
              <a:latin typeface="微软雅黑" panose="020B0503020204020204" pitchFamily="34" charset="-122"/>
              <a:ea typeface="微软雅黑" panose="020B0503020204020204" pitchFamily="34" charset="-122"/>
            </a:endParaRPr>
          </a:p>
          <a:p>
            <a:r>
              <a:rPr lang="zh-CN" altLang="en-US" sz="1800" i="0" dirty="0">
                <a:effectLst/>
                <a:latin typeface="微软雅黑" panose="020B0503020204020204" pitchFamily="34" charset="-122"/>
                <a:ea typeface="微软雅黑" panose="020B0503020204020204" pitchFamily="34" charset="-122"/>
              </a:rPr>
              <a:t>在深度学习算法模型中，计算图是一个有向无环图，也即在计算图中造成循环依赖的数据流向是不被允许的。</a:t>
            </a:r>
          </a:p>
        </p:txBody>
      </p:sp>
      <p:pic>
        <p:nvPicPr>
          <p:cNvPr id="5" name="图形 4">
            <a:extLst>
              <a:ext uri="{FF2B5EF4-FFF2-40B4-BE49-F238E27FC236}">
                <a16:creationId xmlns:a16="http://schemas.microsoft.com/office/drawing/2014/main" id="{E4CCB0FC-A44C-301A-EBDE-5E3D3DDD2E22}"/>
              </a:ext>
            </a:extLst>
          </p:cNvPr>
          <p:cNvPicPr>
            <a:picLocks noChangeAspect="1"/>
          </p:cNvPicPr>
          <p:nvPr/>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471897" y="2706510"/>
            <a:ext cx="4636634" cy="3564298"/>
          </a:xfrm>
          <a:prstGeom prst="rect">
            <a:avLst/>
          </a:prstGeom>
        </p:spPr>
      </p:pic>
      <p:sp>
        <p:nvSpPr>
          <p:cNvPr id="6" name="文本框 5">
            <a:extLst>
              <a:ext uri="{FF2B5EF4-FFF2-40B4-BE49-F238E27FC236}">
                <a16:creationId xmlns:a16="http://schemas.microsoft.com/office/drawing/2014/main" id="{13636BFE-A66A-F409-4C48-47AF3BA89A73}"/>
              </a:ext>
            </a:extLst>
          </p:cNvPr>
          <p:cNvSpPr txBox="1"/>
          <p:nvPr/>
        </p:nvSpPr>
        <p:spPr>
          <a:xfrm>
            <a:off x="5108531" y="2630900"/>
            <a:ext cx="3676242" cy="3908762"/>
          </a:xfrm>
          <a:prstGeom prst="rect">
            <a:avLst/>
          </a:prstGeom>
          <a:noFill/>
        </p:spPr>
        <p:txBody>
          <a:bodyPr wrap="square" rtlCol="0">
            <a:spAutoFit/>
          </a:bodyPr>
          <a:lstStyle/>
          <a:p>
            <a:pPr marL="285750" indent="-285750" algn="l">
              <a:spcAft>
                <a:spcPts val="600"/>
              </a:spcAft>
              <a:buFont typeface="Arial" panose="020B0604020202020204" pitchFamily="34" charset="0"/>
              <a:buChar char="•"/>
            </a:pPr>
            <a:r>
              <a:rPr lang="zh-CN" altLang="en-US" sz="1600" b="1" i="0" dirty="0">
                <a:effectLst/>
                <a:latin typeface="微软雅黑" panose="020B0503020204020204" pitchFamily="34" charset="-122"/>
                <a:ea typeface="微软雅黑" panose="020B0503020204020204" pitchFamily="34" charset="-122"/>
              </a:rPr>
              <a:t>直接依赖</a:t>
            </a:r>
            <a:r>
              <a:rPr lang="zh-CN" altLang="en-US" sz="1600" b="0" i="0" dirty="0">
                <a:effectLst/>
                <a:latin typeface="微软雅黑" panose="020B0503020204020204" pitchFamily="34" charset="-122"/>
                <a:ea typeface="微软雅黑" panose="020B0503020204020204" pitchFamily="34" charset="-122"/>
              </a:rPr>
              <a:t>：节点</a:t>
            </a:r>
            <a:r>
              <a:rPr lang="en-US" altLang="zh-CN" sz="1600" b="0" i="0" dirty="0">
                <a:effectLst/>
                <a:latin typeface="微软雅黑" panose="020B0503020204020204" pitchFamily="34" charset="-122"/>
                <a:ea typeface="微软雅黑" panose="020B0503020204020204" pitchFamily="34" charset="-122"/>
              </a:rPr>
              <a:t>ReLU1</a:t>
            </a:r>
            <a:r>
              <a:rPr lang="zh-CN" altLang="en-US" sz="1600" b="0" i="0" dirty="0">
                <a:effectLst/>
                <a:latin typeface="微软雅黑" panose="020B0503020204020204" pitchFamily="34" charset="-122"/>
                <a:ea typeface="微软雅黑" panose="020B0503020204020204" pitchFamily="34" charset="-122"/>
              </a:rPr>
              <a:t>直接依赖于节点</a:t>
            </a:r>
            <a:r>
              <a:rPr lang="en-US" altLang="zh-CN" sz="1600" b="0" i="0" dirty="0">
                <a:effectLst/>
                <a:latin typeface="微软雅黑" panose="020B0503020204020204" pitchFamily="34" charset="-122"/>
                <a:ea typeface="微软雅黑" panose="020B0503020204020204" pitchFamily="34" charset="-122"/>
              </a:rPr>
              <a:t>Matmul1</a:t>
            </a:r>
            <a:r>
              <a:rPr lang="zh-CN" altLang="en-US" sz="1600" b="0" i="0" dirty="0">
                <a:effectLst/>
                <a:latin typeface="微软雅黑" panose="020B0503020204020204" pitchFamily="34" charset="-122"/>
                <a:ea typeface="微软雅黑" panose="020B0503020204020204" pitchFamily="34" charset="-122"/>
              </a:rPr>
              <a:t>，即如果节点</a:t>
            </a:r>
            <a:r>
              <a:rPr lang="en-US" altLang="zh-CN" sz="1600" b="0" i="0" dirty="0">
                <a:effectLst/>
                <a:latin typeface="微软雅黑" panose="020B0503020204020204" pitchFamily="34" charset="-122"/>
                <a:ea typeface="微软雅黑" panose="020B0503020204020204" pitchFamily="34" charset="-122"/>
              </a:rPr>
              <a:t>ReLU1</a:t>
            </a:r>
            <a:r>
              <a:rPr lang="zh-CN" altLang="en-US" sz="1600" b="0" i="0" dirty="0">
                <a:effectLst/>
                <a:latin typeface="微软雅黑" panose="020B0503020204020204" pitchFamily="34" charset="-122"/>
                <a:ea typeface="微软雅黑" panose="020B0503020204020204" pitchFamily="34" charset="-122"/>
              </a:rPr>
              <a:t>要执行运算，必须接受直接来自节点</a:t>
            </a:r>
            <a:r>
              <a:rPr lang="en-US" altLang="zh-CN" sz="1600" b="0" i="0" dirty="0">
                <a:effectLst/>
                <a:latin typeface="微软雅黑" panose="020B0503020204020204" pitchFamily="34" charset="-122"/>
                <a:ea typeface="微软雅黑" panose="020B0503020204020204" pitchFamily="34" charset="-122"/>
              </a:rPr>
              <a:t>Matmul1</a:t>
            </a:r>
            <a:r>
              <a:rPr lang="zh-CN" altLang="en-US" sz="1600" b="0" i="0" dirty="0">
                <a:effectLst/>
                <a:latin typeface="微软雅黑" panose="020B0503020204020204" pitchFamily="34" charset="-122"/>
                <a:ea typeface="微软雅黑" panose="020B0503020204020204" pitchFamily="34" charset="-122"/>
              </a:rPr>
              <a:t>的输出数据；</a:t>
            </a:r>
          </a:p>
          <a:p>
            <a:pPr marL="285750" indent="-285750" algn="l">
              <a:spcAft>
                <a:spcPts val="600"/>
              </a:spcAft>
              <a:buFont typeface="Arial" panose="020B0604020202020204" pitchFamily="34" charset="0"/>
              <a:buChar char="•"/>
            </a:pPr>
            <a:r>
              <a:rPr lang="zh-CN" altLang="en-US" sz="1600" b="1" i="0" dirty="0">
                <a:effectLst/>
                <a:latin typeface="微软雅黑" panose="020B0503020204020204" pitchFamily="34" charset="-122"/>
                <a:ea typeface="微软雅黑" panose="020B0503020204020204" pitchFamily="34" charset="-122"/>
              </a:rPr>
              <a:t>间接依赖</a:t>
            </a:r>
            <a:r>
              <a:rPr lang="zh-CN" altLang="en-US" sz="1600" b="0" i="0" dirty="0">
                <a:effectLst/>
                <a:latin typeface="微软雅黑" panose="020B0503020204020204" pitchFamily="34" charset="-122"/>
                <a:ea typeface="微软雅黑" panose="020B0503020204020204" pitchFamily="34" charset="-122"/>
              </a:rPr>
              <a:t>：节点</a:t>
            </a:r>
            <a:r>
              <a:rPr lang="en-US" altLang="zh-CN" sz="1600" b="0" i="0" dirty="0">
                <a:effectLst/>
                <a:latin typeface="微软雅黑" panose="020B0503020204020204" pitchFamily="34" charset="-122"/>
                <a:ea typeface="微软雅黑" panose="020B0503020204020204" pitchFamily="34" charset="-122"/>
              </a:rPr>
              <a:t>Add</a:t>
            </a:r>
            <a:r>
              <a:rPr lang="zh-CN" altLang="en-US" sz="1600" b="0" i="0" dirty="0">
                <a:effectLst/>
                <a:latin typeface="微软雅黑" panose="020B0503020204020204" pitchFamily="34" charset="-122"/>
                <a:ea typeface="微软雅黑" panose="020B0503020204020204" pitchFamily="34" charset="-122"/>
              </a:rPr>
              <a:t>间接依赖于节点</a:t>
            </a:r>
            <a:r>
              <a:rPr lang="en-US" altLang="zh-CN" sz="1600" b="0" i="0" dirty="0">
                <a:effectLst/>
                <a:latin typeface="微软雅黑" panose="020B0503020204020204" pitchFamily="34" charset="-122"/>
                <a:ea typeface="微软雅黑" panose="020B0503020204020204" pitchFamily="34" charset="-122"/>
              </a:rPr>
              <a:t>Matmul1</a:t>
            </a:r>
            <a:r>
              <a:rPr lang="zh-CN" altLang="en-US" sz="1600" b="0" i="0" dirty="0">
                <a:effectLst/>
                <a:latin typeface="微软雅黑" panose="020B0503020204020204" pitchFamily="34" charset="-122"/>
                <a:ea typeface="微软雅黑" panose="020B0503020204020204" pitchFamily="34" charset="-122"/>
              </a:rPr>
              <a:t>，即节点</a:t>
            </a:r>
            <a:r>
              <a:rPr lang="en-US" altLang="zh-CN" sz="1600" b="0" i="0" dirty="0">
                <a:effectLst/>
                <a:latin typeface="微软雅黑" panose="020B0503020204020204" pitchFamily="34" charset="-122"/>
                <a:ea typeface="微软雅黑" panose="020B0503020204020204" pitchFamily="34" charset="-122"/>
              </a:rPr>
              <a:t>Matmul1</a:t>
            </a:r>
            <a:r>
              <a:rPr lang="zh-CN" altLang="en-US" sz="1600" b="0" i="0" dirty="0">
                <a:effectLst/>
                <a:latin typeface="微软雅黑" panose="020B0503020204020204" pitchFamily="34" charset="-122"/>
                <a:ea typeface="微软雅黑" panose="020B0503020204020204" pitchFamily="34" charset="-122"/>
              </a:rPr>
              <a:t>的数据并未直接传输给节点</a:t>
            </a:r>
            <a:r>
              <a:rPr lang="en-US" altLang="zh-CN" sz="1600" b="0" i="0" dirty="0">
                <a:effectLst/>
                <a:latin typeface="微软雅黑" panose="020B0503020204020204" pitchFamily="34" charset="-122"/>
                <a:ea typeface="微软雅黑" panose="020B0503020204020204" pitchFamily="34" charset="-122"/>
              </a:rPr>
              <a:t>Add</a:t>
            </a:r>
            <a:r>
              <a:rPr lang="zh-CN" altLang="en-US" sz="1600" b="0" i="0" dirty="0">
                <a:effectLst/>
                <a:latin typeface="微软雅黑" panose="020B0503020204020204" pitchFamily="34" charset="-122"/>
                <a:ea typeface="微软雅黑" panose="020B0503020204020204" pitchFamily="34" charset="-122"/>
              </a:rPr>
              <a:t>，而是经过了某个或者某些中间节点进行处理后再传输给节点</a:t>
            </a:r>
            <a:r>
              <a:rPr lang="en-US" altLang="zh-CN" sz="1600" b="0" i="0" dirty="0">
                <a:effectLst/>
                <a:latin typeface="微软雅黑" panose="020B0503020204020204" pitchFamily="34" charset="-122"/>
                <a:ea typeface="微软雅黑" panose="020B0503020204020204" pitchFamily="34" charset="-122"/>
              </a:rPr>
              <a:t>Add</a:t>
            </a:r>
            <a:r>
              <a:rPr lang="zh-CN" altLang="en-US" sz="1600" b="0" i="0" dirty="0">
                <a:effectLst/>
                <a:latin typeface="微软雅黑" panose="020B0503020204020204" pitchFamily="34" charset="-122"/>
                <a:ea typeface="微软雅黑" panose="020B0503020204020204" pitchFamily="34" charset="-122"/>
              </a:rPr>
              <a:t>，而这些中间节点可能是节点</a:t>
            </a:r>
            <a:r>
              <a:rPr lang="en-US" altLang="zh-CN" sz="1600" b="0" i="0" dirty="0">
                <a:effectLst/>
                <a:latin typeface="微软雅黑" panose="020B0503020204020204" pitchFamily="34" charset="-122"/>
                <a:ea typeface="微软雅黑" panose="020B0503020204020204" pitchFamily="34" charset="-122"/>
              </a:rPr>
              <a:t>Add</a:t>
            </a:r>
            <a:r>
              <a:rPr lang="zh-CN" altLang="en-US" sz="1600" b="0" i="0" dirty="0">
                <a:effectLst/>
                <a:latin typeface="微软雅黑" panose="020B0503020204020204" pitchFamily="34" charset="-122"/>
                <a:ea typeface="微软雅黑" panose="020B0503020204020204" pitchFamily="34" charset="-122"/>
              </a:rPr>
              <a:t>的直接依赖节点，也可能是间接依赖节点；</a:t>
            </a:r>
          </a:p>
          <a:p>
            <a:pPr marL="285750" indent="-285750" algn="l">
              <a:spcAft>
                <a:spcPts val="600"/>
              </a:spcAft>
              <a:buFont typeface="Arial" panose="020B0604020202020204" pitchFamily="34" charset="0"/>
              <a:buChar char="•"/>
            </a:pPr>
            <a:r>
              <a:rPr lang="zh-CN" altLang="en-US" sz="1600" b="1" i="0" dirty="0">
                <a:effectLst/>
                <a:latin typeface="微软雅黑" panose="020B0503020204020204" pitchFamily="34" charset="-122"/>
                <a:ea typeface="微软雅黑" panose="020B0503020204020204" pitchFamily="34" charset="-122"/>
              </a:rPr>
              <a:t>相互独立</a:t>
            </a:r>
            <a:r>
              <a:rPr lang="zh-CN" altLang="en-US" sz="1600" b="0" i="0" dirty="0">
                <a:effectLst/>
                <a:latin typeface="微软雅黑" panose="020B0503020204020204" pitchFamily="34" charset="-122"/>
                <a:ea typeface="微软雅黑" panose="020B0503020204020204" pitchFamily="34" charset="-122"/>
              </a:rPr>
              <a:t>：在计算图中节点</a:t>
            </a:r>
            <a:r>
              <a:rPr lang="en-US" altLang="zh-CN" sz="1600" b="0" i="0" dirty="0">
                <a:effectLst/>
                <a:latin typeface="微软雅黑" panose="020B0503020204020204" pitchFamily="34" charset="-122"/>
                <a:ea typeface="微软雅黑" panose="020B0503020204020204" pitchFamily="34" charset="-122"/>
              </a:rPr>
              <a:t>Matmul1</a:t>
            </a:r>
            <a:r>
              <a:rPr lang="zh-CN" altLang="en-US" sz="1600" b="0" i="0" dirty="0">
                <a:effectLst/>
                <a:latin typeface="微软雅黑" panose="020B0503020204020204" pitchFamily="34" charset="-122"/>
                <a:ea typeface="微软雅黑" panose="020B0503020204020204" pitchFamily="34" charset="-122"/>
              </a:rPr>
              <a:t>与节点</a:t>
            </a:r>
            <a:r>
              <a:rPr lang="en-US" altLang="zh-CN" sz="1600" b="0" i="0" dirty="0">
                <a:effectLst/>
                <a:latin typeface="微软雅黑" panose="020B0503020204020204" pitchFamily="34" charset="-122"/>
                <a:ea typeface="微软雅黑" panose="020B0503020204020204" pitchFamily="34" charset="-122"/>
              </a:rPr>
              <a:t>Matmul2</a:t>
            </a:r>
            <a:r>
              <a:rPr lang="zh-CN" altLang="en-US" sz="1600" b="0" i="0" dirty="0">
                <a:effectLst/>
                <a:latin typeface="微软雅黑" panose="020B0503020204020204" pitchFamily="34" charset="-122"/>
                <a:ea typeface="微软雅黑" panose="020B0503020204020204" pitchFamily="34" charset="-122"/>
              </a:rPr>
              <a:t>之间并无数据输入输出依赖关系，所以这两个节点间相互独立。</a:t>
            </a:r>
          </a:p>
        </p:txBody>
      </p:sp>
    </p:spTree>
    <p:extLst>
      <p:ext uri="{BB962C8B-B14F-4D97-AF65-F5344CB8AC3E}">
        <p14:creationId xmlns:p14="http://schemas.microsoft.com/office/powerpoint/2010/main" val="2590535622"/>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48B368F3-2D3E-E344-DB7E-79E9620B6790}"/>
              </a:ext>
            </a:extLst>
          </p:cNvPr>
          <p:cNvSpPr>
            <a:spLocks noGrp="1"/>
          </p:cNvSpPr>
          <p:nvPr>
            <p:ph type="title"/>
          </p:nvPr>
        </p:nvSpPr>
        <p:spPr>
          <a:xfrm>
            <a:off x="602526" y="143060"/>
            <a:ext cx="7886700" cy="1325563"/>
          </a:xfrm>
        </p:spPr>
        <p:txBody>
          <a:bodyPr/>
          <a:lstStyle/>
          <a:p>
            <a:r>
              <a:rPr lang="zh-CN" altLang="en-US" dirty="0">
                <a:latin typeface="微软雅黑" panose="020B0503020204020204" pitchFamily="34" charset="-122"/>
                <a:ea typeface="微软雅黑" panose="020B0503020204020204" pitchFamily="34" charset="-122"/>
              </a:rPr>
              <a:t>循环依赖</a:t>
            </a:r>
            <a:endParaRPr lang="zh-CN" altLang="en-US" dirty="0"/>
          </a:p>
        </p:txBody>
      </p:sp>
      <p:sp>
        <p:nvSpPr>
          <p:cNvPr id="3" name="内容占位符 2">
            <a:extLst>
              <a:ext uri="{FF2B5EF4-FFF2-40B4-BE49-F238E27FC236}">
                <a16:creationId xmlns:a16="http://schemas.microsoft.com/office/drawing/2014/main" id="{02BA2617-F158-B93F-0969-A6F53B2D9ABC}"/>
              </a:ext>
            </a:extLst>
          </p:cNvPr>
          <p:cNvSpPr>
            <a:spLocks noGrp="1"/>
          </p:cNvSpPr>
          <p:nvPr>
            <p:ph idx="1"/>
          </p:nvPr>
        </p:nvSpPr>
        <p:spPr>
          <a:xfrm>
            <a:off x="4791620" y="1713081"/>
            <a:ext cx="3832314" cy="2453970"/>
          </a:xfrm>
        </p:spPr>
        <p:txBody>
          <a:bodyPr>
            <a:noAutofit/>
          </a:bodyPr>
          <a:lstStyle/>
          <a:p>
            <a:pPr marL="0" indent="0">
              <a:lnSpc>
                <a:spcPct val="100000"/>
              </a:lnSpc>
              <a:spcBef>
                <a:spcPts val="0"/>
              </a:spcBef>
              <a:spcAft>
                <a:spcPts val="600"/>
              </a:spcAft>
              <a:buNone/>
            </a:pPr>
            <a:r>
              <a:rPr lang="zh-CN" altLang="en-US" sz="1600" b="1" i="0" dirty="0">
                <a:effectLst/>
                <a:latin typeface="微软雅黑" panose="020B0503020204020204" pitchFamily="34" charset="-122"/>
                <a:ea typeface="微软雅黑" panose="020B0503020204020204" pitchFamily="34" charset="-122"/>
              </a:rPr>
              <a:t>循环依赖示例：</a:t>
            </a:r>
            <a:endParaRPr lang="en-US" altLang="zh-CN" sz="1600" b="1" i="0" dirty="0">
              <a:effectLst/>
              <a:latin typeface="微软雅黑" panose="020B0503020204020204" pitchFamily="34" charset="-122"/>
              <a:ea typeface="微软雅黑" panose="020B0503020204020204" pitchFamily="34" charset="-122"/>
            </a:endParaRPr>
          </a:p>
          <a:p>
            <a:pPr>
              <a:lnSpc>
                <a:spcPct val="100000"/>
              </a:lnSpc>
              <a:spcBef>
                <a:spcPts val="0"/>
              </a:spcBef>
              <a:spcAft>
                <a:spcPts val="600"/>
              </a:spcAft>
            </a:pPr>
            <a:r>
              <a:rPr lang="zh-CN" altLang="en-US" sz="1600" b="0" i="0" dirty="0">
                <a:effectLst/>
                <a:latin typeface="微软雅黑" panose="020B0503020204020204" pitchFamily="34" charset="-122"/>
                <a:ea typeface="微软雅黑" panose="020B0503020204020204" pitchFamily="34" charset="-122"/>
              </a:rPr>
              <a:t>节点</a:t>
            </a:r>
            <a:r>
              <a:rPr lang="en-US" altLang="zh-CN" sz="1600" b="0" i="0" dirty="0">
                <a:effectLst/>
                <a:latin typeface="微软雅黑" panose="020B0503020204020204" pitchFamily="34" charset="-122"/>
                <a:ea typeface="微软雅黑" panose="020B0503020204020204" pitchFamily="34" charset="-122"/>
              </a:rPr>
              <a:t>Add</a:t>
            </a:r>
            <a:r>
              <a:rPr lang="zh-CN" altLang="en-US" sz="1600" b="0" i="0" dirty="0">
                <a:effectLst/>
                <a:latin typeface="微软雅黑" panose="020B0503020204020204" pitchFamily="34" charset="-122"/>
                <a:ea typeface="微软雅黑" panose="020B0503020204020204" pitchFamily="34" charset="-122"/>
              </a:rPr>
              <a:t>间接依赖于节点</a:t>
            </a:r>
            <a:r>
              <a:rPr lang="en-US" altLang="zh-CN" sz="1600" b="0" i="0" dirty="0" err="1">
                <a:effectLst/>
                <a:latin typeface="微软雅黑" panose="020B0503020204020204" pitchFamily="34" charset="-122"/>
                <a:ea typeface="微软雅黑" panose="020B0503020204020204" pitchFamily="34" charset="-122"/>
              </a:rPr>
              <a:t>Matmul</a:t>
            </a:r>
            <a:r>
              <a:rPr lang="zh-CN" altLang="en-US" sz="1600" b="0" i="0" dirty="0">
                <a:effectLst/>
                <a:latin typeface="微软雅黑" panose="020B0503020204020204" pitchFamily="34" charset="-122"/>
                <a:ea typeface="微软雅黑" panose="020B0503020204020204" pitchFamily="34" charset="-122"/>
              </a:rPr>
              <a:t>，而节点</a:t>
            </a:r>
            <a:r>
              <a:rPr lang="en-US" altLang="zh-CN" sz="1600" b="0" i="0" dirty="0" err="1">
                <a:effectLst/>
                <a:latin typeface="微软雅黑" panose="020B0503020204020204" pitchFamily="34" charset="-122"/>
                <a:ea typeface="微软雅黑" panose="020B0503020204020204" pitchFamily="34" charset="-122"/>
              </a:rPr>
              <a:t>Matmul</a:t>
            </a:r>
            <a:r>
              <a:rPr lang="zh-CN" altLang="en-US" sz="1600" b="0" i="0" dirty="0">
                <a:effectLst/>
                <a:latin typeface="微软雅黑" panose="020B0503020204020204" pitchFamily="34" charset="-122"/>
                <a:ea typeface="微软雅黑" panose="020B0503020204020204" pitchFamily="34" charset="-122"/>
              </a:rPr>
              <a:t>直接依赖于节点</a:t>
            </a:r>
            <a:r>
              <a:rPr lang="en-US" altLang="zh-CN" sz="1600" b="0" i="0" dirty="0">
                <a:effectLst/>
                <a:latin typeface="微软雅黑" panose="020B0503020204020204" pitchFamily="34" charset="-122"/>
                <a:ea typeface="微软雅黑" panose="020B0503020204020204" pitchFamily="34" charset="-122"/>
              </a:rPr>
              <a:t>Add</a:t>
            </a:r>
            <a:r>
              <a:rPr lang="zh-CN" altLang="en-US" sz="1600" b="0" i="0" dirty="0">
                <a:effectLst/>
                <a:latin typeface="微软雅黑" panose="020B0503020204020204" pitchFamily="34" charset="-122"/>
                <a:ea typeface="微软雅黑" panose="020B0503020204020204" pitchFamily="34" charset="-122"/>
              </a:rPr>
              <a:t>，此时两个节点互相等待对方计算完成输出数据，将无法执行计算任务。</a:t>
            </a:r>
            <a:endParaRPr lang="en-US" altLang="zh-CN" sz="1600" b="0" i="0" dirty="0">
              <a:effectLst/>
              <a:latin typeface="微软雅黑" panose="020B0503020204020204" pitchFamily="34" charset="-122"/>
              <a:ea typeface="微软雅黑" panose="020B0503020204020204" pitchFamily="34" charset="-122"/>
            </a:endParaRPr>
          </a:p>
          <a:p>
            <a:pPr>
              <a:lnSpc>
                <a:spcPct val="100000"/>
              </a:lnSpc>
              <a:spcBef>
                <a:spcPts val="0"/>
              </a:spcBef>
              <a:spcAft>
                <a:spcPts val="600"/>
              </a:spcAft>
            </a:pPr>
            <a:r>
              <a:rPr lang="zh-CN" altLang="en-US" sz="1600" b="0" i="0" dirty="0">
                <a:effectLst/>
                <a:latin typeface="微软雅黑" panose="020B0503020204020204" pitchFamily="34" charset="-122"/>
                <a:ea typeface="微软雅黑" panose="020B0503020204020204" pitchFamily="34" charset="-122"/>
              </a:rPr>
              <a:t>若手动给两个节点赋予输入，计算将持续不间断进行，模型训练将无法停止造成死循环。</a:t>
            </a:r>
            <a:endParaRPr lang="zh-CN" altLang="en-US" sz="2400" i="0" dirty="0">
              <a:effectLst/>
              <a:latin typeface="微软雅黑" panose="020B0503020204020204" pitchFamily="34" charset="-122"/>
              <a:ea typeface="微软雅黑" panose="020B0503020204020204" pitchFamily="34" charset="-122"/>
            </a:endParaRPr>
          </a:p>
        </p:txBody>
      </p:sp>
      <p:pic>
        <p:nvPicPr>
          <p:cNvPr id="7" name="图形 6">
            <a:extLst>
              <a:ext uri="{FF2B5EF4-FFF2-40B4-BE49-F238E27FC236}">
                <a16:creationId xmlns:a16="http://schemas.microsoft.com/office/drawing/2014/main" id="{5BDF9D2A-00F1-3097-60B4-1B4BE4BB1691}"/>
              </a:ext>
            </a:extLst>
          </p:cNvPr>
          <p:cNvPicPr>
            <a:picLocks noChangeAspect="1"/>
          </p:cNvPicPr>
          <p:nvPr/>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1027065" y="1702805"/>
            <a:ext cx="3649437" cy="4517971"/>
          </a:xfrm>
          <a:prstGeom prst="rect">
            <a:avLst/>
          </a:prstGeom>
        </p:spPr>
      </p:pic>
      <p:sp>
        <p:nvSpPr>
          <p:cNvPr id="10" name="文本框 9">
            <a:extLst>
              <a:ext uri="{FF2B5EF4-FFF2-40B4-BE49-F238E27FC236}">
                <a16:creationId xmlns:a16="http://schemas.microsoft.com/office/drawing/2014/main" id="{50F770DA-DA3A-0E6C-1696-23A822DC0409}"/>
              </a:ext>
            </a:extLst>
          </p:cNvPr>
          <p:cNvSpPr txBox="1"/>
          <p:nvPr/>
        </p:nvSpPr>
        <p:spPr>
          <a:xfrm>
            <a:off x="4791620" y="4347026"/>
            <a:ext cx="3977640" cy="1815882"/>
          </a:xfrm>
          <a:prstGeom prst="rect">
            <a:avLst/>
          </a:prstGeom>
          <a:noFill/>
        </p:spPr>
        <p:txBody>
          <a:bodyPr wrap="square" rtlCol="0">
            <a:spAutoFit/>
          </a:bodyPr>
          <a:lstStyle/>
          <a:p>
            <a:r>
              <a:rPr lang="zh-CN" altLang="en-US" sz="1600" b="1" i="0" dirty="0">
                <a:effectLst/>
                <a:latin typeface="微软雅黑" panose="020B0503020204020204" pitchFamily="34" charset="-122"/>
                <a:ea typeface="微软雅黑" panose="020B0503020204020204" pitchFamily="34" charset="-122"/>
              </a:rPr>
              <a:t>循环依赖判断方法：</a:t>
            </a:r>
            <a:r>
              <a:rPr lang="zh-CN" altLang="en-US" sz="1600" b="0" i="0" dirty="0">
                <a:effectLst/>
                <a:latin typeface="微软雅黑" panose="020B0503020204020204" pitchFamily="34" charset="-122"/>
                <a:ea typeface="微软雅黑" panose="020B0503020204020204" pitchFamily="34" charset="-122"/>
              </a:rPr>
              <a:t>在计算图中，每一个张量和运算符都具有独特的标识符，即使是相同的操作运算，在参与不同计算任务时都具有不同的标识符。因此，可以通过两个独特标识符之间的运算是否具有互相的直接依赖或间接依赖来判断是否存在循环依赖。</a:t>
            </a:r>
            <a:endParaRPr lang="zh-CN" altLang="en-US" sz="1600" dirty="0"/>
          </a:p>
        </p:txBody>
      </p:sp>
    </p:spTree>
    <p:extLst>
      <p:ext uri="{BB962C8B-B14F-4D97-AF65-F5344CB8AC3E}">
        <p14:creationId xmlns:p14="http://schemas.microsoft.com/office/powerpoint/2010/main" val="1553406277"/>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48B368F3-2D3E-E344-DB7E-79E9620B6790}"/>
              </a:ext>
            </a:extLst>
          </p:cNvPr>
          <p:cNvSpPr>
            <a:spLocks noGrp="1"/>
          </p:cNvSpPr>
          <p:nvPr>
            <p:ph type="title"/>
          </p:nvPr>
        </p:nvSpPr>
        <p:spPr>
          <a:xfrm>
            <a:off x="602526" y="143060"/>
            <a:ext cx="7886700" cy="1325563"/>
          </a:xfrm>
        </p:spPr>
        <p:txBody>
          <a:bodyPr/>
          <a:lstStyle/>
          <a:p>
            <a:r>
              <a:rPr lang="zh-CN" altLang="en-US" dirty="0">
                <a:latin typeface="微软雅黑" panose="020B0503020204020204" pitchFamily="34" charset="-122"/>
                <a:ea typeface="微软雅黑" panose="020B0503020204020204" pitchFamily="34" charset="-122"/>
              </a:rPr>
              <a:t>循环展开</a:t>
            </a:r>
            <a:endParaRPr lang="zh-CN" altLang="en-US" dirty="0"/>
          </a:p>
        </p:txBody>
      </p:sp>
      <p:sp>
        <p:nvSpPr>
          <p:cNvPr id="3" name="内容占位符 2">
            <a:extLst>
              <a:ext uri="{FF2B5EF4-FFF2-40B4-BE49-F238E27FC236}">
                <a16:creationId xmlns:a16="http://schemas.microsoft.com/office/drawing/2014/main" id="{02BA2617-F158-B93F-0969-A6F53B2D9ABC}"/>
              </a:ext>
            </a:extLst>
          </p:cNvPr>
          <p:cNvSpPr>
            <a:spLocks noGrp="1"/>
          </p:cNvSpPr>
          <p:nvPr>
            <p:ph idx="1"/>
          </p:nvPr>
        </p:nvSpPr>
        <p:spPr>
          <a:xfrm>
            <a:off x="1058092" y="4245419"/>
            <a:ext cx="7027816" cy="2077004"/>
          </a:xfrm>
        </p:spPr>
        <p:txBody>
          <a:bodyPr>
            <a:noAutofit/>
          </a:bodyPr>
          <a:lstStyle/>
          <a:p>
            <a:r>
              <a:rPr lang="zh-CN" altLang="en-US" sz="1600" b="0" i="0" dirty="0">
                <a:effectLst/>
                <a:latin typeface="微软雅黑" panose="020B0503020204020204" pitchFamily="34" charset="-122"/>
                <a:ea typeface="微软雅黑" panose="020B0503020204020204" pitchFamily="34" charset="-122"/>
              </a:rPr>
              <a:t>深度学习计算框架中，表示循环关系通常是以展开机制（</a:t>
            </a:r>
            <a:r>
              <a:rPr lang="en-US" altLang="zh-CN" sz="1600" b="0" i="0" dirty="0">
                <a:effectLst/>
                <a:latin typeface="微软雅黑" panose="020B0503020204020204" pitchFamily="34" charset="-122"/>
                <a:ea typeface="微软雅黑" panose="020B0503020204020204" pitchFamily="34" charset="-122"/>
              </a:rPr>
              <a:t>Unrolling</a:t>
            </a:r>
            <a:r>
              <a:rPr lang="zh-CN" altLang="en-US" sz="1600" b="0" i="0" dirty="0">
                <a:effectLst/>
                <a:latin typeface="微软雅黑" panose="020B0503020204020204" pitchFamily="34" charset="-122"/>
                <a:ea typeface="微软雅黑" panose="020B0503020204020204" pitchFamily="34" charset="-122"/>
              </a:rPr>
              <a:t>）来实现。当需要实现循环关系时，循环体的计算子图按照迭代次数进行复制，将代表相邻迭代轮次的子图进行串联，相邻迭代轮次的计算子图之间就是直接依赖关系。</a:t>
            </a:r>
            <a:endParaRPr lang="en-US" altLang="zh-CN" sz="1600" b="0" i="0" dirty="0">
              <a:effectLst/>
              <a:latin typeface="微软雅黑" panose="020B0503020204020204" pitchFamily="34" charset="-122"/>
              <a:ea typeface="微软雅黑" panose="020B0503020204020204" pitchFamily="34" charset="-122"/>
            </a:endParaRPr>
          </a:p>
          <a:p>
            <a:r>
              <a:rPr lang="zh-CN" altLang="en-US" sz="1600" b="0" i="0" dirty="0">
                <a:effectLst/>
                <a:latin typeface="微软雅黑" panose="020B0503020204020204" pitchFamily="34" charset="-122"/>
                <a:ea typeface="微软雅黑" panose="020B0503020204020204" pitchFamily="34" charset="-122"/>
              </a:rPr>
              <a:t>循环关系在展开复制计算子图的时候会给复制的所有张量和运算符赋予新的标识符，区分被复制的原始子图，以避免形成循环依赖。</a:t>
            </a:r>
            <a:endParaRPr lang="en-US" altLang="zh-CN" sz="1600" b="0" i="0" dirty="0">
              <a:effectLst/>
              <a:latin typeface="微软雅黑" panose="020B0503020204020204" pitchFamily="34" charset="-122"/>
              <a:ea typeface="微软雅黑" panose="020B0503020204020204" pitchFamily="34" charset="-122"/>
            </a:endParaRPr>
          </a:p>
          <a:p>
            <a:r>
              <a:rPr lang="zh-CN" altLang="en-US" sz="1600" dirty="0">
                <a:latin typeface="微软雅黑" panose="020B0503020204020204" pitchFamily="34" charset="-122"/>
                <a:ea typeface="微软雅黑" panose="020B0503020204020204" pitchFamily="34" charset="-122"/>
              </a:rPr>
              <a:t>隐藏条件：循环次数必须为已知常数</a:t>
            </a:r>
            <a:endParaRPr lang="en-US" altLang="zh-CN" sz="1600" b="0" i="0" dirty="0">
              <a:effectLst/>
              <a:latin typeface="微软雅黑" panose="020B0503020204020204" pitchFamily="34" charset="-122"/>
              <a:ea typeface="微软雅黑" panose="020B0503020204020204" pitchFamily="34" charset="-122"/>
            </a:endParaRPr>
          </a:p>
        </p:txBody>
      </p:sp>
      <p:pic>
        <p:nvPicPr>
          <p:cNvPr id="5" name="图形 4">
            <a:extLst>
              <a:ext uri="{FF2B5EF4-FFF2-40B4-BE49-F238E27FC236}">
                <a16:creationId xmlns:a16="http://schemas.microsoft.com/office/drawing/2014/main" id="{6B2CC73E-869E-BBCE-C4A4-843B47DADDB7}"/>
              </a:ext>
            </a:extLst>
          </p:cNvPr>
          <p:cNvPicPr>
            <a:picLocks noChangeAspect="1"/>
          </p:cNvPicPr>
          <p:nvPr/>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409465" y="1649104"/>
            <a:ext cx="8325070" cy="2144227"/>
          </a:xfrm>
          <a:prstGeom prst="rect">
            <a:avLst/>
          </a:prstGeom>
        </p:spPr>
      </p:pic>
    </p:spTree>
    <p:extLst>
      <p:ext uri="{BB962C8B-B14F-4D97-AF65-F5344CB8AC3E}">
        <p14:creationId xmlns:p14="http://schemas.microsoft.com/office/powerpoint/2010/main" val="1609022632"/>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48B368F3-2D3E-E344-DB7E-79E9620B6790}"/>
              </a:ext>
            </a:extLst>
          </p:cNvPr>
          <p:cNvSpPr>
            <a:spLocks noGrp="1"/>
          </p:cNvSpPr>
          <p:nvPr>
            <p:ph type="title"/>
          </p:nvPr>
        </p:nvSpPr>
        <p:spPr>
          <a:xfrm>
            <a:off x="628650" y="136525"/>
            <a:ext cx="7886700" cy="1325563"/>
          </a:xfrm>
        </p:spPr>
        <p:txBody>
          <a:bodyPr/>
          <a:lstStyle/>
          <a:p>
            <a:r>
              <a:rPr lang="zh-CN" altLang="en-US" dirty="0">
                <a:latin typeface="微软雅黑" panose="020B0503020204020204" pitchFamily="34" charset="-122"/>
                <a:ea typeface="微软雅黑" panose="020B0503020204020204" pitchFamily="34" charset="-122"/>
              </a:rPr>
              <a:t>控制流</a:t>
            </a:r>
            <a:endParaRPr lang="zh-CN" altLang="en-US" dirty="0"/>
          </a:p>
        </p:txBody>
      </p:sp>
      <p:sp>
        <p:nvSpPr>
          <p:cNvPr id="3" name="内容占位符 2">
            <a:extLst>
              <a:ext uri="{FF2B5EF4-FFF2-40B4-BE49-F238E27FC236}">
                <a16:creationId xmlns:a16="http://schemas.microsoft.com/office/drawing/2014/main" id="{02BA2617-F158-B93F-0969-A6F53B2D9ABC}"/>
              </a:ext>
            </a:extLst>
          </p:cNvPr>
          <p:cNvSpPr>
            <a:spLocks noGrp="1"/>
          </p:cNvSpPr>
          <p:nvPr>
            <p:ph idx="1"/>
          </p:nvPr>
        </p:nvSpPr>
        <p:spPr>
          <a:xfrm>
            <a:off x="628650" y="1200830"/>
            <a:ext cx="7886700" cy="5232627"/>
          </a:xfrm>
        </p:spPr>
        <p:txBody>
          <a:bodyPr>
            <a:noAutofit/>
          </a:bodyPr>
          <a:lstStyle/>
          <a:p>
            <a:pPr>
              <a:lnSpc>
                <a:spcPct val="100000"/>
              </a:lnSpc>
            </a:pPr>
            <a:r>
              <a:rPr lang="zh-CN" altLang="en-US" sz="1800" i="0" dirty="0">
                <a:effectLst/>
                <a:latin typeface="微软雅黑" panose="020B0503020204020204" pitchFamily="34" charset="-122"/>
                <a:ea typeface="微软雅黑" panose="020B0503020204020204" pitchFamily="34" charset="-122"/>
              </a:rPr>
              <a:t>若计算图中</a:t>
            </a:r>
            <a:r>
              <a:rPr lang="zh-CN" altLang="en-US" sz="1800" b="1" i="0" dirty="0">
                <a:effectLst/>
                <a:latin typeface="微软雅黑" panose="020B0503020204020204" pitchFamily="34" charset="-122"/>
                <a:ea typeface="微软雅黑" panose="020B0503020204020204" pitchFamily="34" charset="-122"/>
              </a:rPr>
              <a:t>无控制流</a:t>
            </a:r>
            <a:r>
              <a:rPr lang="zh-CN" altLang="en-US" sz="1800" i="0" dirty="0">
                <a:effectLst/>
                <a:latin typeface="微软雅黑" panose="020B0503020204020204" pitchFamily="34" charset="-122"/>
                <a:ea typeface="微软雅黑" panose="020B0503020204020204" pitchFamily="34" charset="-122"/>
              </a:rPr>
              <a:t>，则每个节点只执行一次，当</a:t>
            </a:r>
            <a:r>
              <a:rPr lang="zh-CN" altLang="en-US" sz="1800" b="1" i="0" dirty="0">
                <a:effectLst/>
                <a:latin typeface="微软雅黑" panose="020B0503020204020204" pitchFamily="34" charset="-122"/>
                <a:ea typeface="微软雅黑" panose="020B0503020204020204" pitchFamily="34" charset="-122"/>
              </a:rPr>
              <a:t>所有节点按照顺序执行</a:t>
            </a:r>
            <a:r>
              <a:rPr lang="zh-CN" altLang="en-US" sz="1800" i="0" dirty="0">
                <a:effectLst/>
                <a:latin typeface="微软雅黑" panose="020B0503020204020204" pitchFamily="34" charset="-122"/>
                <a:ea typeface="微软雅黑" panose="020B0503020204020204" pitchFamily="34" charset="-122"/>
              </a:rPr>
              <a:t>完时，计算图即完成计算。</a:t>
            </a:r>
            <a:endParaRPr lang="en-US" altLang="zh-CN" sz="1800" i="0" dirty="0">
              <a:effectLst/>
              <a:latin typeface="微软雅黑" panose="020B0503020204020204" pitchFamily="34" charset="-122"/>
              <a:ea typeface="微软雅黑" panose="020B0503020204020204" pitchFamily="34" charset="-122"/>
            </a:endParaRPr>
          </a:p>
          <a:p>
            <a:pPr>
              <a:lnSpc>
                <a:spcPct val="100000"/>
              </a:lnSpc>
            </a:pPr>
            <a:r>
              <a:rPr lang="zh-CN" altLang="en-US" sz="1800" i="0" dirty="0">
                <a:effectLst/>
                <a:latin typeface="微软雅黑" panose="020B0503020204020204" pitchFamily="34" charset="-122"/>
                <a:ea typeface="微软雅黑" panose="020B0503020204020204" pitchFamily="34" charset="-122"/>
              </a:rPr>
              <a:t>加入控制流后可以让计算图中某些节点</a:t>
            </a:r>
            <a:r>
              <a:rPr lang="zh-CN" altLang="en-US" sz="1800" b="1" i="0" dirty="0">
                <a:effectLst/>
                <a:latin typeface="微软雅黑" panose="020B0503020204020204" pitchFamily="34" charset="-122"/>
                <a:ea typeface="微软雅黑" panose="020B0503020204020204" pitchFamily="34" charset="-122"/>
              </a:rPr>
              <a:t>循环</a:t>
            </a:r>
            <a:r>
              <a:rPr lang="zh-CN" altLang="en-US" sz="1800" i="0" dirty="0">
                <a:effectLst/>
                <a:latin typeface="微软雅黑" panose="020B0503020204020204" pitchFamily="34" charset="-122"/>
                <a:ea typeface="微软雅黑" panose="020B0503020204020204" pitchFamily="34" charset="-122"/>
              </a:rPr>
              <a:t>执行</a:t>
            </a:r>
            <a:r>
              <a:rPr lang="zh-CN" altLang="en-US" sz="1800" b="1" i="0" dirty="0">
                <a:effectLst/>
                <a:latin typeface="微软雅黑" panose="020B0503020204020204" pitchFamily="34" charset="-122"/>
                <a:ea typeface="微软雅黑" panose="020B0503020204020204" pitchFamily="34" charset="-122"/>
              </a:rPr>
              <a:t>任意次数</a:t>
            </a:r>
            <a:r>
              <a:rPr lang="zh-CN" altLang="en-US" sz="1800" i="0" dirty="0">
                <a:effectLst/>
                <a:latin typeface="微软雅黑" panose="020B0503020204020204" pitchFamily="34" charset="-122"/>
                <a:ea typeface="微软雅黑" panose="020B0503020204020204" pitchFamily="34" charset="-122"/>
              </a:rPr>
              <a:t>，也可以根据</a:t>
            </a:r>
            <a:r>
              <a:rPr lang="zh-CN" altLang="en-US" sz="1800" b="1" i="0" dirty="0">
                <a:effectLst/>
                <a:latin typeface="微软雅黑" panose="020B0503020204020204" pitchFamily="34" charset="-122"/>
                <a:ea typeface="微软雅黑" panose="020B0503020204020204" pitchFamily="34" charset="-122"/>
              </a:rPr>
              <a:t>条件判断</a:t>
            </a:r>
            <a:r>
              <a:rPr lang="zh-CN" altLang="en-US" sz="1800" i="0" dirty="0">
                <a:effectLst/>
                <a:latin typeface="微软雅黑" panose="020B0503020204020204" pitchFamily="34" charset="-122"/>
                <a:ea typeface="微软雅黑" panose="020B0503020204020204" pitchFamily="34" charset="-122"/>
              </a:rPr>
              <a:t>选择某些节点不执行</a:t>
            </a:r>
            <a:r>
              <a:rPr lang="zh-CN" altLang="en-US" sz="1800" dirty="0">
                <a:latin typeface="微软雅黑" panose="020B0503020204020204" pitchFamily="34" charset="-122"/>
                <a:ea typeface="微软雅黑" panose="020B0503020204020204" pitchFamily="34" charset="-122"/>
              </a:rPr>
              <a:t>。</a:t>
            </a:r>
            <a:endParaRPr lang="en-US" altLang="zh-CN" sz="1800" dirty="0">
              <a:latin typeface="微软雅黑" panose="020B0503020204020204" pitchFamily="34" charset="-122"/>
              <a:ea typeface="微软雅黑" panose="020B0503020204020204" pitchFamily="34" charset="-122"/>
            </a:endParaRPr>
          </a:p>
          <a:p>
            <a:pPr>
              <a:lnSpc>
                <a:spcPct val="100000"/>
              </a:lnSpc>
            </a:pPr>
            <a:r>
              <a:rPr lang="zh-CN" altLang="en-US" sz="1800" i="0" dirty="0">
                <a:effectLst/>
                <a:latin typeface="微软雅黑" panose="020B0503020204020204" pitchFamily="34" charset="-122"/>
                <a:ea typeface="微软雅黑" panose="020B0503020204020204" pitchFamily="34" charset="-122"/>
              </a:rPr>
              <a:t>控制流使得我们可以构建更加灵活和复杂的模型，如基于递归神经网络和强化学习的模型就依赖于循环递归关系和依据数据的条件执行。</a:t>
            </a:r>
            <a:endParaRPr lang="en-US" altLang="zh-CN" sz="1800" i="0" dirty="0">
              <a:effectLst/>
              <a:latin typeface="微软雅黑" panose="020B0503020204020204" pitchFamily="34" charset="-122"/>
              <a:ea typeface="微软雅黑" panose="020B0503020204020204" pitchFamily="34" charset="-122"/>
            </a:endParaRPr>
          </a:p>
          <a:p>
            <a:pPr>
              <a:lnSpc>
                <a:spcPct val="100000"/>
              </a:lnSpc>
            </a:pPr>
            <a:r>
              <a:rPr lang="zh-CN" altLang="en-US" sz="1800" i="0" dirty="0">
                <a:effectLst/>
                <a:latin typeface="微软雅黑" panose="020B0503020204020204" pitchFamily="34" charset="-122"/>
                <a:ea typeface="微软雅黑" panose="020B0503020204020204" pitchFamily="34" charset="-122"/>
              </a:rPr>
              <a:t>当模型包含控制流操作时，梯度在反向传播经过控制流时，</a:t>
            </a:r>
            <a:r>
              <a:rPr lang="zh-CN" altLang="en-US" sz="1800" b="1" i="0" dirty="0">
                <a:effectLst/>
                <a:latin typeface="微软雅黑" panose="020B0503020204020204" pitchFamily="34" charset="-122"/>
                <a:ea typeface="微软雅黑" panose="020B0503020204020204" pitchFamily="34" charset="-122"/>
              </a:rPr>
              <a:t>需要在反向梯度计算图中也构造生成相应的控制流</a:t>
            </a:r>
            <a:r>
              <a:rPr lang="zh-CN" altLang="en-US" sz="1800" i="0" dirty="0">
                <a:effectLst/>
                <a:latin typeface="微软雅黑" panose="020B0503020204020204" pitchFamily="34" charset="-122"/>
                <a:ea typeface="微软雅黑" panose="020B0503020204020204" pitchFamily="34" charset="-122"/>
              </a:rPr>
              <a:t>，才能够正确计算参与运算的张量梯度。</a:t>
            </a:r>
            <a:endParaRPr lang="en-US" altLang="zh-CN" sz="1800" i="0" dirty="0">
              <a:effectLst/>
              <a:latin typeface="微软雅黑" panose="020B0503020204020204" pitchFamily="34" charset="-122"/>
              <a:ea typeface="微软雅黑" panose="020B0503020204020204" pitchFamily="34" charset="-122"/>
            </a:endParaRPr>
          </a:p>
          <a:p>
            <a:pPr>
              <a:lnSpc>
                <a:spcPct val="100000"/>
              </a:lnSpc>
            </a:pPr>
            <a:r>
              <a:rPr lang="zh-CN" altLang="en-US" sz="1800" i="0" dirty="0">
                <a:effectLst/>
                <a:latin typeface="微软雅黑" panose="020B0503020204020204" pitchFamily="34" charset="-122"/>
                <a:ea typeface="微软雅黑" panose="020B0503020204020204" pitchFamily="34" charset="-122"/>
              </a:rPr>
              <a:t>目前主流的计算框架中通常使用两种方式来提供控制流：</a:t>
            </a:r>
          </a:p>
          <a:p>
            <a:pPr lvl="1">
              <a:lnSpc>
                <a:spcPct val="100000"/>
              </a:lnSpc>
              <a:buFont typeface="Wingdings" panose="05000000000000000000" pitchFamily="2" charset="2"/>
              <a:buChar char="Ø"/>
            </a:pPr>
            <a:r>
              <a:rPr lang="zh-CN" altLang="en-US" sz="1600" b="1" i="0" dirty="0">
                <a:effectLst/>
                <a:latin typeface="微软雅黑" panose="020B0503020204020204" pitchFamily="34" charset="-122"/>
                <a:ea typeface="微软雅黑" panose="020B0503020204020204" pitchFamily="34" charset="-122"/>
              </a:rPr>
              <a:t>计算框架控制原语：</a:t>
            </a:r>
            <a:r>
              <a:rPr lang="zh-CN" altLang="en-US" sz="1600" i="0" dirty="0">
                <a:effectLst/>
                <a:latin typeface="微软雅黑" panose="020B0503020204020204" pitchFamily="34" charset="-122"/>
                <a:ea typeface="微软雅黑" panose="020B0503020204020204" pitchFamily="34" charset="-122"/>
              </a:rPr>
              <a:t>计算框架在内部设计了低级别细粒度的控制原语运算符，通过原语运算符的结合使用来实现控制流，这种实现方式也被称为图内方法（</a:t>
            </a:r>
            <a:r>
              <a:rPr lang="en-US" altLang="zh-CN" sz="1600" i="0" dirty="0">
                <a:effectLst/>
                <a:latin typeface="微软雅黑" panose="020B0503020204020204" pitchFamily="34" charset="-122"/>
                <a:ea typeface="微软雅黑" panose="020B0503020204020204" pitchFamily="34" charset="-122"/>
              </a:rPr>
              <a:t>In-graph approach</a:t>
            </a:r>
            <a:r>
              <a:rPr lang="zh-CN" altLang="en-US" sz="1600" i="0" dirty="0">
                <a:effectLst/>
                <a:latin typeface="微软雅黑" panose="020B0503020204020204" pitchFamily="34" charset="-122"/>
                <a:ea typeface="微软雅黑" panose="020B0503020204020204" pitchFamily="34" charset="-122"/>
              </a:rPr>
              <a:t>）。此类方法的代表就是</a:t>
            </a:r>
            <a:r>
              <a:rPr lang="en-US" altLang="zh-CN" sz="1600" i="0" dirty="0">
                <a:effectLst/>
                <a:latin typeface="微软雅黑" panose="020B0503020204020204" pitchFamily="34" charset="-122"/>
                <a:ea typeface="微软雅黑" panose="020B0503020204020204" pitchFamily="34" charset="-122"/>
              </a:rPr>
              <a:t>TensorFlow</a:t>
            </a:r>
            <a:r>
              <a:rPr lang="zh-CN" altLang="en-US" sz="1600" i="0" dirty="0">
                <a:effectLst/>
                <a:latin typeface="微软雅黑" panose="020B0503020204020204" pitchFamily="34" charset="-122"/>
                <a:ea typeface="微软雅黑" panose="020B0503020204020204" pitchFamily="34" charset="-122"/>
              </a:rPr>
              <a:t>。</a:t>
            </a:r>
          </a:p>
          <a:p>
            <a:pPr lvl="1">
              <a:lnSpc>
                <a:spcPct val="100000"/>
              </a:lnSpc>
              <a:buFont typeface="Wingdings" panose="05000000000000000000" pitchFamily="2" charset="2"/>
              <a:buChar char="Ø"/>
            </a:pPr>
            <a:r>
              <a:rPr lang="zh-CN" altLang="en-US" sz="1600" b="1" i="0" dirty="0">
                <a:effectLst/>
                <a:latin typeface="微软雅黑" panose="020B0503020204020204" pitchFamily="34" charset="-122"/>
                <a:ea typeface="微软雅黑" panose="020B0503020204020204" pitchFamily="34" charset="-122"/>
              </a:rPr>
              <a:t>前端语言控制流：</a:t>
            </a:r>
            <a:r>
              <a:rPr lang="zh-CN" altLang="en-US" sz="1600" i="0" dirty="0">
                <a:effectLst/>
                <a:latin typeface="微软雅黑" panose="020B0503020204020204" pitchFamily="34" charset="-122"/>
                <a:ea typeface="微软雅黑" panose="020B0503020204020204" pitchFamily="34" charset="-122"/>
              </a:rPr>
              <a:t>通过高级语言</a:t>
            </a:r>
            <a:r>
              <a:rPr lang="en-US" altLang="zh-CN" sz="1600" i="0" dirty="0">
                <a:effectLst/>
                <a:latin typeface="微软雅黑" panose="020B0503020204020204" pitchFamily="34" charset="-122"/>
                <a:ea typeface="微软雅黑" panose="020B0503020204020204" pitchFamily="34" charset="-122"/>
              </a:rPr>
              <a:t>Python</a:t>
            </a:r>
            <a:r>
              <a:rPr lang="zh-CN" altLang="en-US" sz="1600" i="0" dirty="0">
                <a:effectLst/>
                <a:latin typeface="微软雅黑" panose="020B0503020204020204" pitchFamily="34" charset="-122"/>
                <a:ea typeface="微软雅黑" panose="020B0503020204020204" pitchFamily="34" charset="-122"/>
              </a:rPr>
              <a:t>、</a:t>
            </a:r>
            <a:r>
              <a:rPr lang="en-US" altLang="zh-CN" sz="1600" i="0" dirty="0">
                <a:effectLst/>
                <a:latin typeface="微软雅黑" panose="020B0503020204020204" pitchFamily="34" charset="-122"/>
                <a:ea typeface="微软雅黑" panose="020B0503020204020204" pitchFamily="34" charset="-122"/>
              </a:rPr>
              <a:t>C++</a:t>
            </a:r>
            <a:r>
              <a:rPr lang="zh-CN" altLang="en-US" sz="1600" i="0" dirty="0">
                <a:effectLst/>
                <a:latin typeface="微软雅黑" panose="020B0503020204020204" pitchFamily="34" charset="-122"/>
                <a:ea typeface="微软雅黑" panose="020B0503020204020204" pitchFamily="34" charset="-122"/>
              </a:rPr>
              <a:t>的控制流语句来进行计算图中的控制决策，这类实现方式也被称为图外方法（</a:t>
            </a:r>
            <a:r>
              <a:rPr lang="en-US" altLang="zh-CN" sz="1600" i="0" dirty="0">
                <a:effectLst/>
                <a:latin typeface="微软雅黑" panose="020B0503020204020204" pitchFamily="34" charset="-122"/>
                <a:ea typeface="微软雅黑" panose="020B0503020204020204" pitchFamily="34" charset="-122"/>
              </a:rPr>
              <a:t>Out-of-graph approach</a:t>
            </a:r>
            <a:r>
              <a:rPr lang="zh-CN" altLang="en-US" sz="1600" i="0" dirty="0">
                <a:effectLst/>
                <a:latin typeface="微软雅黑" panose="020B0503020204020204" pitchFamily="34" charset="-122"/>
                <a:ea typeface="微软雅黑" panose="020B0503020204020204" pitchFamily="34" charset="-122"/>
              </a:rPr>
              <a:t>）。计算框架</a:t>
            </a:r>
            <a:r>
              <a:rPr lang="en-US" altLang="zh-CN" sz="1600" i="0" dirty="0" err="1">
                <a:effectLst/>
                <a:latin typeface="微软雅黑" panose="020B0503020204020204" pitchFamily="34" charset="-122"/>
                <a:ea typeface="微软雅黑" panose="020B0503020204020204" pitchFamily="34" charset="-122"/>
              </a:rPr>
              <a:t>PyTorch</a:t>
            </a:r>
            <a:r>
              <a:rPr lang="zh-CN" altLang="en-US" sz="1600" i="0" dirty="0">
                <a:effectLst/>
                <a:latin typeface="微软雅黑" panose="020B0503020204020204" pitchFamily="34" charset="-122"/>
                <a:ea typeface="微软雅黑" panose="020B0503020204020204" pitchFamily="34" charset="-122"/>
              </a:rPr>
              <a:t>、</a:t>
            </a:r>
            <a:r>
              <a:rPr lang="en-US" altLang="zh-CN" sz="1600" i="0" dirty="0" err="1">
                <a:effectLst/>
                <a:latin typeface="微软雅黑" panose="020B0503020204020204" pitchFamily="34" charset="-122"/>
                <a:ea typeface="微软雅黑" panose="020B0503020204020204" pitchFamily="34" charset="-122"/>
              </a:rPr>
              <a:t>MindSpore</a:t>
            </a:r>
            <a:r>
              <a:rPr lang="zh-CN" altLang="en-US" sz="1600" i="0" dirty="0">
                <a:effectLst/>
                <a:latin typeface="微软雅黑" panose="020B0503020204020204" pitchFamily="34" charset="-122"/>
                <a:ea typeface="微软雅黑" panose="020B0503020204020204" pitchFamily="34" charset="-122"/>
              </a:rPr>
              <a:t>中就直接使用</a:t>
            </a:r>
            <a:r>
              <a:rPr lang="en-US" altLang="zh-CN" sz="1600" i="0" dirty="0">
                <a:effectLst/>
                <a:latin typeface="微软雅黑" panose="020B0503020204020204" pitchFamily="34" charset="-122"/>
                <a:ea typeface="微软雅黑" panose="020B0503020204020204" pitchFamily="34" charset="-122"/>
              </a:rPr>
              <a:t>Python</a:t>
            </a:r>
            <a:r>
              <a:rPr lang="zh-CN" altLang="en-US" sz="1600" i="0" dirty="0">
                <a:effectLst/>
                <a:latin typeface="微软雅黑" panose="020B0503020204020204" pitchFamily="34" charset="-122"/>
                <a:ea typeface="微软雅黑" panose="020B0503020204020204" pitchFamily="34" charset="-122"/>
              </a:rPr>
              <a:t>的控制流，将控制流和数据流之间保持了严格的分离。</a:t>
            </a:r>
          </a:p>
        </p:txBody>
      </p:sp>
    </p:spTree>
    <p:extLst>
      <p:ext uri="{BB962C8B-B14F-4D97-AF65-F5344CB8AC3E}">
        <p14:creationId xmlns:p14="http://schemas.microsoft.com/office/powerpoint/2010/main" val="2816131784"/>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48B368F3-2D3E-E344-DB7E-79E9620B6790}"/>
              </a:ext>
            </a:extLst>
          </p:cNvPr>
          <p:cNvSpPr>
            <a:spLocks noGrp="1"/>
          </p:cNvSpPr>
          <p:nvPr>
            <p:ph type="title"/>
          </p:nvPr>
        </p:nvSpPr>
        <p:spPr/>
        <p:txBody>
          <a:bodyPr>
            <a:normAutofit/>
          </a:bodyPr>
          <a:lstStyle/>
          <a:p>
            <a:r>
              <a:rPr lang="zh-CN" altLang="en-US" sz="4000" dirty="0">
                <a:latin typeface="微软雅黑" panose="020B0503020204020204" pitchFamily="34" charset="-122"/>
                <a:ea typeface="微软雅黑" panose="020B0503020204020204" pitchFamily="34" charset="-122"/>
              </a:rPr>
              <a:t>控制流图内和图外方法的优缺点</a:t>
            </a:r>
            <a:endParaRPr lang="zh-CN" altLang="en-US" sz="4000" dirty="0"/>
          </a:p>
        </p:txBody>
      </p:sp>
      <p:sp>
        <p:nvSpPr>
          <p:cNvPr id="3" name="内容占位符 2">
            <a:extLst>
              <a:ext uri="{FF2B5EF4-FFF2-40B4-BE49-F238E27FC236}">
                <a16:creationId xmlns:a16="http://schemas.microsoft.com/office/drawing/2014/main" id="{02BA2617-F158-B93F-0969-A6F53B2D9ABC}"/>
              </a:ext>
            </a:extLst>
          </p:cNvPr>
          <p:cNvSpPr>
            <a:spLocks noGrp="1"/>
          </p:cNvSpPr>
          <p:nvPr>
            <p:ph idx="1"/>
          </p:nvPr>
        </p:nvSpPr>
        <p:spPr>
          <a:xfrm>
            <a:off x="628650" y="1586185"/>
            <a:ext cx="7886700" cy="4507637"/>
          </a:xfrm>
        </p:spPr>
        <p:txBody>
          <a:bodyPr>
            <a:noAutofit/>
          </a:bodyPr>
          <a:lstStyle/>
          <a:p>
            <a:pPr marL="0" indent="0">
              <a:lnSpc>
                <a:spcPct val="100000"/>
              </a:lnSpc>
              <a:spcAft>
                <a:spcPts val="600"/>
              </a:spcAft>
              <a:buNone/>
            </a:pPr>
            <a:r>
              <a:rPr lang="zh-CN" altLang="en-US" sz="1800" b="1" i="0" dirty="0">
                <a:effectLst/>
                <a:latin typeface="微软雅黑" panose="020B0503020204020204" pitchFamily="34" charset="-122"/>
                <a:ea typeface="微软雅黑" panose="020B0503020204020204" pitchFamily="34" charset="-122"/>
              </a:rPr>
              <a:t>控制流图内和图外方法的优缺点：</a:t>
            </a:r>
            <a:endParaRPr lang="en-US" altLang="zh-CN" sz="1800" b="1" i="0" dirty="0">
              <a:effectLst/>
              <a:latin typeface="微软雅黑" panose="020B0503020204020204" pitchFamily="34" charset="-122"/>
              <a:ea typeface="微软雅黑" panose="020B0503020204020204" pitchFamily="34" charset="-122"/>
            </a:endParaRPr>
          </a:p>
          <a:p>
            <a:pPr>
              <a:lnSpc>
                <a:spcPct val="100000"/>
              </a:lnSpc>
              <a:spcBef>
                <a:spcPts val="0"/>
              </a:spcBef>
              <a:spcAft>
                <a:spcPts val="600"/>
              </a:spcAft>
            </a:pPr>
            <a:r>
              <a:rPr lang="zh-CN" altLang="en-US" sz="1800" i="0" dirty="0">
                <a:effectLst/>
                <a:latin typeface="微软雅黑" panose="020B0503020204020204" pitchFamily="34" charset="-122"/>
                <a:ea typeface="微软雅黑" panose="020B0503020204020204" pitchFamily="34" charset="-122"/>
              </a:rPr>
              <a:t>图内方法：</a:t>
            </a:r>
            <a:endParaRPr lang="en-US" altLang="zh-CN" sz="1800" i="0" dirty="0">
              <a:effectLst/>
              <a:latin typeface="微软雅黑" panose="020B0503020204020204" pitchFamily="34" charset="-122"/>
              <a:ea typeface="微软雅黑" panose="020B0503020204020204" pitchFamily="34" charset="-122"/>
            </a:endParaRPr>
          </a:p>
          <a:p>
            <a:pPr lvl="1">
              <a:lnSpc>
                <a:spcPct val="100000"/>
              </a:lnSpc>
              <a:spcBef>
                <a:spcPts val="0"/>
              </a:spcBef>
              <a:spcAft>
                <a:spcPts val="600"/>
              </a:spcAft>
              <a:buFont typeface="Wingdings" panose="05000000000000000000" pitchFamily="2" charset="2"/>
              <a:buChar char="Ø"/>
            </a:pPr>
            <a:r>
              <a:rPr lang="zh-CN" altLang="en-US" sz="1600" i="0" dirty="0">
                <a:effectLst/>
                <a:latin typeface="微软雅黑" panose="020B0503020204020204" pitchFamily="34" charset="-122"/>
                <a:ea typeface="微软雅黑" panose="020B0503020204020204" pitchFamily="34" charset="-122"/>
              </a:rPr>
              <a:t>优点：</a:t>
            </a:r>
            <a:r>
              <a:rPr lang="en-US" altLang="zh-CN" sz="1600" i="0" dirty="0">
                <a:effectLst/>
                <a:latin typeface="微软雅黑" panose="020B0503020204020204" pitchFamily="34" charset="-122"/>
                <a:ea typeface="微软雅黑" panose="020B0503020204020204" pitchFamily="34" charset="-122"/>
              </a:rPr>
              <a:t>1</a:t>
            </a:r>
            <a:r>
              <a:rPr lang="en-US" altLang="zh-CN" sz="1600" dirty="0">
                <a:latin typeface="微软雅黑" panose="020B0503020204020204" pitchFamily="34" charset="-122"/>
                <a:ea typeface="微软雅黑" panose="020B0503020204020204" pitchFamily="34" charset="-122"/>
              </a:rPr>
              <a:t>)</a:t>
            </a:r>
            <a:r>
              <a:rPr lang="zh-CN" altLang="en-US" sz="1600" dirty="0">
                <a:latin typeface="微软雅黑" panose="020B0503020204020204" pitchFamily="34" charset="-122"/>
                <a:ea typeface="微软雅黑" panose="020B0503020204020204" pitchFamily="34" charset="-122"/>
              </a:rPr>
              <a:t> </a:t>
            </a:r>
            <a:r>
              <a:rPr lang="zh-CN" altLang="en-US" sz="1600" i="0" dirty="0">
                <a:effectLst/>
                <a:latin typeface="微软雅黑" panose="020B0503020204020204" pitchFamily="34" charset="-122"/>
                <a:ea typeface="微软雅黑" panose="020B0503020204020204" pitchFamily="34" charset="-122"/>
              </a:rPr>
              <a:t>在进行模型编译、优化与运行时更加方便和高效；</a:t>
            </a:r>
            <a:r>
              <a:rPr lang="en-US" altLang="zh-CN" sz="1600" i="0" dirty="0">
                <a:effectLst/>
                <a:latin typeface="微软雅黑" panose="020B0503020204020204" pitchFamily="34" charset="-122"/>
                <a:ea typeface="微软雅黑" panose="020B0503020204020204" pitchFamily="34" charset="-122"/>
              </a:rPr>
              <a:t>2) </a:t>
            </a:r>
            <a:r>
              <a:rPr lang="zh-CN" altLang="en-US" sz="1600" i="0" dirty="0">
                <a:effectLst/>
                <a:latin typeface="微软雅黑" panose="020B0503020204020204" pitchFamily="34" charset="-122"/>
                <a:ea typeface="微软雅黑" panose="020B0503020204020204" pitchFamily="34" charset="-122"/>
              </a:rPr>
              <a:t>可以准确的判定机器学习模型中计算梯度时需要缓存的变量，提高运行效率；</a:t>
            </a:r>
            <a:r>
              <a:rPr lang="en-US" altLang="zh-CN" sz="1600" i="0" dirty="0">
                <a:effectLst/>
                <a:latin typeface="微软雅黑" panose="020B0503020204020204" pitchFamily="34" charset="-122"/>
                <a:ea typeface="微软雅黑" panose="020B0503020204020204" pitchFamily="34" charset="-122"/>
              </a:rPr>
              <a:t>3</a:t>
            </a:r>
            <a:r>
              <a:rPr lang="en-US" altLang="zh-CN" sz="1600" dirty="0">
                <a:latin typeface="微软雅黑" panose="020B0503020204020204" pitchFamily="34" charset="-122"/>
                <a:ea typeface="微软雅黑" panose="020B0503020204020204" pitchFamily="34" charset="-122"/>
              </a:rPr>
              <a:t>)</a:t>
            </a:r>
            <a:r>
              <a:rPr lang="zh-CN" altLang="en-US" sz="1600" dirty="0">
                <a:latin typeface="微软雅黑" panose="020B0503020204020204" pitchFamily="34" charset="-122"/>
                <a:ea typeface="微软雅黑" panose="020B0503020204020204" pitchFamily="34" charset="-122"/>
              </a:rPr>
              <a:t> </a:t>
            </a:r>
            <a:r>
              <a:rPr lang="zh-CN" altLang="en-US" sz="1600" i="0" dirty="0">
                <a:effectLst/>
                <a:latin typeface="微软雅黑" panose="020B0503020204020204" pitchFamily="34" charset="-122"/>
                <a:ea typeface="微软雅黑" panose="020B0503020204020204" pitchFamily="34" charset="-122"/>
              </a:rPr>
              <a:t>不依赖外部语言</a:t>
            </a:r>
            <a:r>
              <a:rPr lang="zh-CN" altLang="en-US" sz="1600" dirty="0">
                <a:latin typeface="微软雅黑" panose="020B0503020204020204" pitchFamily="34" charset="-122"/>
                <a:ea typeface="微软雅黑" panose="020B0503020204020204" pitchFamily="34" charset="-122"/>
              </a:rPr>
              <a:t>，</a:t>
            </a:r>
            <a:r>
              <a:rPr lang="zh-CN" altLang="en-US" sz="1600" i="0" dirty="0">
                <a:effectLst/>
                <a:latin typeface="微软雅黑" panose="020B0503020204020204" pitchFamily="34" charset="-122"/>
                <a:ea typeface="微软雅黑" panose="020B0503020204020204" pitchFamily="34" charset="-122"/>
              </a:rPr>
              <a:t>便于部署到不同的运行环境中。</a:t>
            </a:r>
            <a:endParaRPr lang="en-US" altLang="zh-CN" sz="1600" i="0" dirty="0">
              <a:effectLst/>
              <a:latin typeface="微软雅黑" panose="020B0503020204020204" pitchFamily="34" charset="-122"/>
              <a:ea typeface="微软雅黑" panose="020B0503020204020204" pitchFamily="34" charset="-122"/>
            </a:endParaRPr>
          </a:p>
          <a:p>
            <a:pPr lvl="1">
              <a:lnSpc>
                <a:spcPct val="100000"/>
              </a:lnSpc>
              <a:spcAft>
                <a:spcPts val="600"/>
              </a:spcAft>
              <a:buFont typeface="Wingdings" panose="05000000000000000000" pitchFamily="2" charset="2"/>
              <a:buChar char="Ø"/>
            </a:pPr>
            <a:r>
              <a:rPr lang="zh-CN" altLang="en-US" sz="1600" i="0" dirty="0">
                <a:effectLst/>
                <a:latin typeface="微软雅黑" panose="020B0503020204020204" pitchFamily="34" charset="-122"/>
                <a:ea typeface="微软雅黑" panose="020B0503020204020204" pitchFamily="34" charset="-122"/>
              </a:rPr>
              <a:t>缺点：与前端语言控制流相比，控制原语缺乏进一步的抽象，对于用户不友好，需要掌握控制原语的使用方法，结合前端语言使用才能描述复杂模型结构。</a:t>
            </a:r>
          </a:p>
          <a:p>
            <a:pPr>
              <a:lnSpc>
                <a:spcPct val="100000"/>
              </a:lnSpc>
              <a:spcAft>
                <a:spcPts val="600"/>
              </a:spcAft>
            </a:pPr>
            <a:r>
              <a:rPr lang="zh-CN" altLang="en-US" sz="1800" i="0" dirty="0">
                <a:effectLst/>
                <a:latin typeface="微软雅黑" panose="020B0503020204020204" pitchFamily="34" charset="-122"/>
                <a:ea typeface="微软雅黑" panose="020B0503020204020204" pitchFamily="34" charset="-122"/>
              </a:rPr>
              <a:t>图外方法：</a:t>
            </a:r>
            <a:endParaRPr lang="en-US" altLang="zh-CN" sz="1800" i="0" dirty="0">
              <a:effectLst/>
              <a:latin typeface="微软雅黑" panose="020B0503020204020204" pitchFamily="34" charset="-122"/>
              <a:ea typeface="微软雅黑" panose="020B0503020204020204" pitchFamily="34" charset="-122"/>
            </a:endParaRPr>
          </a:p>
          <a:p>
            <a:pPr lvl="1">
              <a:lnSpc>
                <a:spcPct val="100000"/>
              </a:lnSpc>
              <a:spcBef>
                <a:spcPts val="0"/>
              </a:spcBef>
              <a:spcAft>
                <a:spcPts val="600"/>
              </a:spcAft>
            </a:pPr>
            <a:r>
              <a:rPr lang="zh-CN" altLang="en-US" sz="1600" dirty="0">
                <a:latin typeface="微软雅黑" panose="020B0503020204020204" pitchFamily="34" charset="-122"/>
                <a:ea typeface="微软雅黑" panose="020B0503020204020204" pitchFamily="34" charset="-122"/>
              </a:rPr>
              <a:t>优点：</a:t>
            </a:r>
            <a:r>
              <a:rPr lang="zh-CN" altLang="en-US" sz="1600" i="0" dirty="0">
                <a:effectLst/>
                <a:latin typeface="微软雅黑" panose="020B0503020204020204" pitchFamily="34" charset="-122"/>
                <a:ea typeface="微软雅黑" panose="020B0503020204020204" pitchFamily="34" charset="-122"/>
              </a:rPr>
              <a:t>直接使用前端语言控制流则相对更加灵活易用，用户编写模型控制时更加便捷直观。</a:t>
            </a:r>
            <a:endParaRPr lang="en-US" altLang="zh-CN" sz="1600" i="0" dirty="0">
              <a:effectLst/>
              <a:latin typeface="微软雅黑" panose="020B0503020204020204" pitchFamily="34" charset="-122"/>
              <a:ea typeface="微软雅黑" panose="020B0503020204020204" pitchFamily="34" charset="-122"/>
            </a:endParaRPr>
          </a:p>
          <a:p>
            <a:pPr lvl="1">
              <a:lnSpc>
                <a:spcPct val="100000"/>
              </a:lnSpc>
              <a:spcAft>
                <a:spcPts val="600"/>
              </a:spcAft>
            </a:pPr>
            <a:r>
              <a:rPr lang="zh-CN" altLang="en-US" sz="1600" i="0" dirty="0">
                <a:effectLst/>
                <a:latin typeface="微软雅黑" panose="020B0503020204020204" pitchFamily="34" charset="-122"/>
                <a:ea typeface="微软雅黑" panose="020B0503020204020204" pitchFamily="34" charset="-122"/>
              </a:rPr>
              <a:t>缺点：模型优化部署时需要在编译阶段将前端语言的控制流转化为框架原语描述。</a:t>
            </a:r>
            <a:endParaRPr lang="zh-CN" altLang="en-US" sz="1400" i="0" dirty="0">
              <a:effectLst/>
              <a:latin typeface="微软雅黑" panose="020B0503020204020204" pitchFamily="34" charset="-122"/>
              <a:ea typeface="微软雅黑" panose="020B0503020204020204" pitchFamily="34" charset="-122"/>
            </a:endParaRPr>
          </a:p>
        </p:txBody>
      </p:sp>
    </p:spTree>
    <p:extLst>
      <p:ext uri="{BB962C8B-B14F-4D97-AF65-F5344CB8AC3E}">
        <p14:creationId xmlns:p14="http://schemas.microsoft.com/office/powerpoint/2010/main" val="2897282764"/>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48B368F3-2D3E-E344-DB7E-79E9620B6790}"/>
              </a:ext>
            </a:extLst>
          </p:cNvPr>
          <p:cNvSpPr>
            <a:spLocks noGrp="1"/>
          </p:cNvSpPr>
          <p:nvPr>
            <p:ph type="title"/>
          </p:nvPr>
        </p:nvSpPr>
        <p:spPr>
          <a:xfrm>
            <a:off x="628650" y="220167"/>
            <a:ext cx="7886700" cy="1325563"/>
          </a:xfrm>
        </p:spPr>
        <p:txBody>
          <a:bodyPr/>
          <a:lstStyle/>
          <a:p>
            <a:r>
              <a:rPr lang="zh-CN" altLang="en-US" dirty="0">
                <a:latin typeface="微软雅黑" panose="020B0503020204020204" pitchFamily="34" charset="-122"/>
                <a:ea typeface="微软雅黑" panose="020B0503020204020204" pitchFamily="34" charset="-122"/>
              </a:rPr>
              <a:t>带</a:t>
            </a:r>
            <a:r>
              <a:rPr lang="en-US" altLang="zh-CN" dirty="0">
                <a:latin typeface="微软雅黑" panose="020B0503020204020204" pitchFamily="34" charset="-122"/>
                <a:ea typeface="微软雅黑" panose="020B0503020204020204" pitchFamily="34" charset="-122"/>
              </a:rPr>
              <a:t>if</a:t>
            </a:r>
            <a:r>
              <a:rPr lang="zh-CN" altLang="en-US" dirty="0">
                <a:latin typeface="微软雅黑" panose="020B0503020204020204" pitchFamily="34" charset="-122"/>
                <a:ea typeface="微软雅黑" panose="020B0503020204020204" pitchFamily="34" charset="-122"/>
              </a:rPr>
              <a:t>条件的矩阵乘法示例</a:t>
            </a:r>
            <a:endParaRPr lang="zh-CN" altLang="en-US" dirty="0"/>
          </a:p>
        </p:txBody>
      </p:sp>
      <p:sp>
        <p:nvSpPr>
          <p:cNvPr id="3" name="内容占位符 2">
            <a:extLst>
              <a:ext uri="{FF2B5EF4-FFF2-40B4-BE49-F238E27FC236}">
                <a16:creationId xmlns:a16="http://schemas.microsoft.com/office/drawing/2014/main" id="{02BA2617-F158-B93F-0969-A6F53B2D9ABC}"/>
              </a:ext>
            </a:extLst>
          </p:cNvPr>
          <p:cNvSpPr>
            <a:spLocks noGrp="1"/>
          </p:cNvSpPr>
          <p:nvPr>
            <p:ph idx="1"/>
          </p:nvPr>
        </p:nvSpPr>
        <p:spPr>
          <a:xfrm>
            <a:off x="5910942" y="3342519"/>
            <a:ext cx="3004458" cy="2843073"/>
          </a:xfrm>
        </p:spPr>
        <p:txBody>
          <a:bodyPr>
            <a:noAutofit/>
          </a:bodyPr>
          <a:lstStyle/>
          <a:p>
            <a:pPr>
              <a:lnSpc>
                <a:spcPct val="100000"/>
              </a:lnSpc>
              <a:spcAft>
                <a:spcPts val="600"/>
              </a:spcAft>
            </a:pPr>
            <a:r>
              <a:rPr lang="zh-CN" altLang="en-US" sz="1800" i="0" dirty="0">
                <a:effectLst/>
                <a:latin typeface="微软雅黑" panose="020B0503020204020204" pitchFamily="34" charset="-122"/>
                <a:ea typeface="微软雅黑" panose="020B0503020204020204" pitchFamily="34" charset="-122"/>
              </a:rPr>
              <a:t>对于具有</a:t>
            </a:r>
            <a:r>
              <a:rPr lang="en-US" altLang="zh-CN" sz="1800" i="0" dirty="0">
                <a:effectLst/>
                <a:latin typeface="微软雅黑" panose="020B0503020204020204" pitchFamily="34" charset="-122"/>
                <a:ea typeface="微软雅黑" panose="020B0503020204020204" pitchFamily="34" charset="-122"/>
              </a:rPr>
              <a:t>if-</a:t>
            </a:r>
            <a:r>
              <a:rPr lang="zh-CN" altLang="en-US" sz="1800" i="0" dirty="0">
                <a:effectLst/>
                <a:latin typeface="微软雅黑" panose="020B0503020204020204" pitchFamily="34" charset="-122"/>
                <a:ea typeface="微软雅黑" panose="020B0503020204020204" pitchFamily="34" charset="-122"/>
              </a:rPr>
              <a:t>条件的模型，梯度计算需要知道采用了条件的哪个分支，然后将梯度逻辑应用于该分支。</a:t>
            </a:r>
            <a:endParaRPr lang="en-US" altLang="zh-CN" sz="1800" i="0" dirty="0">
              <a:effectLst/>
              <a:latin typeface="微软雅黑" panose="020B0503020204020204" pitchFamily="34" charset="-122"/>
              <a:ea typeface="微软雅黑" panose="020B0503020204020204" pitchFamily="34" charset="-122"/>
            </a:endParaRPr>
          </a:p>
          <a:p>
            <a:pPr>
              <a:lnSpc>
                <a:spcPct val="100000"/>
              </a:lnSpc>
              <a:spcAft>
                <a:spcPts val="600"/>
              </a:spcAft>
            </a:pPr>
            <a:r>
              <a:rPr lang="zh-CN" altLang="en-US" sz="1800" i="0" dirty="0">
                <a:effectLst/>
                <a:latin typeface="微软雅黑" panose="020B0503020204020204" pitchFamily="34" charset="-122"/>
                <a:ea typeface="微软雅黑" panose="020B0503020204020204" pitchFamily="34" charset="-122"/>
              </a:rPr>
              <a:t>在前向计算图中张量</a:t>
            </a:r>
            <a:r>
              <a:rPr lang="en-US" altLang="zh-CN" sz="1800" i="0" dirty="0">
                <a:effectLst/>
                <a:latin typeface="微软雅黑" panose="020B0503020204020204" pitchFamily="34" charset="-122"/>
                <a:ea typeface="微软雅黑" panose="020B0503020204020204" pitchFamily="34" charset="-122"/>
              </a:rPr>
              <a:t>C</a:t>
            </a:r>
            <a:r>
              <a:rPr lang="zh-CN" altLang="en-US" sz="1800" i="0" dirty="0">
                <a:effectLst/>
                <a:latin typeface="微软雅黑" panose="020B0503020204020204" pitchFamily="34" charset="-122"/>
                <a:ea typeface="微软雅黑" panose="020B0503020204020204" pitchFamily="34" charset="-122"/>
              </a:rPr>
              <a:t>经过条件控制不参与计算，在反向计算时同样遵守控制流决策，不会计算关于张量</a:t>
            </a:r>
            <a:r>
              <a:rPr lang="en-US" altLang="zh-CN" sz="1800" i="0" dirty="0">
                <a:effectLst/>
                <a:latin typeface="微软雅黑" panose="020B0503020204020204" pitchFamily="34" charset="-122"/>
                <a:ea typeface="微软雅黑" panose="020B0503020204020204" pitchFamily="34" charset="-122"/>
              </a:rPr>
              <a:t>C</a:t>
            </a:r>
            <a:r>
              <a:rPr lang="zh-CN" altLang="en-US" sz="1800" i="0" dirty="0">
                <a:effectLst/>
                <a:latin typeface="微软雅黑" panose="020B0503020204020204" pitchFamily="34" charset="-122"/>
                <a:ea typeface="微软雅黑" panose="020B0503020204020204" pitchFamily="34" charset="-122"/>
              </a:rPr>
              <a:t>的梯度。</a:t>
            </a:r>
            <a:endParaRPr lang="zh-CN" altLang="en-US" sz="1400" i="0" dirty="0">
              <a:effectLst/>
              <a:latin typeface="微软雅黑" panose="020B0503020204020204" pitchFamily="34" charset="-122"/>
              <a:ea typeface="微软雅黑" panose="020B0503020204020204" pitchFamily="34" charset="-122"/>
            </a:endParaRPr>
          </a:p>
        </p:txBody>
      </p:sp>
      <p:sp>
        <p:nvSpPr>
          <p:cNvPr id="4" name="文本框 3">
            <a:extLst>
              <a:ext uri="{FF2B5EF4-FFF2-40B4-BE49-F238E27FC236}">
                <a16:creationId xmlns:a16="http://schemas.microsoft.com/office/drawing/2014/main" id="{D7E95B0D-59F0-9C0F-779E-C53EB06539FF}"/>
              </a:ext>
            </a:extLst>
          </p:cNvPr>
          <p:cNvSpPr txBox="1"/>
          <p:nvPr/>
        </p:nvSpPr>
        <p:spPr>
          <a:xfrm>
            <a:off x="745807" y="1696842"/>
            <a:ext cx="7613196" cy="1569660"/>
          </a:xfrm>
          <a:prstGeom prst="rect">
            <a:avLst/>
          </a:prstGeom>
          <a:solidFill>
            <a:schemeClr val="accent3">
              <a:lumMod val="20000"/>
              <a:lumOff val="80000"/>
            </a:schemeClr>
          </a:solidFill>
        </p:spPr>
        <p:txBody>
          <a:bodyPr wrap="square" rtlCol="0">
            <a:spAutoFit/>
          </a:bodyPr>
          <a:lstStyle/>
          <a:p>
            <a:r>
              <a:rPr lang="en-US" altLang="zh-CN" sz="1600" dirty="0"/>
              <a:t>def control(A, B, C, conditional = True):</a:t>
            </a:r>
          </a:p>
          <a:p>
            <a:r>
              <a:rPr lang="en-US" altLang="zh-CN" sz="1600" dirty="0"/>
              <a:t>    if conditional:</a:t>
            </a:r>
          </a:p>
          <a:p>
            <a:r>
              <a:rPr lang="en-US" altLang="zh-CN" sz="1600" dirty="0"/>
              <a:t>        y = </a:t>
            </a:r>
            <a:r>
              <a:rPr lang="en-US" altLang="zh-CN" sz="1600" dirty="0" err="1"/>
              <a:t>matmul</a:t>
            </a:r>
            <a:r>
              <a:rPr lang="en-US" altLang="zh-CN" sz="1600" dirty="0"/>
              <a:t>(A, B)</a:t>
            </a:r>
          </a:p>
          <a:p>
            <a:r>
              <a:rPr lang="en-US" altLang="zh-CN" sz="1600" dirty="0"/>
              <a:t>    else:</a:t>
            </a:r>
          </a:p>
          <a:p>
            <a:r>
              <a:rPr lang="en-US" altLang="zh-CN" sz="1600" dirty="0"/>
              <a:t>        y = </a:t>
            </a:r>
            <a:r>
              <a:rPr lang="en-US" altLang="zh-CN" sz="1600" dirty="0" err="1"/>
              <a:t>matmul</a:t>
            </a:r>
            <a:r>
              <a:rPr lang="en-US" altLang="zh-CN" sz="1600" dirty="0"/>
              <a:t>(A, C)</a:t>
            </a:r>
          </a:p>
          <a:p>
            <a:r>
              <a:rPr lang="en-US" altLang="zh-CN" sz="1600" dirty="0"/>
              <a:t>    return y</a:t>
            </a:r>
            <a:endParaRPr lang="zh-CN" altLang="en-US" sz="1600" dirty="0"/>
          </a:p>
        </p:txBody>
      </p:sp>
      <p:pic>
        <p:nvPicPr>
          <p:cNvPr id="7" name="图形 6">
            <a:extLst>
              <a:ext uri="{FF2B5EF4-FFF2-40B4-BE49-F238E27FC236}">
                <a16:creationId xmlns:a16="http://schemas.microsoft.com/office/drawing/2014/main" id="{548FACFA-E3C6-B3BA-C11D-2E98FDAD9AD9}"/>
              </a:ext>
            </a:extLst>
          </p:cNvPr>
          <p:cNvPicPr>
            <a:picLocks noChangeAspect="1"/>
          </p:cNvPicPr>
          <p:nvPr/>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700087" y="3336774"/>
            <a:ext cx="5120504" cy="2659301"/>
          </a:xfrm>
          <a:prstGeom prst="rect">
            <a:avLst/>
          </a:prstGeom>
        </p:spPr>
      </p:pic>
      <p:sp>
        <p:nvSpPr>
          <p:cNvPr id="8" name="文本框 7">
            <a:extLst>
              <a:ext uri="{FF2B5EF4-FFF2-40B4-BE49-F238E27FC236}">
                <a16:creationId xmlns:a16="http://schemas.microsoft.com/office/drawing/2014/main" id="{B2DEFFA4-A50B-8ED0-05B2-1C936290B3AF}"/>
              </a:ext>
            </a:extLst>
          </p:cNvPr>
          <p:cNvSpPr txBox="1"/>
          <p:nvPr/>
        </p:nvSpPr>
        <p:spPr>
          <a:xfrm>
            <a:off x="700087" y="1374397"/>
            <a:ext cx="5576615" cy="338554"/>
          </a:xfrm>
          <a:prstGeom prst="rect">
            <a:avLst/>
          </a:prstGeom>
          <a:noFill/>
        </p:spPr>
        <p:txBody>
          <a:bodyPr wrap="square" rtlCol="0">
            <a:spAutoFit/>
          </a:bodyPr>
          <a:lstStyle/>
          <a:p>
            <a:r>
              <a:rPr lang="zh-CN" altLang="en-US" sz="1600" b="1" dirty="0">
                <a:latin typeface="微软雅黑" panose="020B0503020204020204" pitchFamily="34" charset="-122"/>
                <a:ea typeface="微软雅黑" panose="020B0503020204020204" pitchFamily="34" charset="-122"/>
              </a:rPr>
              <a:t>带</a:t>
            </a:r>
            <a:r>
              <a:rPr lang="en-US" altLang="zh-CN" sz="1600" b="1" dirty="0">
                <a:latin typeface="微软雅黑" panose="020B0503020204020204" pitchFamily="34" charset="-122"/>
                <a:ea typeface="微软雅黑" panose="020B0503020204020204" pitchFamily="34" charset="-122"/>
              </a:rPr>
              <a:t>if</a:t>
            </a:r>
            <a:r>
              <a:rPr lang="zh-CN" altLang="en-US" sz="1600" b="1" dirty="0">
                <a:latin typeface="微软雅黑" panose="020B0503020204020204" pitchFamily="34" charset="-122"/>
                <a:ea typeface="微软雅黑" panose="020B0503020204020204" pitchFamily="34" charset="-122"/>
              </a:rPr>
              <a:t>条件的矩阵乘法示例：</a:t>
            </a:r>
          </a:p>
        </p:txBody>
      </p:sp>
    </p:spTree>
    <p:extLst>
      <p:ext uri="{BB962C8B-B14F-4D97-AF65-F5344CB8AC3E}">
        <p14:creationId xmlns:p14="http://schemas.microsoft.com/office/powerpoint/2010/main" val="340968123"/>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48B368F3-2D3E-E344-DB7E-79E9620B6790}"/>
              </a:ext>
            </a:extLst>
          </p:cNvPr>
          <p:cNvSpPr>
            <a:spLocks noGrp="1"/>
          </p:cNvSpPr>
          <p:nvPr>
            <p:ph type="title"/>
          </p:nvPr>
        </p:nvSpPr>
        <p:spPr>
          <a:xfrm>
            <a:off x="628650" y="148073"/>
            <a:ext cx="7886700" cy="1325563"/>
          </a:xfrm>
        </p:spPr>
        <p:txBody>
          <a:bodyPr/>
          <a:lstStyle/>
          <a:p>
            <a:r>
              <a:rPr lang="zh-CN" altLang="en-US" dirty="0">
                <a:latin typeface="微软雅黑" panose="020B0503020204020204" pitchFamily="34" charset="-122"/>
                <a:ea typeface="微软雅黑" panose="020B0503020204020204" pitchFamily="34" charset="-122"/>
              </a:rPr>
              <a:t>带循环的矩阵乘法示例</a:t>
            </a:r>
            <a:endParaRPr lang="zh-CN" altLang="en-US" dirty="0"/>
          </a:p>
        </p:txBody>
      </p:sp>
      <p:sp>
        <p:nvSpPr>
          <p:cNvPr id="4" name="文本框 3">
            <a:extLst>
              <a:ext uri="{FF2B5EF4-FFF2-40B4-BE49-F238E27FC236}">
                <a16:creationId xmlns:a16="http://schemas.microsoft.com/office/drawing/2014/main" id="{D7E95B0D-59F0-9C0F-779E-C53EB06539FF}"/>
              </a:ext>
            </a:extLst>
          </p:cNvPr>
          <p:cNvSpPr txBox="1"/>
          <p:nvPr/>
        </p:nvSpPr>
        <p:spPr>
          <a:xfrm>
            <a:off x="765402" y="1569674"/>
            <a:ext cx="7613196" cy="2246769"/>
          </a:xfrm>
          <a:prstGeom prst="rect">
            <a:avLst/>
          </a:prstGeom>
          <a:solidFill>
            <a:schemeClr val="accent3">
              <a:lumMod val="20000"/>
              <a:lumOff val="80000"/>
            </a:schemeClr>
          </a:solidFill>
        </p:spPr>
        <p:txBody>
          <a:bodyPr wrap="square" rtlCol="0">
            <a:spAutoFit/>
          </a:bodyPr>
          <a:lstStyle/>
          <a:p>
            <a:r>
              <a:rPr lang="en-US" altLang="zh-CN" sz="1400" dirty="0"/>
              <a:t>def </a:t>
            </a:r>
            <a:r>
              <a:rPr lang="en-US" altLang="zh-CN" sz="1400" dirty="0" err="1"/>
              <a:t>recurrent_control</a:t>
            </a:r>
            <a:r>
              <a:rPr lang="en-US" altLang="zh-CN" sz="1400" dirty="0"/>
              <a:t>(X : Tensor, W : Sequence[Tensor], </a:t>
            </a:r>
            <a:r>
              <a:rPr lang="en-US" altLang="zh-CN" sz="1400" dirty="0" err="1"/>
              <a:t>cur_num</a:t>
            </a:r>
            <a:r>
              <a:rPr lang="en-US" altLang="zh-CN" sz="1400" dirty="0"/>
              <a:t> = 3):</a:t>
            </a:r>
          </a:p>
          <a:p>
            <a:r>
              <a:rPr lang="en-US" altLang="zh-CN" sz="1400" dirty="0"/>
              <a:t>    for </a:t>
            </a:r>
            <a:r>
              <a:rPr lang="en-US" altLang="zh-CN" sz="1400" dirty="0" err="1"/>
              <a:t>i</a:t>
            </a:r>
            <a:r>
              <a:rPr lang="en-US" altLang="zh-CN" sz="1400" dirty="0"/>
              <a:t> in range(</a:t>
            </a:r>
            <a:r>
              <a:rPr lang="en-US" altLang="zh-CN" sz="1400" dirty="0" err="1"/>
              <a:t>cur_num</a:t>
            </a:r>
            <a:r>
              <a:rPr lang="en-US" altLang="zh-CN" sz="1400" dirty="0"/>
              <a:t>):</a:t>
            </a:r>
          </a:p>
          <a:p>
            <a:r>
              <a:rPr lang="en-US" altLang="zh-CN" sz="1400" dirty="0"/>
              <a:t>        X = </a:t>
            </a:r>
            <a:r>
              <a:rPr lang="en-US" altLang="zh-CN" sz="1400" dirty="0" err="1"/>
              <a:t>matmul</a:t>
            </a:r>
            <a:r>
              <a:rPr lang="en-US" altLang="zh-CN" sz="1400" dirty="0"/>
              <a:t>(X, W[</a:t>
            </a:r>
            <a:r>
              <a:rPr lang="en-US" altLang="zh-CN" sz="1400" dirty="0" err="1"/>
              <a:t>i</a:t>
            </a:r>
            <a:r>
              <a:rPr lang="en-US" altLang="zh-CN" sz="1400" dirty="0"/>
              <a:t>])</a:t>
            </a:r>
          </a:p>
          <a:p>
            <a:r>
              <a:rPr lang="en-US" altLang="zh-CN" sz="1400" dirty="0"/>
              <a:t>    return X</a:t>
            </a:r>
          </a:p>
          <a:p>
            <a:r>
              <a:rPr lang="en-US" altLang="zh-CN" sz="1400" dirty="0">
                <a:solidFill>
                  <a:srgbClr val="C00000"/>
                </a:solidFill>
              </a:rPr>
              <a:t>#</a:t>
            </a:r>
            <a:r>
              <a:rPr lang="zh-CN" altLang="en-US" sz="1400" dirty="0">
                <a:solidFill>
                  <a:srgbClr val="C00000"/>
                </a:solidFill>
              </a:rPr>
              <a:t>利用展开机制将上述代码展开，可得到等价表示</a:t>
            </a:r>
          </a:p>
          <a:p>
            <a:r>
              <a:rPr lang="en-US" altLang="zh-CN" sz="1400" dirty="0"/>
              <a:t>def </a:t>
            </a:r>
            <a:r>
              <a:rPr lang="en-US" altLang="zh-CN" sz="1400" dirty="0" err="1"/>
              <a:t>recurrent_control</a:t>
            </a:r>
            <a:r>
              <a:rPr lang="en-US" altLang="zh-CN" sz="1400" dirty="0"/>
              <a:t>(X : Tensor, W : Sequence[Tensor]):</a:t>
            </a:r>
          </a:p>
          <a:p>
            <a:r>
              <a:rPr lang="en-US" altLang="zh-CN" sz="1400" dirty="0"/>
              <a:t>    X1 = </a:t>
            </a:r>
            <a:r>
              <a:rPr lang="en-US" altLang="zh-CN" sz="1400" dirty="0" err="1"/>
              <a:t>matmul</a:t>
            </a:r>
            <a:r>
              <a:rPr lang="en-US" altLang="zh-CN" sz="1400" dirty="0"/>
              <a:t>(X, W)   #</a:t>
            </a:r>
            <a:r>
              <a:rPr lang="zh-CN" altLang="en-US" sz="1400" dirty="0"/>
              <a:t>为便于表示与后续说明，此处</a:t>
            </a:r>
            <a:r>
              <a:rPr lang="en-US" altLang="zh-CN" sz="1400" dirty="0"/>
              <a:t>W = W[0], W1 = W[1], W2 = W[2]</a:t>
            </a:r>
          </a:p>
          <a:p>
            <a:r>
              <a:rPr lang="en-US" altLang="zh-CN" sz="1400" dirty="0"/>
              <a:t>    X2 = </a:t>
            </a:r>
            <a:r>
              <a:rPr lang="en-US" altLang="zh-CN" sz="1400" dirty="0" err="1"/>
              <a:t>matmul</a:t>
            </a:r>
            <a:r>
              <a:rPr lang="en-US" altLang="zh-CN" sz="1400" dirty="0"/>
              <a:t>(X1, W1)</a:t>
            </a:r>
          </a:p>
          <a:p>
            <a:r>
              <a:rPr lang="en-US" altLang="zh-CN" sz="1400" dirty="0"/>
              <a:t>    Y = </a:t>
            </a:r>
            <a:r>
              <a:rPr lang="en-US" altLang="zh-CN" sz="1400" dirty="0" err="1"/>
              <a:t>matmul</a:t>
            </a:r>
            <a:r>
              <a:rPr lang="en-US" altLang="zh-CN" sz="1400" dirty="0"/>
              <a:t>(X2, W2)</a:t>
            </a:r>
          </a:p>
          <a:p>
            <a:r>
              <a:rPr lang="en-US" altLang="zh-CN" sz="1400" dirty="0"/>
              <a:t>    return Y</a:t>
            </a:r>
            <a:endParaRPr lang="zh-CN" altLang="en-US" sz="1400" dirty="0"/>
          </a:p>
        </p:txBody>
      </p:sp>
      <p:sp>
        <p:nvSpPr>
          <p:cNvPr id="8" name="文本框 7">
            <a:extLst>
              <a:ext uri="{FF2B5EF4-FFF2-40B4-BE49-F238E27FC236}">
                <a16:creationId xmlns:a16="http://schemas.microsoft.com/office/drawing/2014/main" id="{B2DEFFA4-A50B-8ED0-05B2-1C936290B3AF}"/>
              </a:ext>
            </a:extLst>
          </p:cNvPr>
          <p:cNvSpPr txBox="1"/>
          <p:nvPr/>
        </p:nvSpPr>
        <p:spPr>
          <a:xfrm>
            <a:off x="693556" y="1201089"/>
            <a:ext cx="5576615" cy="338554"/>
          </a:xfrm>
          <a:prstGeom prst="rect">
            <a:avLst/>
          </a:prstGeom>
          <a:noFill/>
        </p:spPr>
        <p:txBody>
          <a:bodyPr wrap="square" rtlCol="0">
            <a:spAutoFit/>
          </a:bodyPr>
          <a:lstStyle/>
          <a:p>
            <a:r>
              <a:rPr lang="zh-CN" altLang="en-US" sz="1600" b="1" dirty="0">
                <a:latin typeface="微软雅黑" panose="020B0503020204020204" pitchFamily="34" charset="-122"/>
                <a:ea typeface="微软雅黑" panose="020B0503020204020204" pitchFamily="34" charset="-122"/>
              </a:rPr>
              <a:t>带循环的矩阵乘法示例：</a:t>
            </a:r>
          </a:p>
        </p:txBody>
      </p:sp>
      <p:pic>
        <p:nvPicPr>
          <p:cNvPr id="11" name="图形 10">
            <a:extLst>
              <a:ext uri="{FF2B5EF4-FFF2-40B4-BE49-F238E27FC236}">
                <a16:creationId xmlns:a16="http://schemas.microsoft.com/office/drawing/2014/main" id="{3B87E45C-B584-D9BA-6675-DB46E107BB7D}"/>
              </a:ext>
            </a:extLst>
          </p:cNvPr>
          <p:cNvPicPr>
            <a:picLocks noChangeAspect="1"/>
          </p:cNvPicPr>
          <p:nvPr/>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693556" y="3816443"/>
            <a:ext cx="4838156" cy="2797446"/>
          </a:xfrm>
          <a:prstGeom prst="rect">
            <a:avLst/>
          </a:prstGeom>
        </p:spPr>
      </p:pic>
      <p:sp>
        <p:nvSpPr>
          <p:cNvPr id="12" name="文本框 11">
            <a:extLst>
              <a:ext uri="{FF2B5EF4-FFF2-40B4-BE49-F238E27FC236}">
                <a16:creationId xmlns:a16="http://schemas.microsoft.com/office/drawing/2014/main" id="{3DA57C0B-62EA-81C7-A37C-F2532BA1EB18}"/>
              </a:ext>
            </a:extLst>
          </p:cNvPr>
          <p:cNvSpPr txBox="1"/>
          <p:nvPr/>
        </p:nvSpPr>
        <p:spPr>
          <a:xfrm>
            <a:off x="5485992" y="3792905"/>
            <a:ext cx="3174274" cy="2893100"/>
          </a:xfrm>
          <a:prstGeom prst="rect">
            <a:avLst/>
          </a:prstGeom>
          <a:noFill/>
        </p:spPr>
        <p:txBody>
          <a:bodyPr wrap="square" rtlCol="0">
            <a:spAutoFit/>
          </a:bodyPr>
          <a:lstStyle/>
          <a:p>
            <a:pPr marL="285750" indent="-285750">
              <a:buFont typeface="Arial" panose="020B0604020202020204" pitchFamily="34" charset="0"/>
              <a:buChar char="•"/>
            </a:pPr>
            <a:r>
              <a:rPr lang="zh-CN" altLang="en-US" sz="1400" b="0" i="0" dirty="0">
                <a:effectLst/>
                <a:latin typeface="微软雅黑" panose="020B0503020204020204" pitchFamily="34" charset="-122"/>
                <a:ea typeface="微软雅黑" panose="020B0503020204020204" pitchFamily="34" charset="-122"/>
              </a:rPr>
              <a:t>当模型中有循环控制时，采用展开机制对每一次操作都赋予独特的运算标识符，以此区分相同运算操作的多次调用。</a:t>
            </a:r>
            <a:endParaRPr lang="en-US" altLang="zh-CN" sz="1400" b="0" i="0" dirty="0">
              <a:effectLst/>
              <a:latin typeface="微软雅黑" panose="020B0503020204020204" pitchFamily="34" charset="-122"/>
              <a:ea typeface="微软雅黑" panose="020B0503020204020204" pitchFamily="34" charset="-122"/>
            </a:endParaRPr>
          </a:p>
          <a:p>
            <a:pPr marL="285750" indent="-285750">
              <a:buFont typeface="Arial" panose="020B0604020202020204" pitchFamily="34" charset="0"/>
              <a:buChar char="•"/>
            </a:pPr>
            <a:r>
              <a:rPr lang="zh-CN" altLang="en-US" sz="1400" b="0" i="0" dirty="0">
                <a:effectLst/>
                <a:latin typeface="微软雅黑" panose="020B0503020204020204" pitchFamily="34" charset="-122"/>
                <a:ea typeface="微软雅黑" panose="020B0503020204020204" pitchFamily="34" charset="-122"/>
              </a:rPr>
              <a:t>在循环控制中需要维护一个张量列表来缓存循环迭代的中间结果，这些中间结果将参与前向计算和梯度计算。</a:t>
            </a:r>
            <a:endParaRPr lang="en-US" altLang="zh-CN" sz="1400" b="0" i="0" dirty="0">
              <a:effectLst/>
              <a:latin typeface="微软雅黑" panose="020B0503020204020204" pitchFamily="34" charset="-122"/>
              <a:ea typeface="微软雅黑" panose="020B0503020204020204" pitchFamily="34" charset="-122"/>
            </a:endParaRPr>
          </a:p>
          <a:p>
            <a:pPr marL="285750" indent="-285750">
              <a:buFont typeface="Arial" panose="020B0604020202020204" pitchFamily="34" charset="0"/>
              <a:buChar char="•"/>
            </a:pPr>
            <a:r>
              <a:rPr lang="zh-CN" altLang="en-US" sz="1400" dirty="0">
                <a:latin typeface="微软雅黑" panose="020B0503020204020204" pitchFamily="34" charset="-122"/>
                <a:ea typeface="微软雅黑" panose="020B0503020204020204" pitchFamily="34" charset="-122"/>
              </a:rPr>
              <a:t>循环控制的梯度同样也是一个循环，它与前向循环相迭代次数相同，执行循环体的梯度计算。循环体输出的梯度值作为下一次梯度计算的初始值，直至循环结束。</a:t>
            </a:r>
          </a:p>
        </p:txBody>
      </p:sp>
    </p:spTree>
    <p:extLst>
      <p:ext uri="{BB962C8B-B14F-4D97-AF65-F5344CB8AC3E}">
        <p14:creationId xmlns:p14="http://schemas.microsoft.com/office/powerpoint/2010/main" val="3422893761"/>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48B368F3-2D3E-E344-DB7E-79E9620B6790}"/>
              </a:ext>
            </a:extLst>
          </p:cNvPr>
          <p:cNvSpPr>
            <a:spLocks noGrp="1"/>
          </p:cNvSpPr>
          <p:nvPr>
            <p:ph type="title"/>
          </p:nvPr>
        </p:nvSpPr>
        <p:spPr>
          <a:xfrm>
            <a:off x="628650" y="148073"/>
            <a:ext cx="7886700" cy="1325563"/>
          </a:xfrm>
        </p:spPr>
        <p:txBody>
          <a:bodyPr/>
          <a:lstStyle/>
          <a:p>
            <a:r>
              <a:rPr lang="zh-CN" altLang="en-US" dirty="0">
                <a:latin typeface="微软雅黑" panose="020B0503020204020204" pitchFamily="34" charset="-122"/>
                <a:ea typeface="微软雅黑" panose="020B0503020204020204" pitchFamily="34" charset="-122"/>
              </a:rPr>
              <a:t>基于链式法则计算梯度</a:t>
            </a:r>
            <a:endParaRPr lang="zh-CN" altLang="en-US" dirty="0"/>
          </a:p>
        </p:txBody>
      </p:sp>
      <p:sp>
        <p:nvSpPr>
          <p:cNvPr id="12" name="文本框 11">
            <a:extLst>
              <a:ext uri="{FF2B5EF4-FFF2-40B4-BE49-F238E27FC236}">
                <a16:creationId xmlns:a16="http://schemas.microsoft.com/office/drawing/2014/main" id="{3DA57C0B-62EA-81C7-A37C-F2532BA1EB18}"/>
              </a:ext>
            </a:extLst>
          </p:cNvPr>
          <p:cNvSpPr txBox="1"/>
          <p:nvPr/>
        </p:nvSpPr>
        <p:spPr>
          <a:xfrm>
            <a:off x="470263" y="1473636"/>
            <a:ext cx="7654426" cy="2308324"/>
          </a:xfrm>
          <a:prstGeom prst="rect">
            <a:avLst/>
          </a:prstGeom>
          <a:noFill/>
        </p:spPr>
        <p:txBody>
          <a:bodyPr wrap="square" rtlCol="0">
            <a:spAutoFit/>
          </a:bodyPr>
          <a:lstStyle/>
          <a:p>
            <a:pPr marL="285750" indent="-285750">
              <a:buFont typeface="Arial" panose="020B0604020202020204" pitchFamily="34" charset="0"/>
              <a:buChar char="•"/>
            </a:pPr>
            <a:r>
              <a:rPr lang="zh-CN" altLang="en-US" sz="1600" b="0" i="0" dirty="0">
                <a:effectLst/>
                <a:latin typeface="微软雅黑" panose="020B0503020204020204" pitchFamily="34" charset="-122"/>
                <a:ea typeface="微软雅黑" panose="020B0503020204020204" pitchFamily="34" charset="-122"/>
              </a:rPr>
              <a:t>输入数据根据计算图逐层进行计算并保存中间结果变量，直至经过多层的计算后产生最终输出的过程称为</a:t>
            </a:r>
            <a:r>
              <a:rPr lang="zh-CN" altLang="en-US" sz="1600" b="1" i="0" dirty="0">
                <a:effectLst/>
                <a:latin typeface="微软雅黑" panose="020B0503020204020204" pitchFamily="34" charset="-122"/>
                <a:ea typeface="微软雅黑" panose="020B0503020204020204" pitchFamily="34" charset="-122"/>
              </a:rPr>
              <a:t>前向传播</a:t>
            </a:r>
            <a:r>
              <a:rPr lang="zh-CN" altLang="en-US" sz="1600" b="0" i="0" dirty="0">
                <a:effectLst/>
                <a:latin typeface="微软雅黑" panose="020B0503020204020204" pitchFamily="34" charset="-122"/>
                <a:ea typeface="微软雅黑" panose="020B0503020204020204" pitchFamily="34" charset="-122"/>
              </a:rPr>
              <a:t>（</a:t>
            </a:r>
            <a:r>
              <a:rPr lang="en-US" altLang="zh-CN" sz="1600" b="0" i="0" dirty="0">
                <a:effectLst/>
                <a:latin typeface="微软雅黑" panose="020B0503020204020204" pitchFamily="34" charset="-122"/>
                <a:ea typeface="微软雅黑" panose="020B0503020204020204" pitchFamily="34" charset="-122"/>
              </a:rPr>
              <a:t>Forward propagation</a:t>
            </a:r>
            <a:r>
              <a:rPr lang="zh-CN" altLang="en-US" sz="1600" b="0" i="0" dirty="0">
                <a:effectLst/>
                <a:latin typeface="微软雅黑" panose="020B0503020204020204" pitchFamily="34" charset="-122"/>
                <a:ea typeface="微软雅黑" panose="020B0503020204020204" pitchFamily="34" charset="-122"/>
              </a:rPr>
              <a:t>）。</a:t>
            </a:r>
            <a:endParaRPr lang="en-US" altLang="zh-CN" sz="1600" b="0" i="0" dirty="0">
              <a:effectLst/>
              <a:latin typeface="微软雅黑" panose="020B0503020204020204" pitchFamily="34" charset="-122"/>
              <a:ea typeface="微软雅黑" panose="020B0503020204020204" pitchFamily="34" charset="-122"/>
            </a:endParaRPr>
          </a:p>
          <a:p>
            <a:pPr marL="285750" indent="-285750">
              <a:buFont typeface="Arial" panose="020B0604020202020204" pitchFamily="34" charset="0"/>
              <a:buChar char="•"/>
            </a:pPr>
            <a:r>
              <a:rPr lang="zh-CN" altLang="en-US" sz="1600" dirty="0">
                <a:latin typeface="微软雅黑" panose="020B0503020204020204" pitchFamily="34" charset="-122"/>
                <a:ea typeface="微软雅黑" panose="020B0503020204020204" pitchFamily="34" charset="-122"/>
              </a:rPr>
              <a:t>前向传播的输出结果与标签值产生一个损失函数结果。模型将来自损失函数的数据信息通过计算图反向流动，执行梯度计算来更新训练参数的过程称为</a:t>
            </a:r>
            <a:r>
              <a:rPr lang="zh-CN" altLang="en-US" sz="1600" b="1" dirty="0">
                <a:latin typeface="微软雅黑" panose="020B0503020204020204" pitchFamily="34" charset="-122"/>
                <a:ea typeface="微软雅黑" panose="020B0503020204020204" pitchFamily="34" charset="-122"/>
              </a:rPr>
              <a:t>反向传播</a:t>
            </a:r>
            <a:r>
              <a:rPr lang="zh-CN" altLang="en-US" sz="1600" dirty="0">
                <a:latin typeface="微软雅黑" panose="020B0503020204020204" pitchFamily="34" charset="-122"/>
                <a:ea typeface="微软雅黑" panose="020B0503020204020204" pitchFamily="34" charset="-122"/>
              </a:rPr>
              <a:t>（</a:t>
            </a:r>
            <a:r>
              <a:rPr lang="en-US" altLang="zh-CN" sz="1600" dirty="0">
                <a:latin typeface="微软雅黑" panose="020B0503020204020204" pitchFamily="34" charset="-122"/>
                <a:ea typeface="微软雅黑" panose="020B0503020204020204" pitchFamily="34" charset="-122"/>
              </a:rPr>
              <a:t>Back propagation</a:t>
            </a:r>
            <a:r>
              <a:rPr lang="zh-CN" altLang="en-US" sz="1600" dirty="0">
                <a:latin typeface="微软雅黑" panose="020B0503020204020204" pitchFamily="34" charset="-122"/>
                <a:ea typeface="微软雅黑" panose="020B0503020204020204" pitchFamily="34" charset="-122"/>
              </a:rPr>
              <a:t>）。</a:t>
            </a:r>
            <a:endParaRPr lang="en-US" altLang="zh-CN" sz="1600" dirty="0">
              <a:latin typeface="微软雅黑" panose="020B0503020204020204" pitchFamily="34" charset="-122"/>
              <a:ea typeface="微软雅黑" panose="020B0503020204020204" pitchFamily="34" charset="-122"/>
            </a:endParaRPr>
          </a:p>
          <a:p>
            <a:pPr marL="285750" indent="-285750">
              <a:buFont typeface="Arial" panose="020B0604020202020204" pitchFamily="34" charset="0"/>
              <a:buChar char="•"/>
            </a:pPr>
            <a:r>
              <a:rPr lang="zh-CN" altLang="en-US" sz="1600" b="1" i="0" dirty="0">
                <a:effectLst/>
                <a:latin typeface="微软雅黑" panose="020B0503020204020204" pitchFamily="34" charset="-122"/>
                <a:ea typeface="微软雅黑" panose="020B0503020204020204" pitchFamily="34" charset="-122"/>
              </a:rPr>
              <a:t>链式法则</a:t>
            </a:r>
            <a:r>
              <a:rPr lang="zh-CN" altLang="en-US" sz="1600" b="0" i="0" dirty="0">
                <a:effectLst/>
                <a:latin typeface="微软雅黑" panose="020B0503020204020204" pitchFamily="34" charset="-122"/>
                <a:ea typeface="微软雅黑" panose="020B0503020204020204" pitchFamily="34" charset="-122"/>
              </a:rPr>
              <a:t>是微积分中的求导法则，用于求解复合函数中的导数。复合函数的导数是构成复合有限个函数在相应点的导数乘积。假设</a:t>
            </a:r>
            <a:r>
              <a:rPr lang="en-US" altLang="zh-CN" sz="1600" b="0" i="1" dirty="0">
                <a:effectLst/>
                <a:latin typeface="微软雅黑" panose="020B0503020204020204" pitchFamily="34" charset="-122"/>
                <a:ea typeface="微软雅黑" panose="020B0503020204020204" pitchFamily="34" charset="-122"/>
              </a:rPr>
              <a:t>f </a:t>
            </a:r>
            <a:r>
              <a:rPr lang="zh-CN" altLang="en-US" sz="1600" b="0" i="0" dirty="0">
                <a:effectLst/>
                <a:latin typeface="微软雅黑" panose="020B0503020204020204" pitchFamily="34" charset="-122"/>
                <a:ea typeface="微软雅黑" panose="020B0503020204020204" pitchFamily="34" charset="-122"/>
              </a:rPr>
              <a:t>和</a:t>
            </a:r>
            <a:r>
              <a:rPr lang="en-US" altLang="zh-CN" sz="1600" b="0" i="1" dirty="0">
                <a:effectLst/>
                <a:latin typeface="微软雅黑" panose="020B0503020204020204" pitchFamily="34" charset="-122"/>
                <a:ea typeface="微软雅黑" panose="020B0503020204020204" pitchFamily="34" charset="-122"/>
              </a:rPr>
              <a:t>g </a:t>
            </a:r>
            <a:r>
              <a:rPr lang="zh-CN" altLang="en-US" sz="1600" b="0" i="0" dirty="0">
                <a:effectLst/>
                <a:latin typeface="微软雅黑" panose="020B0503020204020204" pitchFamily="34" charset="-122"/>
                <a:ea typeface="微软雅黑" panose="020B0503020204020204" pitchFamily="34" charset="-122"/>
              </a:rPr>
              <a:t>是关于实数</a:t>
            </a:r>
            <a:r>
              <a:rPr lang="en-US" altLang="zh-CN" sz="1600" b="0" i="1" dirty="0">
                <a:effectLst/>
                <a:latin typeface="微软雅黑" panose="020B0503020204020204" pitchFamily="34" charset="-122"/>
                <a:ea typeface="微软雅黑" panose="020B0503020204020204" pitchFamily="34" charset="-122"/>
              </a:rPr>
              <a:t>x</a:t>
            </a:r>
            <a:r>
              <a:rPr lang="zh-CN" altLang="en-US" sz="1600" b="0" i="0" dirty="0">
                <a:effectLst/>
                <a:latin typeface="微软雅黑" panose="020B0503020204020204" pitchFamily="34" charset="-122"/>
                <a:ea typeface="微软雅黑" panose="020B0503020204020204" pitchFamily="34" charset="-122"/>
              </a:rPr>
              <a:t>的映射函数，设</a:t>
            </a:r>
            <a:r>
              <a:rPr lang="en-US" altLang="zh-CN" sz="1600" b="0" i="0" dirty="0">
                <a:effectLst/>
                <a:latin typeface="微软雅黑" panose="020B0503020204020204" pitchFamily="34" charset="-122"/>
                <a:ea typeface="微软雅黑" panose="020B0503020204020204" pitchFamily="34" charset="-122"/>
              </a:rPr>
              <a:t>y=g(x)</a:t>
            </a:r>
            <a:r>
              <a:rPr lang="zh-CN" altLang="en-US" sz="1600" b="0" i="0" dirty="0">
                <a:effectLst/>
                <a:latin typeface="微软雅黑" panose="020B0503020204020204" pitchFamily="34" charset="-122"/>
                <a:ea typeface="微软雅黑" panose="020B0503020204020204" pitchFamily="34" charset="-122"/>
              </a:rPr>
              <a:t>并且</a:t>
            </a:r>
            <a:r>
              <a:rPr lang="en-US" altLang="zh-CN" sz="1600" b="0" i="0" dirty="0">
                <a:effectLst/>
                <a:latin typeface="微软雅黑" panose="020B0503020204020204" pitchFamily="34" charset="-122"/>
                <a:ea typeface="微软雅黑" panose="020B0503020204020204" pitchFamily="34" charset="-122"/>
              </a:rPr>
              <a:t>z=f(y)=f(g(x))</a:t>
            </a:r>
            <a:r>
              <a:rPr lang="zh-CN" altLang="en-US" sz="1600" b="0" i="0" dirty="0">
                <a:effectLst/>
                <a:latin typeface="微软雅黑" panose="020B0503020204020204" pitchFamily="34" charset="-122"/>
                <a:ea typeface="微软雅黑" panose="020B0503020204020204" pitchFamily="34" charset="-122"/>
              </a:rPr>
              <a:t>，则</a:t>
            </a:r>
            <a:r>
              <a:rPr lang="en-US" altLang="zh-CN" sz="1600" b="0" i="1" dirty="0">
                <a:effectLst/>
                <a:latin typeface="微软雅黑" panose="020B0503020204020204" pitchFamily="34" charset="-122"/>
                <a:ea typeface="微软雅黑" panose="020B0503020204020204" pitchFamily="34" charset="-122"/>
              </a:rPr>
              <a:t>z</a:t>
            </a:r>
            <a:r>
              <a:rPr lang="zh-CN" altLang="en-US" sz="1600" b="0" i="0" dirty="0">
                <a:effectLst/>
                <a:latin typeface="微软雅黑" panose="020B0503020204020204" pitchFamily="34" charset="-122"/>
                <a:ea typeface="微软雅黑" panose="020B0503020204020204" pitchFamily="34" charset="-122"/>
              </a:rPr>
              <a:t>对</a:t>
            </a:r>
            <a:r>
              <a:rPr lang="en-US" altLang="zh-CN" sz="1600" b="0" i="1" dirty="0">
                <a:effectLst/>
                <a:latin typeface="微软雅黑" panose="020B0503020204020204" pitchFamily="34" charset="-122"/>
                <a:ea typeface="微软雅黑" panose="020B0503020204020204" pitchFamily="34" charset="-122"/>
              </a:rPr>
              <a:t>x</a:t>
            </a:r>
            <a:r>
              <a:rPr lang="zh-CN" altLang="en-US" sz="1600" b="0" i="0" dirty="0">
                <a:effectLst/>
                <a:latin typeface="微软雅黑" panose="020B0503020204020204" pitchFamily="34" charset="-122"/>
                <a:ea typeface="微软雅黑" panose="020B0503020204020204" pitchFamily="34" charset="-122"/>
              </a:rPr>
              <a:t>的导数即为：</a:t>
            </a:r>
            <a:endParaRPr lang="en-US" altLang="zh-CN" sz="1600" b="0" i="0" dirty="0">
              <a:effectLst/>
              <a:latin typeface="微软雅黑" panose="020B0503020204020204" pitchFamily="34" charset="-122"/>
              <a:ea typeface="微软雅黑" panose="020B0503020204020204" pitchFamily="34" charset="-122"/>
            </a:endParaRPr>
          </a:p>
          <a:p>
            <a:pPr marL="285750" indent="-285750">
              <a:buFont typeface="Arial" panose="020B0604020202020204" pitchFamily="34" charset="0"/>
              <a:buChar char="•"/>
            </a:pPr>
            <a:endParaRPr lang="zh-CN" altLang="en-US" sz="1600" dirty="0">
              <a:latin typeface="微软雅黑" panose="020B0503020204020204" pitchFamily="34" charset="-122"/>
              <a:ea typeface="微软雅黑" panose="020B0503020204020204" pitchFamily="34" charset="-122"/>
            </a:endParaRPr>
          </a:p>
        </p:txBody>
      </p:sp>
      <p:pic>
        <p:nvPicPr>
          <p:cNvPr id="5" name="图片 4">
            <a:extLst>
              <a:ext uri="{FF2B5EF4-FFF2-40B4-BE49-F238E27FC236}">
                <a16:creationId xmlns:a16="http://schemas.microsoft.com/office/drawing/2014/main" id="{ECEC7C4F-1138-F112-C32F-FFED3F411189}"/>
              </a:ext>
            </a:extLst>
          </p:cNvPr>
          <p:cNvPicPr>
            <a:picLocks noChangeAspect="1"/>
          </p:cNvPicPr>
          <p:nvPr/>
        </p:nvPicPr>
        <p:blipFill>
          <a:blip r:embed="rId2"/>
          <a:stretch>
            <a:fillRect/>
          </a:stretch>
        </p:blipFill>
        <p:spPr>
          <a:xfrm>
            <a:off x="3144678" y="3514912"/>
            <a:ext cx="2214156" cy="731876"/>
          </a:xfrm>
          <a:prstGeom prst="rect">
            <a:avLst/>
          </a:prstGeom>
        </p:spPr>
      </p:pic>
      <p:sp>
        <p:nvSpPr>
          <p:cNvPr id="6" name="文本框 5">
            <a:extLst>
              <a:ext uri="{FF2B5EF4-FFF2-40B4-BE49-F238E27FC236}">
                <a16:creationId xmlns:a16="http://schemas.microsoft.com/office/drawing/2014/main" id="{44166572-57C9-47FF-F0A6-775C44A8C3E9}"/>
              </a:ext>
            </a:extLst>
          </p:cNvPr>
          <p:cNvSpPr txBox="1"/>
          <p:nvPr/>
        </p:nvSpPr>
        <p:spPr>
          <a:xfrm>
            <a:off x="470263" y="4256254"/>
            <a:ext cx="7654426" cy="1077218"/>
          </a:xfrm>
          <a:prstGeom prst="rect">
            <a:avLst/>
          </a:prstGeom>
          <a:noFill/>
        </p:spPr>
        <p:txBody>
          <a:bodyPr wrap="square" rtlCol="0">
            <a:spAutoFit/>
          </a:bodyPr>
          <a:lstStyle/>
          <a:p>
            <a:pPr marL="285750" indent="-285750">
              <a:buFont typeface="Arial" panose="020B0604020202020204" pitchFamily="34" charset="0"/>
              <a:buChar char="•"/>
            </a:pPr>
            <a:r>
              <a:rPr lang="zh-CN" altLang="en-US" sz="1600" b="0" i="0" dirty="0">
                <a:effectLst/>
                <a:latin typeface="微软雅黑" panose="020B0503020204020204" pitchFamily="34" charset="-122"/>
                <a:ea typeface="微软雅黑" panose="020B0503020204020204" pitchFamily="34" charset="-122"/>
              </a:rPr>
              <a:t>神经网络的反向传播是根据反向计算图的特定运算顺序来执行链式法则的算法。由于神经网络的输入通常为三维张量，输出为一维向量。因此将上述复合函数关于标量的梯度法则进行推广和扩展。假设</a:t>
            </a:r>
            <a:r>
              <a:rPr lang="en-US" altLang="zh-CN" sz="1600" b="0" i="0" dirty="0">
                <a:effectLst/>
                <a:latin typeface="微软雅黑" panose="020B0503020204020204" pitchFamily="34" charset="-122"/>
                <a:ea typeface="微软雅黑" panose="020B0503020204020204" pitchFamily="34" charset="-122"/>
              </a:rPr>
              <a:t>X</a:t>
            </a:r>
            <a:r>
              <a:rPr lang="zh-CN" altLang="en-US" sz="1600" b="0" i="0" dirty="0">
                <a:effectLst/>
                <a:latin typeface="微软雅黑" panose="020B0503020204020204" pitchFamily="34" charset="-122"/>
                <a:ea typeface="微软雅黑" panose="020B0503020204020204" pitchFamily="34" charset="-122"/>
              </a:rPr>
              <a:t>是</a:t>
            </a:r>
            <a:r>
              <a:rPr lang="en-US" altLang="zh-CN" sz="1600" b="0" i="1" dirty="0">
                <a:effectLst/>
                <a:latin typeface="微软雅黑" panose="020B0503020204020204" pitchFamily="34" charset="-122"/>
                <a:ea typeface="微软雅黑" panose="020B0503020204020204" pitchFamily="34" charset="-122"/>
              </a:rPr>
              <a:t>m </a:t>
            </a:r>
            <a:r>
              <a:rPr lang="zh-CN" altLang="en-US" sz="1600" b="0" i="0" dirty="0">
                <a:effectLst/>
                <a:latin typeface="微软雅黑" panose="020B0503020204020204" pitchFamily="34" charset="-122"/>
                <a:ea typeface="微软雅黑" panose="020B0503020204020204" pitchFamily="34" charset="-122"/>
              </a:rPr>
              <a:t>维张量，</a:t>
            </a:r>
            <a:r>
              <a:rPr lang="en-US" altLang="zh-CN" sz="1600" b="0" i="0" dirty="0">
                <a:effectLst/>
                <a:latin typeface="微软雅黑" panose="020B0503020204020204" pitchFamily="34" charset="-122"/>
                <a:ea typeface="微软雅黑" panose="020B0503020204020204" pitchFamily="34" charset="-122"/>
              </a:rPr>
              <a:t>Y</a:t>
            </a:r>
            <a:r>
              <a:rPr lang="zh-CN" altLang="en-US" sz="1600" b="0" i="0" dirty="0">
                <a:effectLst/>
                <a:latin typeface="微软雅黑" panose="020B0503020204020204" pitchFamily="34" charset="-122"/>
                <a:ea typeface="微软雅黑" panose="020B0503020204020204" pitchFamily="34" charset="-122"/>
              </a:rPr>
              <a:t>为</a:t>
            </a:r>
            <a:r>
              <a:rPr lang="en-US" altLang="zh-CN" sz="1600" b="0" i="1" dirty="0">
                <a:effectLst/>
                <a:latin typeface="微软雅黑" panose="020B0503020204020204" pitchFamily="34" charset="-122"/>
                <a:ea typeface="微软雅黑" panose="020B0503020204020204" pitchFamily="34" charset="-122"/>
              </a:rPr>
              <a:t>n </a:t>
            </a:r>
            <a:r>
              <a:rPr lang="zh-CN" altLang="en-US" sz="1600" b="0" i="0" dirty="0">
                <a:effectLst/>
                <a:latin typeface="微软雅黑" panose="020B0503020204020204" pitchFamily="34" charset="-122"/>
                <a:ea typeface="微软雅黑" panose="020B0503020204020204" pitchFamily="34" charset="-122"/>
              </a:rPr>
              <a:t>维张量，</a:t>
            </a:r>
            <a:r>
              <a:rPr lang="en-US" altLang="zh-CN" sz="1600" b="0" i="0" dirty="0">
                <a:effectLst/>
                <a:latin typeface="微软雅黑" panose="020B0503020204020204" pitchFamily="34" charset="-122"/>
                <a:ea typeface="微软雅黑" panose="020B0503020204020204" pitchFamily="34" charset="-122"/>
              </a:rPr>
              <a:t>z</a:t>
            </a:r>
            <a:r>
              <a:rPr lang="zh-CN" altLang="en-US" sz="1600" b="0" i="0" dirty="0">
                <a:effectLst/>
                <a:latin typeface="微软雅黑" panose="020B0503020204020204" pitchFamily="34" charset="-122"/>
                <a:ea typeface="微软雅黑" panose="020B0503020204020204" pitchFamily="34" charset="-122"/>
              </a:rPr>
              <a:t>为一维向量，</a:t>
            </a:r>
            <a:r>
              <a:rPr lang="en-US" altLang="zh-CN" sz="1600" b="0" i="0" dirty="0">
                <a:effectLst/>
                <a:latin typeface="微软雅黑" panose="020B0503020204020204" pitchFamily="34" charset="-122"/>
                <a:ea typeface="微软雅黑" panose="020B0503020204020204" pitchFamily="34" charset="-122"/>
              </a:rPr>
              <a:t>Y=g(X)</a:t>
            </a:r>
            <a:r>
              <a:rPr lang="zh-CN" altLang="en-US" sz="1600" b="0" i="0" dirty="0">
                <a:effectLst/>
                <a:latin typeface="微软雅黑" panose="020B0503020204020204" pitchFamily="34" charset="-122"/>
                <a:ea typeface="微软雅黑" panose="020B0503020204020204" pitchFamily="34" charset="-122"/>
              </a:rPr>
              <a:t>并且</a:t>
            </a:r>
            <a:r>
              <a:rPr lang="en-US" altLang="zh-CN" sz="1600" b="0" i="0" dirty="0">
                <a:effectLst/>
                <a:latin typeface="微软雅黑" panose="020B0503020204020204" pitchFamily="34" charset="-122"/>
                <a:ea typeface="微软雅黑" panose="020B0503020204020204" pitchFamily="34" charset="-122"/>
              </a:rPr>
              <a:t>z=f(Y)</a:t>
            </a:r>
            <a:r>
              <a:rPr lang="zh-CN" altLang="en-US" sz="1600" b="0" i="0" dirty="0">
                <a:effectLst/>
                <a:latin typeface="微软雅黑" panose="020B0503020204020204" pitchFamily="34" charset="-122"/>
                <a:ea typeface="微软雅黑" panose="020B0503020204020204" pitchFamily="34" charset="-122"/>
              </a:rPr>
              <a:t>，则</a:t>
            </a:r>
            <a:r>
              <a:rPr lang="en-US" altLang="zh-CN" sz="1600" b="0" i="0" dirty="0">
                <a:effectLst/>
                <a:latin typeface="微软雅黑" panose="020B0503020204020204" pitchFamily="34" charset="-122"/>
                <a:ea typeface="微软雅黑" panose="020B0503020204020204" pitchFamily="34" charset="-122"/>
              </a:rPr>
              <a:t>z</a:t>
            </a:r>
            <a:r>
              <a:rPr lang="zh-CN" altLang="en-US" sz="1600" b="0" i="0" dirty="0">
                <a:effectLst/>
                <a:latin typeface="微软雅黑" panose="020B0503020204020204" pitchFamily="34" charset="-122"/>
                <a:ea typeface="微软雅黑" panose="020B0503020204020204" pitchFamily="34" charset="-122"/>
              </a:rPr>
              <a:t>关于</a:t>
            </a:r>
            <a:r>
              <a:rPr lang="en-US" altLang="zh-CN" sz="1600" b="0" i="0" dirty="0">
                <a:effectLst/>
                <a:latin typeface="微软雅黑" panose="020B0503020204020204" pitchFamily="34" charset="-122"/>
                <a:ea typeface="微软雅黑" panose="020B0503020204020204" pitchFamily="34" charset="-122"/>
              </a:rPr>
              <a:t>X</a:t>
            </a:r>
            <a:r>
              <a:rPr lang="zh-CN" altLang="en-US" sz="1600" b="0" i="0" dirty="0">
                <a:effectLst/>
                <a:latin typeface="微软雅黑" panose="020B0503020204020204" pitchFamily="34" charset="-122"/>
                <a:ea typeface="微软雅黑" panose="020B0503020204020204" pitchFamily="34" charset="-122"/>
              </a:rPr>
              <a:t>每一个元素的偏导数即为：</a:t>
            </a:r>
            <a:endParaRPr lang="zh-CN" altLang="en-US" sz="1600" dirty="0">
              <a:latin typeface="微软雅黑" panose="020B0503020204020204" pitchFamily="34" charset="-122"/>
              <a:ea typeface="微软雅黑" panose="020B0503020204020204" pitchFamily="34" charset="-122"/>
            </a:endParaRPr>
          </a:p>
        </p:txBody>
      </p:sp>
      <p:pic>
        <p:nvPicPr>
          <p:cNvPr id="9" name="图片 8">
            <a:extLst>
              <a:ext uri="{FF2B5EF4-FFF2-40B4-BE49-F238E27FC236}">
                <a16:creationId xmlns:a16="http://schemas.microsoft.com/office/drawing/2014/main" id="{FC705EB9-C032-C797-EF45-1CB23AABDA84}"/>
              </a:ext>
            </a:extLst>
          </p:cNvPr>
          <p:cNvPicPr>
            <a:picLocks noChangeAspect="1"/>
          </p:cNvPicPr>
          <p:nvPr/>
        </p:nvPicPr>
        <p:blipFill>
          <a:blip r:embed="rId3"/>
          <a:stretch>
            <a:fillRect/>
          </a:stretch>
        </p:blipFill>
        <p:spPr>
          <a:xfrm>
            <a:off x="3288369" y="5384364"/>
            <a:ext cx="2213565" cy="702927"/>
          </a:xfrm>
          <a:prstGeom prst="rect">
            <a:avLst/>
          </a:prstGeom>
        </p:spPr>
      </p:pic>
    </p:spTree>
    <p:extLst>
      <p:ext uri="{BB962C8B-B14F-4D97-AF65-F5344CB8AC3E}">
        <p14:creationId xmlns:p14="http://schemas.microsoft.com/office/powerpoint/2010/main" val="883524202"/>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图片 6">
            <a:extLst>
              <a:ext uri="{FF2B5EF4-FFF2-40B4-BE49-F238E27FC236}">
                <a16:creationId xmlns:a16="http://schemas.microsoft.com/office/drawing/2014/main" id="{7943B4EA-59AA-A945-ED62-9E47F3C89222}"/>
              </a:ext>
            </a:extLst>
          </p:cNvPr>
          <p:cNvPicPr>
            <a:picLocks noChangeAspect="1"/>
          </p:cNvPicPr>
          <p:nvPr/>
        </p:nvPicPr>
        <p:blipFill>
          <a:blip r:embed="rId2"/>
          <a:stretch>
            <a:fillRect/>
          </a:stretch>
        </p:blipFill>
        <p:spPr>
          <a:xfrm>
            <a:off x="3268775" y="5645618"/>
            <a:ext cx="2340429" cy="610183"/>
          </a:xfrm>
          <a:prstGeom prst="rect">
            <a:avLst/>
          </a:prstGeom>
        </p:spPr>
      </p:pic>
      <p:sp>
        <p:nvSpPr>
          <p:cNvPr id="2" name="标题 1">
            <a:extLst>
              <a:ext uri="{FF2B5EF4-FFF2-40B4-BE49-F238E27FC236}">
                <a16:creationId xmlns:a16="http://schemas.microsoft.com/office/drawing/2014/main" id="{48B368F3-2D3E-E344-DB7E-79E9620B6790}"/>
              </a:ext>
            </a:extLst>
          </p:cNvPr>
          <p:cNvSpPr>
            <a:spLocks noGrp="1"/>
          </p:cNvSpPr>
          <p:nvPr>
            <p:ph type="title"/>
          </p:nvPr>
        </p:nvSpPr>
        <p:spPr>
          <a:xfrm>
            <a:off x="628650" y="148073"/>
            <a:ext cx="7886700" cy="1325563"/>
          </a:xfrm>
        </p:spPr>
        <p:txBody>
          <a:bodyPr/>
          <a:lstStyle/>
          <a:p>
            <a:r>
              <a:rPr lang="zh-CN" altLang="en-US" dirty="0">
                <a:latin typeface="微软雅黑" panose="020B0503020204020204" pitchFamily="34" charset="-122"/>
                <a:ea typeface="微软雅黑" panose="020B0503020204020204" pitchFamily="34" charset="-122"/>
              </a:rPr>
              <a:t>基于链式法则计算梯度</a:t>
            </a:r>
            <a:endParaRPr lang="zh-CN" altLang="en-US" dirty="0"/>
          </a:p>
        </p:txBody>
      </p:sp>
      <p:pic>
        <p:nvPicPr>
          <p:cNvPr id="5" name="图片 4">
            <a:extLst>
              <a:ext uri="{FF2B5EF4-FFF2-40B4-BE49-F238E27FC236}">
                <a16:creationId xmlns:a16="http://schemas.microsoft.com/office/drawing/2014/main" id="{ECEC7C4F-1138-F112-C32F-FFED3F411189}"/>
              </a:ext>
            </a:extLst>
          </p:cNvPr>
          <p:cNvPicPr>
            <a:picLocks noChangeAspect="1"/>
          </p:cNvPicPr>
          <p:nvPr/>
        </p:nvPicPr>
        <p:blipFill>
          <a:blip r:embed="rId3"/>
          <a:stretch>
            <a:fillRect/>
          </a:stretch>
        </p:blipFill>
        <p:spPr>
          <a:xfrm>
            <a:off x="3125083" y="3149498"/>
            <a:ext cx="2214156" cy="731876"/>
          </a:xfrm>
          <a:prstGeom prst="rect">
            <a:avLst/>
          </a:prstGeom>
        </p:spPr>
      </p:pic>
      <p:pic>
        <p:nvPicPr>
          <p:cNvPr id="9" name="图片 8">
            <a:extLst>
              <a:ext uri="{FF2B5EF4-FFF2-40B4-BE49-F238E27FC236}">
                <a16:creationId xmlns:a16="http://schemas.microsoft.com/office/drawing/2014/main" id="{FC705EB9-C032-C797-EF45-1CB23AABDA84}"/>
              </a:ext>
            </a:extLst>
          </p:cNvPr>
          <p:cNvPicPr>
            <a:picLocks noChangeAspect="1"/>
          </p:cNvPicPr>
          <p:nvPr/>
        </p:nvPicPr>
        <p:blipFill>
          <a:blip r:embed="rId4"/>
          <a:stretch>
            <a:fillRect/>
          </a:stretch>
        </p:blipFill>
        <p:spPr>
          <a:xfrm>
            <a:off x="3268775" y="4737731"/>
            <a:ext cx="2213565" cy="702927"/>
          </a:xfrm>
          <a:prstGeom prst="rect">
            <a:avLst/>
          </a:prstGeom>
        </p:spPr>
      </p:pic>
      <p:sp>
        <p:nvSpPr>
          <p:cNvPr id="3" name="文本框 2">
            <a:extLst>
              <a:ext uri="{FF2B5EF4-FFF2-40B4-BE49-F238E27FC236}">
                <a16:creationId xmlns:a16="http://schemas.microsoft.com/office/drawing/2014/main" id="{5694A642-EBC0-1AA5-4984-B0B9CF0B51F4}"/>
              </a:ext>
            </a:extLst>
          </p:cNvPr>
          <p:cNvSpPr txBox="1"/>
          <p:nvPr/>
        </p:nvSpPr>
        <p:spPr>
          <a:xfrm>
            <a:off x="707027" y="5387959"/>
            <a:ext cx="4426676" cy="338554"/>
          </a:xfrm>
          <a:prstGeom prst="rect">
            <a:avLst/>
          </a:prstGeom>
          <a:noFill/>
        </p:spPr>
        <p:txBody>
          <a:bodyPr wrap="square" rtlCol="0">
            <a:spAutoFit/>
          </a:bodyPr>
          <a:lstStyle/>
          <a:p>
            <a:r>
              <a:rPr lang="zh-CN" altLang="en-US" sz="1600" b="0" i="0" dirty="0">
                <a:effectLst/>
                <a:latin typeface="微软雅黑" panose="020B0503020204020204" pitchFamily="34" charset="-122"/>
                <a:ea typeface="微软雅黑" panose="020B0503020204020204" pitchFamily="34" charset="-122"/>
              </a:rPr>
              <a:t>上述公式可以等价的表示为：</a:t>
            </a:r>
            <a:endParaRPr lang="zh-CN" altLang="en-US" sz="1600" dirty="0">
              <a:latin typeface="微软雅黑" panose="020B0503020204020204" pitchFamily="34" charset="-122"/>
              <a:ea typeface="微软雅黑" panose="020B0503020204020204" pitchFamily="34" charset="-122"/>
            </a:endParaRPr>
          </a:p>
        </p:txBody>
      </p:sp>
      <p:sp>
        <p:nvSpPr>
          <p:cNvPr id="12" name="文本框 11">
            <a:extLst>
              <a:ext uri="{FF2B5EF4-FFF2-40B4-BE49-F238E27FC236}">
                <a16:creationId xmlns:a16="http://schemas.microsoft.com/office/drawing/2014/main" id="{3DA57C0B-62EA-81C7-A37C-F2532BA1EB18}"/>
              </a:ext>
            </a:extLst>
          </p:cNvPr>
          <p:cNvSpPr txBox="1"/>
          <p:nvPr/>
        </p:nvSpPr>
        <p:spPr>
          <a:xfrm>
            <a:off x="470263" y="1212382"/>
            <a:ext cx="7654426" cy="2308324"/>
          </a:xfrm>
          <a:prstGeom prst="rect">
            <a:avLst/>
          </a:prstGeom>
          <a:noFill/>
        </p:spPr>
        <p:txBody>
          <a:bodyPr wrap="square" rtlCol="0">
            <a:spAutoFit/>
          </a:bodyPr>
          <a:lstStyle/>
          <a:p>
            <a:pPr marL="285750" indent="-285750">
              <a:buFont typeface="Arial" panose="020B0604020202020204" pitchFamily="34" charset="0"/>
              <a:buChar char="•"/>
            </a:pPr>
            <a:r>
              <a:rPr lang="zh-CN" altLang="en-US" sz="1600" b="0" i="0" dirty="0">
                <a:effectLst/>
                <a:latin typeface="微软雅黑" panose="020B0503020204020204" pitchFamily="34" charset="-122"/>
                <a:ea typeface="微软雅黑" panose="020B0503020204020204" pitchFamily="34" charset="-122"/>
              </a:rPr>
              <a:t>输入数据根据计算图逐层进行计算并保存中间结果变量，直至经过多层的计算后产生最终输出的过程称为</a:t>
            </a:r>
            <a:r>
              <a:rPr lang="zh-CN" altLang="en-US" sz="1600" b="1" i="0" dirty="0">
                <a:effectLst/>
                <a:latin typeface="微软雅黑" panose="020B0503020204020204" pitchFamily="34" charset="-122"/>
                <a:ea typeface="微软雅黑" panose="020B0503020204020204" pitchFamily="34" charset="-122"/>
              </a:rPr>
              <a:t>前向传播</a:t>
            </a:r>
            <a:r>
              <a:rPr lang="zh-CN" altLang="en-US" sz="1600" b="0" i="0" dirty="0">
                <a:effectLst/>
                <a:latin typeface="微软雅黑" panose="020B0503020204020204" pitchFamily="34" charset="-122"/>
                <a:ea typeface="微软雅黑" panose="020B0503020204020204" pitchFamily="34" charset="-122"/>
              </a:rPr>
              <a:t>（</a:t>
            </a:r>
            <a:r>
              <a:rPr lang="en-US" altLang="zh-CN" sz="1600" b="0" i="0" dirty="0">
                <a:effectLst/>
                <a:latin typeface="微软雅黑" panose="020B0503020204020204" pitchFamily="34" charset="-122"/>
                <a:ea typeface="微软雅黑" panose="020B0503020204020204" pitchFamily="34" charset="-122"/>
              </a:rPr>
              <a:t>Forward propagation</a:t>
            </a:r>
            <a:r>
              <a:rPr lang="zh-CN" altLang="en-US" sz="1600" b="0" i="0" dirty="0">
                <a:effectLst/>
                <a:latin typeface="微软雅黑" panose="020B0503020204020204" pitchFamily="34" charset="-122"/>
                <a:ea typeface="微软雅黑" panose="020B0503020204020204" pitchFamily="34" charset="-122"/>
              </a:rPr>
              <a:t>）。</a:t>
            </a:r>
            <a:endParaRPr lang="en-US" altLang="zh-CN" sz="1600" b="0" i="0" dirty="0">
              <a:effectLst/>
              <a:latin typeface="微软雅黑" panose="020B0503020204020204" pitchFamily="34" charset="-122"/>
              <a:ea typeface="微软雅黑" panose="020B0503020204020204" pitchFamily="34" charset="-122"/>
            </a:endParaRPr>
          </a:p>
          <a:p>
            <a:pPr marL="285750" indent="-285750">
              <a:buFont typeface="Arial" panose="020B0604020202020204" pitchFamily="34" charset="0"/>
              <a:buChar char="•"/>
            </a:pPr>
            <a:r>
              <a:rPr lang="zh-CN" altLang="en-US" sz="1600" dirty="0">
                <a:latin typeface="微软雅黑" panose="020B0503020204020204" pitchFamily="34" charset="-122"/>
                <a:ea typeface="微软雅黑" panose="020B0503020204020204" pitchFamily="34" charset="-122"/>
              </a:rPr>
              <a:t>前向传播的输出结果与标签值产生一个损失函数结果。模型将来自损失函数的数据信息通过计算图反向流动，执行梯度计算来更新训练参数的过程称为</a:t>
            </a:r>
            <a:r>
              <a:rPr lang="zh-CN" altLang="en-US" sz="1600" b="1" dirty="0">
                <a:latin typeface="微软雅黑" panose="020B0503020204020204" pitchFamily="34" charset="-122"/>
                <a:ea typeface="微软雅黑" panose="020B0503020204020204" pitchFamily="34" charset="-122"/>
              </a:rPr>
              <a:t>反向传播</a:t>
            </a:r>
            <a:r>
              <a:rPr lang="zh-CN" altLang="en-US" sz="1600" dirty="0">
                <a:latin typeface="微软雅黑" panose="020B0503020204020204" pitchFamily="34" charset="-122"/>
                <a:ea typeface="微软雅黑" panose="020B0503020204020204" pitchFamily="34" charset="-122"/>
              </a:rPr>
              <a:t>（</a:t>
            </a:r>
            <a:r>
              <a:rPr lang="en-US" altLang="zh-CN" sz="1600" dirty="0">
                <a:latin typeface="微软雅黑" panose="020B0503020204020204" pitchFamily="34" charset="-122"/>
                <a:ea typeface="微软雅黑" panose="020B0503020204020204" pitchFamily="34" charset="-122"/>
              </a:rPr>
              <a:t>Back propagation</a:t>
            </a:r>
            <a:r>
              <a:rPr lang="zh-CN" altLang="en-US" sz="1600" dirty="0">
                <a:latin typeface="微软雅黑" panose="020B0503020204020204" pitchFamily="34" charset="-122"/>
                <a:ea typeface="微软雅黑" panose="020B0503020204020204" pitchFamily="34" charset="-122"/>
              </a:rPr>
              <a:t>）。</a:t>
            </a:r>
            <a:endParaRPr lang="en-US" altLang="zh-CN" sz="1600" dirty="0">
              <a:latin typeface="微软雅黑" panose="020B0503020204020204" pitchFamily="34" charset="-122"/>
              <a:ea typeface="微软雅黑" panose="020B0503020204020204" pitchFamily="34" charset="-122"/>
            </a:endParaRPr>
          </a:p>
          <a:p>
            <a:pPr marL="285750" indent="-285750">
              <a:buFont typeface="Arial" panose="020B0604020202020204" pitchFamily="34" charset="0"/>
              <a:buChar char="•"/>
            </a:pPr>
            <a:r>
              <a:rPr lang="zh-CN" altLang="en-US" sz="1600" b="1" i="0" dirty="0">
                <a:effectLst/>
                <a:latin typeface="微软雅黑" panose="020B0503020204020204" pitchFamily="34" charset="-122"/>
                <a:ea typeface="微软雅黑" panose="020B0503020204020204" pitchFamily="34" charset="-122"/>
              </a:rPr>
              <a:t>链式法则</a:t>
            </a:r>
            <a:r>
              <a:rPr lang="zh-CN" altLang="en-US" sz="1600" b="0" i="0" dirty="0">
                <a:effectLst/>
                <a:latin typeface="微软雅黑" panose="020B0503020204020204" pitchFamily="34" charset="-122"/>
                <a:ea typeface="微软雅黑" panose="020B0503020204020204" pitchFamily="34" charset="-122"/>
              </a:rPr>
              <a:t>是微积分中的求导法则，用于求解复合函数中的导数。复合函数的导数是构成复合有限个函数在相应点的导数乘积。假设</a:t>
            </a:r>
            <a:r>
              <a:rPr lang="en-US" altLang="zh-CN" sz="1600" b="0" i="1" dirty="0">
                <a:effectLst/>
                <a:latin typeface="微软雅黑" panose="020B0503020204020204" pitchFamily="34" charset="-122"/>
                <a:ea typeface="微软雅黑" panose="020B0503020204020204" pitchFamily="34" charset="-122"/>
              </a:rPr>
              <a:t>f </a:t>
            </a:r>
            <a:r>
              <a:rPr lang="zh-CN" altLang="en-US" sz="1600" b="0" i="0" dirty="0">
                <a:effectLst/>
                <a:latin typeface="微软雅黑" panose="020B0503020204020204" pitchFamily="34" charset="-122"/>
                <a:ea typeface="微软雅黑" panose="020B0503020204020204" pitchFamily="34" charset="-122"/>
              </a:rPr>
              <a:t>和</a:t>
            </a:r>
            <a:r>
              <a:rPr lang="en-US" altLang="zh-CN" sz="1600" b="0" i="1" dirty="0">
                <a:effectLst/>
                <a:latin typeface="微软雅黑" panose="020B0503020204020204" pitchFamily="34" charset="-122"/>
                <a:ea typeface="微软雅黑" panose="020B0503020204020204" pitchFamily="34" charset="-122"/>
              </a:rPr>
              <a:t>g </a:t>
            </a:r>
            <a:r>
              <a:rPr lang="zh-CN" altLang="en-US" sz="1600" b="0" i="0" dirty="0">
                <a:effectLst/>
                <a:latin typeface="微软雅黑" panose="020B0503020204020204" pitchFamily="34" charset="-122"/>
                <a:ea typeface="微软雅黑" panose="020B0503020204020204" pitchFamily="34" charset="-122"/>
              </a:rPr>
              <a:t>是关于实数</a:t>
            </a:r>
            <a:r>
              <a:rPr lang="en-US" altLang="zh-CN" sz="1600" b="0" i="1" dirty="0">
                <a:effectLst/>
                <a:latin typeface="微软雅黑" panose="020B0503020204020204" pitchFamily="34" charset="-122"/>
                <a:ea typeface="微软雅黑" panose="020B0503020204020204" pitchFamily="34" charset="-122"/>
              </a:rPr>
              <a:t>x </a:t>
            </a:r>
            <a:r>
              <a:rPr lang="zh-CN" altLang="en-US" sz="1600" b="0" i="0" dirty="0">
                <a:effectLst/>
                <a:latin typeface="微软雅黑" panose="020B0503020204020204" pitchFamily="34" charset="-122"/>
                <a:ea typeface="微软雅黑" panose="020B0503020204020204" pitchFamily="34" charset="-122"/>
              </a:rPr>
              <a:t>的映射函数，设</a:t>
            </a:r>
            <a:r>
              <a:rPr lang="en-US" altLang="zh-CN" sz="1600" b="0" i="0" dirty="0">
                <a:effectLst/>
                <a:latin typeface="微软雅黑" panose="020B0503020204020204" pitchFamily="34" charset="-122"/>
                <a:ea typeface="微软雅黑" panose="020B0503020204020204" pitchFamily="34" charset="-122"/>
              </a:rPr>
              <a:t>y=g(x)</a:t>
            </a:r>
            <a:r>
              <a:rPr lang="zh-CN" altLang="en-US" sz="1600" b="0" i="0" dirty="0">
                <a:effectLst/>
                <a:latin typeface="微软雅黑" panose="020B0503020204020204" pitchFamily="34" charset="-122"/>
                <a:ea typeface="微软雅黑" panose="020B0503020204020204" pitchFamily="34" charset="-122"/>
              </a:rPr>
              <a:t>并且</a:t>
            </a:r>
            <a:r>
              <a:rPr lang="en-US" altLang="zh-CN" sz="1600" b="0" i="0" dirty="0">
                <a:effectLst/>
                <a:latin typeface="微软雅黑" panose="020B0503020204020204" pitchFamily="34" charset="-122"/>
                <a:ea typeface="微软雅黑" panose="020B0503020204020204" pitchFamily="34" charset="-122"/>
              </a:rPr>
              <a:t>z=f(y)=f(g(x))</a:t>
            </a:r>
            <a:r>
              <a:rPr lang="zh-CN" altLang="en-US" sz="1600" b="0" i="0" dirty="0">
                <a:effectLst/>
                <a:latin typeface="微软雅黑" panose="020B0503020204020204" pitchFamily="34" charset="-122"/>
                <a:ea typeface="微软雅黑" panose="020B0503020204020204" pitchFamily="34" charset="-122"/>
              </a:rPr>
              <a:t>，则</a:t>
            </a:r>
            <a:r>
              <a:rPr lang="en-US" altLang="zh-CN" sz="1600" b="0" i="1" dirty="0">
                <a:effectLst/>
                <a:latin typeface="微软雅黑" panose="020B0503020204020204" pitchFamily="34" charset="-122"/>
                <a:ea typeface="微软雅黑" panose="020B0503020204020204" pitchFamily="34" charset="-122"/>
              </a:rPr>
              <a:t>z </a:t>
            </a:r>
            <a:r>
              <a:rPr lang="zh-CN" altLang="en-US" sz="1600" b="0" i="0" dirty="0">
                <a:effectLst/>
                <a:latin typeface="微软雅黑" panose="020B0503020204020204" pitchFamily="34" charset="-122"/>
                <a:ea typeface="微软雅黑" panose="020B0503020204020204" pitchFamily="34" charset="-122"/>
              </a:rPr>
              <a:t>对</a:t>
            </a:r>
            <a:r>
              <a:rPr lang="en-US" altLang="zh-CN" sz="1600" b="0" i="1" dirty="0">
                <a:effectLst/>
                <a:latin typeface="微软雅黑" panose="020B0503020204020204" pitchFamily="34" charset="-122"/>
                <a:ea typeface="微软雅黑" panose="020B0503020204020204" pitchFamily="34" charset="-122"/>
              </a:rPr>
              <a:t>x</a:t>
            </a:r>
            <a:r>
              <a:rPr lang="zh-CN" altLang="en-US" sz="1600" b="0" i="0" dirty="0">
                <a:effectLst/>
                <a:latin typeface="微软雅黑" panose="020B0503020204020204" pitchFamily="34" charset="-122"/>
                <a:ea typeface="微软雅黑" panose="020B0503020204020204" pitchFamily="34" charset="-122"/>
              </a:rPr>
              <a:t>的导数即为：</a:t>
            </a:r>
            <a:endParaRPr lang="en-US" altLang="zh-CN" sz="1600" b="0" i="0" dirty="0">
              <a:effectLst/>
              <a:latin typeface="微软雅黑" panose="020B0503020204020204" pitchFamily="34" charset="-122"/>
              <a:ea typeface="微软雅黑" panose="020B0503020204020204" pitchFamily="34" charset="-122"/>
            </a:endParaRPr>
          </a:p>
          <a:p>
            <a:pPr marL="285750" indent="-285750">
              <a:buFont typeface="Arial" panose="020B0604020202020204" pitchFamily="34" charset="0"/>
              <a:buChar char="•"/>
            </a:pPr>
            <a:endParaRPr lang="zh-CN" altLang="en-US" sz="1600" dirty="0">
              <a:latin typeface="微软雅黑" panose="020B0503020204020204" pitchFamily="34" charset="-122"/>
              <a:ea typeface="微软雅黑" panose="020B0503020204020204" pitchFamily="34" charset="-122"/>
            </a:endParaRPr>
          </a:p>
        </p:txBody>
      </p:sp>
      <p:sp>
        <p:nvSpPr>
          <p:cNvPr id="6" name="文本框 5">
            <a:extLst>
              <a:ext uri="{FF2B5EF4-FFF2-40B4-BE49-F238E27FC236}">
                <a16:creationId xmlns:a16="http://schemas.microsoft.com/office/drawing/2014/main" id="{44166572-57C9-47FF-F0A6-775C44A8C3E9}"/>
              </a:ext>
            </a:extLst>
          </p:cNvPr>
          <p:cNvSpPr txBox="1"/>
          <p:nvPr/>
        </p:nvSpPr>
        <p:spPr>
          <a:xfrm>
            <a:off x="470263" y="3775328"/>
            <a:ext cx="7654426" cy="1077218"/>
          </a:xfrm>
          <a:prstGeom prst="rect">
            <a:avLst/>
          </a:prstGeom>
          <a:noFill/>
        </p:spPr>
        <p:txBody>
          <a:bodyPr wrap="square" rtlCol="0">
            <a:spAutoFit/>
          </a:bodyPr>
          <a:lstStyle/>
          <a:p>
            <a:pPr marL="285750" indent="-285750">
              <a:buFont typeface="Arial" panose="020B0604020202020204" pitchFamily="34" charset="0"/>
              <a:buChar char="•"/>
            </a:pPr>
            <a:r>
              <a:rPr lang="zh-CN" altLang="en-US" sz="1600" b="0" i="0" dirty="0">
                <a:effectLst/>
                <a:latin typeface="微软雅黑" panose="020B0503020204020204" pitchFamily="34" charset="-122"/>
                <a:ea typeface="微软雅黑" panose="020B0503020204020204" pitchFamily="34" charset="-122"/>
              </a:rPr>
              <a:t>神经网络的反向传播是根据反向计算图的特定运算顺序来执行链式法则的算法。由于神经网络的输入通常为三维张量，输出为一维向量。因此将上述复合函数关于标量的梯度法则进行推广和扩展。假设</a:t>
            </a:r>
            <a:r>
              <a:rPr lang="en-US" altLang="zh-CN" sz="1600" b="0" i="0" dirty="0">
                <a:effectLst/>
                <a:latin typeface="微软雅黑" panose="020B0503020204020204" pitchFamily="34" charset="-122"/>
                <a:ea typeface="微软雅黑" panose="020B0503020204020204" pitchFamily="34" charset="-122"/>
              </a:rPr>
              <a:t>X</a:t>
            </a:r>
            <a:r>
              <a:rPr lang="zh-CN" altLang="en-US" sz="1600" b="0" i="0" dirty="0">
                <a:effectLst/>
                <a:latin typeface="微软雅黑" panose="020B0503020204020204" pitchFamily="34" charset="-122"/>
                <a:ea typeface="微软雅黑" panose="020B0503020204020204" pitchFamily="34" charset="-122"/>
              </a:rPr>
              <a:t>是</a:t>
            </a:r>
            <a:r>
              <a:rPr lang="en-US" altLang="zh-CN" sz="1600" b="0" i="1" dirty="0">
                <a:effectLst/>
                <a:latin typeface="微软雅黑" panose="020B0503020204020204" pitchFamily="34" charset="-122"/>
                <a:ea typeface="微软雅黑" panose="020B0503020204020204" pitchFamily="34" charset="-122"/>
              </a:rPr>
              <a:t>m </a:t>
            </a:r>
            <a:r>
              <a:rPr lang="zh-CN" altLang="en-US" sz="1600" b="0" i="0" dirty="0">
                <a:effectLst/>
                <a:latin typeface="微软雅黑" panose="020B0503020204020204" pitchFamily="34" charset="-122"/>
                <a:ea typeface="微软雅黑" panose="020B0503020204020204" pitchFamily="34" charset="-122"/>
              </a:rPr>
              <a:t>维张量，</a:t>
            </a:r>
            <a:r>
              <a:rPr lang="en-US" altLang="zh-CN" sz="1600" b="0" i="0" dirty="0">
                <a:effectLst/>
                <a:latin typeface="微软雅黑" panose="020B0503020204020204" pitchFamily="34" charset="-122"/>
                <a:ea typeface="微软雅黑" panose="020B0503020204020204" pitchFamily="34" charset="-122"/>
              </a:rPr>
              <a:t>Y</a:t>
            </a:r>
            <a:r>
              <a:rPr lang="zh-CN" altLang="en-US" sz="1600" b="0" i="0" dirty="0">
                <a:effectLst/>
                <a:latin typeface="微软雅黑" panose="020B0503020204020204" pitchFamily="34" charset="-122"/>
                <a:ea typeface="微软雅黑" panose="020B0503020204020204" pitchFamily="34" charset="-122"/>
              </a:rPr>
              <a:t>为</a:t>
            </a:r>
            <a:r>
              <a:rPr lang="en-US" altLang="zh-CN" sz="1600" b="0" i="1" dirty="0">
                <a:effectLst/>
                <a:latin typeface="微软雅黑" panose="020B0503020204020204" pitchFamily="34" charset="-122"/>
                <a:ea typeface="微软雅黑" panose="020B0503020204020204" pitchFamily="34" charset="-122"/>
              </a:rPr>
              <a:t>n </a:t>
            </a:r>
            <a:r>
              <a:rPr lang="zh-CN" altLang="en-US" sz="1600" b="0" i="0" dirty="0">
                <a:effectLst/>
                <a:latin typeface="微软雅黑" panose="020B0503020204020204" pitchFamily="34" charset="-122"/>
                <a:ea typeface="微软雅黑" panose="020B0503020204020204" pitchFamily="34" charset="-122"/>
              </a:rPr>
              <a:t>维张量，</a:t>
            </a:r>
            <a:r>
              <a:rPr lang="en-US" altLang="zh-CN" sz="1600" b="0" i="0" dirty="0">
                <a:effectLst/>
                <a:latin typeface="微软雅黑" panose="020B0503020204020204" pitchFamily="34" charset="-122"/>
                <a:ea typeface="微软雅黑" panose="020B0503020204020204" pitchFamily="34" charset="-122"/>
              </a:rPr>
              <a:t>z</a:t>
            </a:r>
            <a:r>
              <a:rPr lang="zh-CN" altLang="en-US" sz="1600" b="0" i="0" dirty="0">
                <a:effectLst/>
                <a:latin typeface="微软雅黑" panose="020B0503020204020204" pitchFamily="34" charset="-122"/>
                <a:ea typeface="微软雅黑" panose="020B0503020204020204" pitchFamily="34" charset="-122"/>
              </a:rPr>
              <a:t>为一维向量，</a:t>
            </a:r>
            <a:r>
              <a:rPr lang="en-US" altLang="zh-CN" sz="1600" b="0" i="0" dirty="0">
                <a:effectLst/>
                <a:latin typeface="微软雅黑" panose="020B0503020204020204" pitchFamily="34" charset="-122"/>
                <a:ea typeface="微软雅黑" panose="020B0503020204020204" pitchFamily="34" charset="-122"/>
              </a:rPr>
              <a:t>Y=g(X)</a:t>
            </a:r>
            <a:r>
              <a:rPr lang="zh-CN" altLang="en-US" sz="1600" b="0" i="0" dirty="0">
                <a:effectLst/>
                <a:latin typeface="微软雅黑" panose="020B0503020204020204" pitchFamily="34" charset="-122"/>
                <a:ea typeface="微软雅黑" panose="020B0503020204020204" pitchFamily="34" charset="-122"/>
              </a:rPr>
              <a:t>并且</a:t>
            </a:r>
            <a:r>
              <a:rPr lang="en-US" altLang="zh-CN" sz="1600" b="0" i="0" dirty="0">
                <a:effectLst/>
                <a:latin typeface="微软雅黑" panose="020B0503020204020204" pitchFamily="34" charset="-122"/>
                <a:ea typeface="微软雅黑" panose="020B0503020204020204" pitchFamily="34" charset="-122"/>
              </a:rPr>
              <a:t>z=f(Y)</a:t>
            </a:r>
            <a:r>
              <a:rPr lang="zh-CN" altLang="en-US" sz="1600" b="0" i="0" dirty="0">
                <a:effectLst/>
                <a:latin typeface="微软雅黑" panose="020B0503020204020204" pitchFamily="34" charset="-122"/>
                <a:ea typeface="微软雅黑" panose="020B0503020204020204" pitchFamily="34" charset="-122"/>
              </a:rPr>
              <a:t>，则</a:t>
            </a:r>
            <a:r>
              <a:rPr lang="en-US" altLang="zh-CN" sz="1600" b="0" i="0" dirty="0">
                <a:effectLst/>
                <a:latin typeface="微软雅黑" panose="020B0503020204020204" pitchFamily="34" charset="-122"/>
                <a:ea typeface="微软雅黑" panose="020B0503020204020204" pitchFamily="34" charset="-122"/>
              </a:rPr>
              <a:t>z</a:t>
            </a:r>
            <a:r>
              <a:rPr lang="zh-CN" altLang="en-US" sz="1600" b="0" i="0" dirty="0">
                <a:effectLst/>
                <a:latin typeface="微软雅黑" panose="020B0503020204020204" pitchFamily="34" charset="-122"/>
                <a:ea typeface="微软雅黑" panose="020B0503020204020204" pitchFamily="34" charset="-122"/>
              </a:rPr>
              <a:t>关于</a:t>
            </a:r>
            <a:r>
              <a:rPr lang="en-US" altLang="zh-CN" sz="1600" b="0" i="0" dirty="0">
                <a:effectLst/>
                <a:latin typeface="微软雅黑" panose="020B0503020204020204" pitchFamily="34" charset="-122"/>
                <a:ea typeface="微软雅黑" panose="020B0503020204020204" pitchFamily="34" charset="-122"/>
              </a:rPr>
              <a:t>X</a:t>
            </a:r>
            <a:r>
              <a:rPr lang="zh-CN" altLang="en-US" sz="1600" b="0" i="0" dirty="0">
                <a:effectLst/>
                <a:latin typeface="微软雅黑" panose="020B0503020204020204" pitchFamily="34" charset="-122"/>
                <a:ea typeface="微软雅黑" panose="020B0503020204020204" pitchFamily="34" charset="-122"/>
              </a:rPr>
              <a:t>每一个元素的偏导数即为：</a:t>
            </a:r>
            <a:endParaRPr lang="zh-CN" altLang="en-US" sz="1600" dirty="0">
              <a:latin typeface="微软雅黑" panose="020B0503020204020204" pitchFamily="34" charset="-122"/>
              <a:ea typeface="微软雅黑" panose="020B0503020204020204" pitchFamily="34" charset="-122"/>
            </a:endParaRPr>
          </a:p>
        </p:txBody>
      </p:sp>
      <p:sp>
        <p:nvSpPr>
          <p:cNvPr id="8" name="文本框 7">
            <a:extLst>
              <a:ext uri="{FF2B5EF4-FFF2-40B4-BE49-F238E27FC236}">
                <a16:creationId xmlns:a16="http://schemas.microsoft.com/office/drawing/2014/main" id="{9BAA7D5D-CFF4-8AFD-16B8-7F499D57FCE4}"/>
              </a:ext>
            </a:extLst>
          </p:cNvPr>
          <p:cNvSpPr txBox="1"/>
          <p:nvPr/>
        </p:nvSpPr>
        <p:spPr>
          <a:xfrm>
            <a:off x="707027" y="6291484"/>
            <a:ext cx="4720930" cy="338554"/>
          </a:xfrm>
          <a:prstGeom prst="rect">
            <a:avLst/>
          </a:prstGeom>
          <a:noFill/>
        </p:spPr>
        <p:txBody>
          <a:bodyPr wrap="square" rtlCol="0">
            <a:spAutoFit/>
          </a:bodyPr>
          <a:lstStyle/>
          <a:p>
            <a:r>
              <a:rPr lang="zh-CN" altLang="en-US" sz="1600" b="0" i="0" dirty="0">
                <a:effectLst/>
                <a:latin typeface="微软雅黑" panose="020B0503020204020204" pitchFamily="34" charset="-122"/>
                <a:ea typeface="微软雅黑" panose="020B0503020204020204" pitchFamily="34" charset="-122"/>
              </a:rPr>
              <a:t>其中∇</a:t>
            </a:r>
            <a:r>
              <a:rPr lang="en-US" altLang="zh-CN" sz="1600" b="0" i="1" baseline="-25000" dirty="0">
                <a:effectLst/>
                <a:latin typeface="微软雅黑" panose="020B0503020204020204" pitchFamily="34" charset="-122"/>
                <a:ea typeface="微软雅黑" panose="020B0503020204020204" pitchFamily="34" charset="-122"/>
              </a:rPr>
              <a:t>X </a:t>
            </a:r>
            <a:r>
              <a:rPr lang="en-US" altLang="zh-CN" sz="1600" b="0" i="0" dirty="0">
                <a:effectLst/>
                <a:latin typeface="微软雅黑" panose="020B0503020204020204" pitchFamily="34" charset="-122"/>
                <a:ea typeface="微软雅黑" panose="020B0503020204020204" pitchFamily="34" charset="-122"/>
              </a:rPr>
              <a:t>z</a:t>
            </a:r>
            <a:r>
              <a:rPr lang="zh-CN" altLang="en-US" sz="1600" b="0" i="0" dirty="0">
                <a:effectLst/>
                <a:latin typeface="微软雅黑" panose="020B0503020204020204" pitchFamily="34" charset="-122"/>
                <a:ea typeface="微软雅黑" panose="020B0503020204020204" pitchFamily="34" charset="-122"/>
              </a:rPr>
              <a:t>表示</a:t>
            </a:r>
            <a:r>
              <a:rPr lang="en-US" altLang="zh-CN" sz="1600" b="0" i="0" dirty="0">
                <a:effectLst/>
                <a:latin typeface="微软雅黑" panose="020B0503020204020204" pitchFamily="34" charset="-122"/>
                <a:ea typeface="微软雅黑" panose="020B0503020204020204" pitchFamily="34" charset="-122"/>
              </a:rPr>
              <a:t>z</a:t>
            </a:r>
            <a:r>
              <a:rPr lang="zh-CN" altLang="en-US" sz="1600" b="0" i="0" dirty="0">
                <a:effectLst/>
                <a:latin typeface="微软雅黑" panose="020B0503020204020204" pitchFamily="34" charset="-122"/>
                <a:ea typeface="微软雅黑" panose="020B0503020204020204" pitchFamily="34" charset="-122"/>
              </a:rPr>
              <a:t>关于</a:t>
            </a:r>
            <a:r>
              <a:rPr lang="en-US" altLang="zh-CN" sz="1600" b="0" i="0" dirty="0">
                <a:effectLst/>
                <a:latin typeface="微软雅黑" panose="020B0503020204020204" pitchFamily="34" charset="-122"/>
                <a:ea typeface="微软雅黑" panose="020B0503020204020204" pitchFamily="34" charset="-122"/>
              </a:rPr>
              <a:t>X</a:t>
            </a:r>
            <a:r>
              <a:rPr lang="zh-CN" altLang="en-US" sz="1600" b="0" i="0" dirty="0">
                <a:effectLst/>
                <a:latin typeface="微软雅黑" panose="020B0503020204020204" pitchFamily="34" charset="-122"/>
                <a:ea typeface="微软雅黑" panose="020B0503020204020204" pitchFamily="34" charset="-122"/>
              </a:rPr>
              <a:t>的梯度矩阵。</a:t>
            </a:r>
            <a:endParaRPr lang="zh-CN" altLang="en-US" sz="1600" dirty="0">
              <a:latin typeface="微软雅黑" panose="020B0503020204020204" pitchFamily="34" charset="-122"/>
              <a:ea typeface="微软雅黑" panose="020B0503020204020204" pitchFamily="34" charset="-122"/>
            </a:endParaRPr>
          </a:p>
        </p:txBody>
      </p:sp>
    </p:spTree>
    <p:extLst>
      <p:ext uri="{BB962C8B-B14F-4D97-AF65-F5344CB8AC3E}">
        <p14:creationId xmlns:p14="http://schemas.microsoft.com/office/powerpoint/2010/main" val="1325940630"/>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48B368F3-2D3E-E344-DB7E-79E9620B6790}"/>
              </a:ext>
            </a:extLst>
          </p:cNvPr>
          <p:cNvSpPr>
            <a:spLocks noGrp="1"/>
          </p:cNvSpPr>
          <p:nvPr>
            <p:ph type="title"/>
          </p:nvPr>
        </p:nvSpPr>
        <p:spPr>
          <a:xfrm>
            <a:off x="628650" y="148073"/>
            <a:ext cx="7886700" cy="1325563"/>
          </a:xfrm>
        </p:spPr>
        <p:txBody>
          <a:bodyPr/>
          <a:lstStyle/>
          <a:p>
            <a:r>
              <a:rPr lang="zh-CN" altLang="en-US" dirty="0">
                <a:latin typeface="微软雅黑" panose="020B0503020204020204" pitchFamily="34" charset="-122"/>
                <a:ea typeface="微软雅黑" panose="020B0503020204020204" pitchFamily="34" charset="-122"/>
              </a:rPr>
              <a:t>基于链式法则计算梯度</a:t>
            </a:r>
            <a:endParaRPr lang="zh-CN" altLang="en-US" dirty="0"/>
          </a:p>
        </p:txBody>
      </p:sp>
      <p:sp>
        <p:nvSpPr>
          <p:cNvPr id="12" name="文本框 11">
            <a:extLst>
              <a:ext uri="{FF2B5EF4-FFF2-40B4-BE49-F238E27FC236}">
                <a16:creationId xmlns:a16="http://schemas.microsoft.com/office/drawing/2014/main" id="{3DA57C0B-62EA-81C7-A37C-F2532BA1EB18}"/>
              </a:ext>
            </a:extLst>
          </p:cNvPr>
          <p:cNvSpPr txBox="1"/>
          <p:nvPr/>
        </p:nvSpPr>
        <p:spPr>
          <a:xfrm>
            <a:off x="470263" y="1512826"/>
            <a:ext cx="7654426" cy="830997"/>
          </a:xfrm>
          <a:prstGeom prst="rect">
            <a:avLst/>
          </a:prstGeom>
          <a:noFill/>
        </p:spPr>
        <p:txBody>
          <a:bodyPr wrap="square" rtlCol="0">
            <a:spAutoFit/>
          </a:bodyPr>
          <a:lstStyle/>
          <a:p>
            <a:pPr marL="285750" indent="-285750">
              <a:buFont typeface="Arial" panose="020B0604020202020204" pitchFamily="34" charset="0"/>
              <a:buChar char="•"/>
            </a:pPr>
            <a:r>
              <a:rPr lang="zh-CN" altLang="en-US" sz="1600" b="0" i="0" dirty="0">
                <a:effectLst/>
                <a:latin typeface="微软雅黑" panose="020B0503020204020204" pitchFamily="34" charset="-122"/>
                <a:ea typeface="微软雅黑" panose="020B0503020204020204" pitchFamily="34" charset="-122"/>
              </a:rPr>
              <a:t>上一小节中简单的循环控制模型前向传播可以表示为</a:t>
            </a:r>
            <a:r>
              <a:rPr lang="en-US" altLang="zh-CN" sz="1600" b="0" i="0" dirty="0">
                <a:effectLst/>
                <a:latin typeface="微软雅黑" panose="020B0503020204020204" pitchFamily="34" charset="-122"/>
                <a:ea typeface="微软雅黑" panose="020B0503020204020204" pitchFamily="34" charset="-122"/>
              </a:rPr>
              <a:t>Y=W</a:t>
            </a:r>
            <a:r>
              <a:rPr lang="en-US" altLang="zh-CN" sz="1600" b="0" i="0" baseline="-25000" dirty="0">
                <a:effectLst/>
                <a:latin typeface="微软雅黑" panose="020B0503020204020204" pitchFamily="34" charset="-122"/>
                <a:ea typeface="微软雅黑" panose="020B0503020204020204" pitchFamily="34" charset="-122"/>
              </a:rPr>
              <a:t>2</a:t>
            </a:r>
            <a:r>
              <a:rPr lang="en-US" altLang="zh-CN" sz="1600" b="0" i="0" dirty="0">
                <a:effectLst/>
                <a:latin typeface="微软雅黑" panose="020B0503020204020204" pitchFamily="34" charset="-122"/>
                <a:ea typeface="微软雅黑" panose="020B0503020204020204" pitchFamily="34" charset="-122"/>
              </a:rPr>
              <a:t>(W</a:t>
            </a:r>
            <a:r>
              <a:rPr lang="en-US" altLang="zh-CN" sz="1600" baseline="-25000" dirty="0">
                <a:latin typeface="微软雅黑" panose="020B0503020204020204" pitchFamily="34" charset="-122"/>
                <a:ea typeface="微软雅黑" panose="020B0503020204020204" pitchFamily="34" charset="-122"/>
              </a:rPr>
              <a:t>1</a:t>
            </a:r>
            <a:r>
              <a:rPr lang="en-US" altLang="zh-CN" sz="1600" b="0" i="0" dirty="0">
                <a:effectLst/>
                <a:latin typeface="微软雅黑" panose="020B0503020204020204" pitchFamily="34" charset="-122"/>
                <a:ea typeface="微软雅黑" panose="020B0503020204020204" pitchFamily="34" charset="-122"/>
              </a:rPr>
              <a:t>(W(X)))</a:t>
            </a:r>
            <a:r>
              <a:rPr lang="zh-CN" altLang="en-US" sz="1600" b="0" i="0" dirty="0">
                <a:effectLst/>
                <a:latin typeface="微软雅黑" panose="020B0503020204020204" pitchFamily="34" charset="-122"/>
                <a:ea typeface="微软雅黑" panose="020B0503020204020204" pitchFamily="34" charset="-122"/>
              </a:rPr>
              <a:t>。在反向传播的过程中可以将前向计算等价为</a:t>
            </a:r>
            <a:r>
              <a:rPr lang="en-US" altLang="zh-CN" sz="1600" b="0" i="0" dirty="0">
                <a:effectLst/>
                <a:latin typeface="微软雅黑" panose="020B0503020204020204" pitchFamily="34" charset="-122"/>
                <a:ea typeface="微软雅黑" panose="020B0503020204020204" pitchFamily="34" charset="-122"/>
              </a:rPr>
              <a:t>Y=W</a:t>
            </a:r>
            <a:r>
              <a:rPr lang="en-US" altLang="zh-CN" sz="1600" baseline="-25000" dirty="0">
                <a:latin typeface="微软雅黑" panose="020B0503020204020204" pitchFamily="34" charset="-122"/>
                <a:ea typeface="微软雅黑" panose="020B0503020204020204" pitchFamily="34" charset="-122"/>
              </a:rPr>
              <a:t>2</a:t>
            </a:r>
            <a:r>
              <a:rPr lang="en-US" altLang="zh-CN" sz="1600" b="0" i="0" dirty="0">
                <a:effectLst/>
                <a:latin typeface="微软雅黑" panose="020B0503020204020204" pitchFamily="34" charset="-122"/>
                <a:ea typeface="微软雅黑" panose="020B0503020204020204" pitchFamily="34" charset="-122"/>
              </a:rPr>
              <a:t>X</a:t>
            </a:r>
            <a:r>
              <a:rPr lang="en-US" altLang="zh-CN" sz="1600" baseline="-25000" dirty="0">
                <a:latin typeface="微软雅黑" panose="020B0503020204020204" pitchFamily="34" charset="-122"/>
                <a:ea typeface="微软雅黑" panose="020B0503020204020204" pitchFamily="34" charset="-122"/>
              </a:rPr>
              <a:t>2</a:t>
            </a:r>
            <a:r>
              <a:rPr lang="zh-CN" altLang="en-US" sz="1600" b="0" i="0" dirty="0">
                <a:effectLst/>
                <a:latin typeface="微软雅黑" panose="020B0503020204020204" pitchFamily="34" charset="-122"/>
                <a:ea typeface="微软雅黑" panose="020B0503020204020204" pitchFamily="34" charset="-122"/>
              </a:rPr>
              <a:t>，首先得到参数</a:t>
            </a:r>
            <a:r>
              <a:rPr lang="en-US" altLang="zh-CN" sz="1600" b="0" i="0" dirty="0">
                <a:effectLst/>
                <a:latin typeface="微软雅黑" panose="020B0503020204020204" pitchFamily="34" charset="-122"/>
                <a:ea typeface="微软雅黑" panose="020B0503020204020204" pitchFamily="34" charset="-122"/>
              </a:rPr>
              <a:t>W</a:t>
            </a:r>
            <a:r>
              <a:rPr lang="en-US" altLang="zh-CN" sz="1600" baseline="-25000" dirty="0">
                <a:latin typeface="微软雅黑" panose="020B0503020204020204" pitchFamily="34" charset="-122"/>
                <a:ea typeface="微软雅黑" panose="020B0503020204020204" pitchFamily="34" charset="-122"/>
              </a:rPr>
              <a:t>2</a:t>
            </a:r>
            <a:r>
              <a:rPr lang="zh-CN" altLang="en-US" sz="1600" b="0" i="0" dirty="0">
                <a:effectLst/>
                <a:latin typeface="微软雅黑" panose="020B0503020204020204" pitchFamily="34" charset="-122"/>
                <a:ea typeface="微软雅黑" panose="020B0503020204020204" pitchFamily="34" charset="-122"/>
              </a:rPr>
              <a:t>的梯度表示。再接着根据</a:t>
            </a:r>
            <a:r>
              <a:rPr lang="en-US" altLang="zh-CN" sz="1600" b="0" i="0" dirty="0">
                <a:effectLst/>
                <a:latin typeface="微软雅黑" panose="020B0503020204020204" pitchFamily="34" charset="-122"/>
                <a:ea typeface="微软雅黑" panose="020B0503020204020204" pitchFamily="34" charset="-122"/>
              </a:rPr>
              <a:t>X</a:t>
            </a:r>
            <a:r>
              <a:rPr lang="en-US" altLang="zh-CN" sz="1600" baseline="-25000" dirty="0">
                <a:latin typeface="微软雅黑" panose="020B0503020204020204" pitchFamily="34" charset="-122"/>
                <a:ea typeface="微软雅黑" panose="020B0503020204020204" pitchFamily="34" charset="-122"/>
              </a:rPr>
              <a:t>2</a:t>
            </a:r>
            <a:r>
              <a:rPr lang="en-US" altLang="zh-CN" sz="1600" b="0" i="0" dirty="0">
                <a:effectLst/>
                <a:latin typeface="微软雅黑" panose="020B0503020204020204" pitchFamily="34" charset="-122"/>
                <a:ea typeface="微软雅黑" panose="020B0503020204020204" pitchFamily="34" charset="-122"/>
              </a:rPr>
              <a:t>=W</a:t>
            </a:r>
            <a:r>
              <a:rPr lang="en-US" altLang="zh-CN" sz="1600" baseline="-25000" dirty="0">
                <a:latin typeface="微软雅黑" panose="020B0503020204020204" pitchFamily="34" charset="-122"/>
                <a:ea typeface="微软雅黑" panose="020B0503020204020204" pitchFamily="34" charset="-122"/>
              </a:rPr>
              <a:t>1</a:t>
            </a:r>
            <a:r>
              <a:rPr lang="en-US" altLang="zh-CN" sz="1600" b="0" i="0" dirty="0">
                <a:effectLst/>
                <a:latin typeface="微软雅黑" panose="020B0503020204020204" pitchFamily="34" charset="-122"/>
                <a:ea typeface="微软雅黑" panose="020B0503020204020204" pitchFamily="34" charset="-122"/>
              </a:rPr>
              <a:t>X</a:t>
            </a:r>
            <a:r>
              <a:rPr lang="en-US" altLang="zh-CN" sz="1600" baseline="-25000" dirty="0">
                <a:latin typeface="微软雅黑" panose="020B0503020204020204" pitchFamily="34" charset="-122"/>
                <a:ea typeface="微软雅黑" panose="020B0503020204020204" pitchFamily="34" charset="-122"/>
              </a:rPr>
              <a:t>1</a:t>
            </a:r>
            <a:r>
              <a:rPr lang="zh-CN" altLang="en-US" sz="1600" b="0" i="0" dirty="0">
                <a:effectLst/>
                <a:latin typeface="微软雅黑" panose="020B0503020204020204" pitchFamily="34" charset="-122"/>
                <a:ea typeface="微软雅黑" panose="020B0503020204020204" pitchFamily="34" charset="-122"/>
              </a:rPr>
              <a:t>得到</a:t>
            </a:r>
            <a:r>
              <a:rPr lang="en-US" altLang="zh-CN" sz="1600" b="0" i="0" dirty="0">
                <a:effectLst/>
                <a:latin typeface="微软雅黑" panose="020B0503020204020204" pitchFamily="34" charset="-122"/>
                <a:ea typeface="微软雅黑" panose="020B0503020204020204" pitchFamily="34" charset="-122"/>
              </a:rPr>
              <a:t>W</a:t>
            </a:r>
            <a:r>
              <a:rPr lang="en-US" altLang="zh-CN" sz="1600" baseline="-25000" dirty="0">
                <a:latin typeface="微软雅黑" panose="020B0503020204020204" pitchFamily="34" charset="-122"/>
                <a:ea typeface="微软雅黑" panose="020B0503020204020204" pitchFamily="34" charset="-122"/>
              </a:rPr>
              <a:t>1</a:t>
            </a:r>
            <a:r>
              <a:rPr lang="zh-CN" altLang="en-US" sz="1600" b="0" i="0" dirty="0">
                <a:effectLst/>
                <a:latin typeface="微软雅黑" panose="020B0503020204020204" pitchFamily="34" charset="-122"/>
                <a:ea typeface="微软雅黑" panose="020B0503020204020204" pitchFamily="34" charset="-122"/>
              </a:rPr>
              <a:t>的梯度表示，按照层级即可推导得出</a:t>
            </a:r>
            <a:r>
              <a:rPr lang="en-US" altLang="zh-CN" sz="1600" b="0" i="0" dirty="0">
                <a:effectLst/>
                <a:latin typeface="微软雅黑" panose="020B0503020204020204" pitchFamily="34" charset="-122"/>
                <a:ea typeface="微软雅黑" panose="020B0503020204020204" pitchFamily="34" charset="-122"/>
              </a:rPr>
              <a:t>W</a:t>
            </a:r>
            <a:r>
              <a:rPr lang="zh-CN" altLang="en-US" sz="1600" b="0" i="0" dirty="0">
                <a:effectLst/>
                <a:latin typeface="微软雅黑" panose="020B0503020204020204" pitchFamily="34" charset="-122"/>
                <a:ea typeface="微软雅黑" panose="020B0503020204020204" pitchFamily="34" charset="-122"/>
              </a:rPr>
              <a:t>的梯度表示：</a:t>
            </a:r>
            <a:endParaRPr lang="zh-CN" altLang="en-US" sz="1600" dirty="0">
              <a:latin typeface="微软雅黑" panose="020B0503020204020204" pitchFamily="34" charset="-122"/>
              <a:ea typeface="微软雅黑" panose="020B0503020204020204" pitchFamily="34" charset="-122"/>
            </a:endParaRPr>
          </a:p>
        </p:txBody>
      </p:sp>
      <p:sp>
        <p:nvSpPr>
          <p:cNvPr id="6" name="文本框 5">
            <a:extLst>
              <a:ext uri="{FF2B5EF4-FFF2-40B4-BE49-F238E27FC236}">
                <a16:creationId xmlns:a16="http://schemas.microsoft.com/office/drawing/2014/main" id="{44166572-57C9-47FF-F0A6-775C44A8C3E9}"/>
              </a:ext>
            </a:extLst>
          </p:cNvPr>
          <p:cNvSpPr txBox="1"/>
          <p:nvPr/>
        </p:nvSpPr>
        <p:spPr>
          <a:xfrm>
            <a:off x="470263" y="4906769"/>
            <a:ext cx="7654426" cy="830997"/>
          </a:xfrm>
          <a:prstGeom prst="rect">
            <a:avLst/>
          </a:prstGeom>
          <a:noFill/>
        </p:spPr>
        <p:txBody>
          <a:bodyPr wrap="square" rtlCol="0">
            <a:spAutoFit/>
          </a:bodyPr>
          <a:lstStyle/>
          <a:p>
            <a:pPr marL="285750" indent="-285750">
              <a:buFont typeface="Arial" panose="020B0604020202020204" pitchFamily="34" charset="0"/>
              <a:buChar char="•"/>
            </a:pPr>
            <a:r>
              <a:rPr lang="zh-CN" altLang="en-US" sz="1600" b="0" i="0" dirty="0">
                <a:effectLst/>
                <a:latin typeface="微软雅黑" panose="020B0503020204020204" pitchFamily="34" charset="-122"/>
                <a:ea typeface="微软雅黑" panose="020B0503020204020204" pitchFamily="34" charset="-122"/>
              </a:rPr>
              <a:t>根据链式法则，相应位置的导数乘积即可将网络得到的损失函数梯度信息传播到每一个权重参数，应用优化器的参数权重更新规则，即可达到神经网络模型参数训练迭代的目的。</a:t>
            </a:r>
            <a:endParaRPr lang="zh-CN" altLang="en-US" sz="1600" dirty="0">
              <a:latin typeface="微软雅黑" panose="020B0503020204020204" pitchFamily="34" charset="-122"/>
              <a:ea typeface="微软雅黑" panose="020B0503020204020204" pitchFamily="34" charset="-122"/>
            </a:endParaRPr>
          </a:p>
        </p:txBody>
      </p:sp>
      <p:pic>
        <p:nvPicPr>
          <p:cNvPr id="10" name="图片 9">
            <a:extLst>
              <a:ext uri="{FF2B5EF4-FFF2-40B4-BE49-F238E27FC236}">
                <a16:creationId xmlns:a16="http://schemas.microsoft.com/office/drawing/2014/main" id="{59203896-7228-7A6A-980A-AF3F59478D9B}"/>
              </a:ext>
            </a:extLst>
          </p:cNvPr>
          <p:cNvPicPr>
            <a:picLocks noChangeAspect="1"/>
          </p:cNvPicPr>
          <p:nvPr/>
        </p:nvPicPr>
        <p:blipFill>
          <a:blip r:embed="rId2"/>
          <a:stretch>
            <a:fillRect/>
          </a:stretch>
        </p:blipFill>
        <p:spPr>
          <a:xfrm>
            <a:off x="2055017" y="2383013"/>
            <a:ext cx="4691948" cy="2245932"/>
          </a:xfrm>
          <a:prstGeom prst="rect">
            <a:avLst/>
          </a:prstGeom>
        </p:spPr>
      </p:pic>
    </p:spTree>
    <p:extLst>
      <p:ext uri="{BB962C8B-B14F-4D97-AF65-F5344CB8AC3E}">
        <p14:creationId xmlns:p14="http://schemas.microsoft.com/office/powerpoint/2010/main" val="214129330"/>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48B368F3-2D3E-E344-DB7E-79E9620B6790}"/>
              </a:ext>
            </a:extLst>
          </p:cNvPr>
          <p:cNvSpPr>
            <a:spLocks noGrp="1"/>
          </p:cNvSpPr>
          <p:nvPr>
            <p:ph type="title"/>
          </p:nvPr>
        </p:nvSpPr>
        <p:spPr>
          <a:xfrm>
            <a:off x="628650" y="148073"/>
            <a:ext cx="7886700" cy="1325563"/>
          </a:xfrm>
        </p:spPr>
        <p:txBody>
          <a:bodyPr/>
          <a:lstStyle/>
          <a:p>
            <a:r>
              <a:rPr lang="zh-CN" altLang="en-US" dirty="0">
                <a:latin typeface="微软雅黑" panose="020B0503020204020204" pitchFamily="34" charset="-122"/>
                <a:ea typeface="微软雅黑" panose="020B0503020204020204" pitchFamily="34" charset="-122"/>
              </a:rPr>
              <a:t>基于链式法则计算梯度</a:t>
            </a:r>
            <a:endParaRPr lang="zh-CN" altLang="en-US" dirty="0"/>
          </a:p>
        </p:txBody>
      </p:sp>
      <p:sp>
        <p:nvSpPr>
          <p:cNvPr id="12" name="文本框 11">
            <a:extLst>
              <a:ext uri="{FF2B5EF4-FFF2-40B4-BE49-F238E27FC236}">
                <a16:creationId xmlns:a16="http://schemas.microsoft.com/office/drawing/2014/main" id="{3DA57C0B-62EA-81C7-A37C-F2532BA1EB18}"/>
              </a:ext>
            </a:extLst>
          </p:cNvPr>
          <p:cNvSpPr txBox="1"/>
          <p:nvPr/>
        </p:nvSpPr>
        <p:spPr>
          <a:xfrm>
            <a:off x="470263" y="1251572"/>
            <a:ext cx="7818120" cy="584775"/>
          </a:xfrm>
          <a:prstGeom prst="rect">
            <a:avLst/>
          </a:prstGeom>
          <a:noFill/>
        </p:spPr>
        <p:txBody>
          <a:bodyPr wrap="square" rtlCol="0">
            <a:spAutoFit/>
          </a:bodyPr>
          <a:lstStyle/>
          <a:p>
            <a:pPr marL="285750" indent="-285750">
              <a:buFont typeface="Arial" panose="020B0604020202020204" pitchFamily="34" charset="0"/>
              <a:buChar char="•"/>
            </a:pPr>
            <a:r>
              <a:rPr lang="zh-CN" altLang="en-US" sz="1600" b="0" i="0" dirty="0">
                <a:effectLst/>
                <a:latin typeface="微软雅黑" panose="020B0503020204020204" pitchFamily="34" charset="-122"/>
                <a:ea typeface="微软雅黑" panose="020B0503020204020204" pitchFamily="34" charset="-122"/>
              </a:rPr>
              <a:t>根据梯度公式我们可以得出循环控制的反向梯度计算过程如下，在下面代码中变量的前缀</a:t>
            </a:r>
            <a:r>
              <a:rPr lang="en-US" altLang="zh-CN" sz="1600" b="0" i="0" dirty="0">
                <a:effectLst/>
                <a:latin typeface="微软雅黑" panose="020B0503020204020204" pitchFamily="34" charset="-122"/>
                <a:ea typeface="微软雅黑" panose="020B0503020204020204" pitchFamily="34" charset="-122"/>
              </a:rPr>
              <a:t>grad</a:t>
            </a:r>
            <a:r>
              <a:rPr lang="zh-CN" altLang="en-US" sz="1600" b="0" i="0" dirty="0">
                <a:effectLst/>
                <a:latin typeface="微软雅黑" panose="020B0503020204020204" pitchFamily="34" charset="-122"/>
                <a:ea typeface="微软雅黑" panose="020B0503020204020204" pitchFamily="34" charset="-122"/>
              </a:rPr>
              <a:t>代表变量梯度变量，</a:t>
            </a:r>
            <a:r>
              <a:rPr lang="en-US" altLang="zh-CN" sz="1600" b="0" i="0" dirty="0">
                <a:effectLst/>
                <a:latin typeface="微软雅黑" panose="020B0503020204020204" pitchFamily="34" charset="-122"/>
                <a:ea typeface="微软雅黑" panose="020B0503020204020204" pitchFamily="34" charset="-122"/>
              </a:rPr>
              <a:t>transpose</a:t>
            </a:r>
            <a:r>
              <a:rPr lang="zh-CN" altLang="en-US" sz="1600" b="0" i="0" dirty="0">
                <a:effectLst/>
                <a:latin typeface="微软雅黑" panose="020B0503020204020204" pitchFamily="34" charset="-122"/>
                <a:ea typeface="微软雅黑" panose="020B0503020204020204" pitchFamily="34" charset="-122"/>
              </a:rPr>
              <a:t>代表矩阵转置算子。：</a:t>
            </a:r>
            <a:endParaRPr lang="zh-CN" altLang="en-US" sz="1600" dirty="0">
              <a:latin typeface="微软雅黑" panose="020B0503020204020204" pitchFamily="34" charset="-122"/>
              <a:ea typeface="微软雅黑" panose="020B0503020204020204" pitchFamily="34" charset="-122"/>
            </a:endParaRPr>
          </a:p>
        </p:txBody>
      </p:sp>
      <p:sp>
        <p:nvSpPr>
          <p:cNvPr id="6" name="文本框 5">
            <a:extLst>
              <a:ext uri="{FF2B5EF4-FFF2-40B4-BE49-F238E27FC236}">
                <a16:creationId xmlns:a16="http://schemas.microsoft.com/office/drawing/2014/main" id="{44166572-57C9-47FF-F0A6-775C44A8C3E9}"/>
              </a:ext>
            </a:extLst>
          </p:cNvPr>
          <p:cNvSpPr txBox="1"/>
          <p:nvPr/>
        </p:nvSpPr>
        <p:spPr>
          <a:xfrm>
            <a:off x="470262" y="5617676"/>
            <a:ext cx="8045087" cy="830997"/>
          </a:xfrm>
          <a:prstGeom prst="rect">
            <a:avLst/>
          </a:prstGeom>
          <a:noFill/>
        </p:spPr>
        <p:txBody>
          <a:bodyPr wrap="square" rtlCol="0">
            <a:spAutoFit/>
          </a:bodyPr>
          <a:lstStyle/>
          <a:p>
            <a:pPr marL="285750" indent="-285750">
              <a:buFont typeface="Arial" panose="020B0604020202020204" pitchFamily="34" charset="0"/>
              <a:buChar char="•"/>
            </a:pPr>
            <a:r>
              <a:rPr lang="zh-CN" altLang="en-US" sz="1600" b="0" i="0" dirty="0">
                <a:effectLst/>
                <a:latin typeface="微软雅黑" panose="020B0503020204020204" pitchFamily="34" charset="-122"/>
                <a:ea typeface="微软雅黑" panose="020B0503020204020204" pitchFamily="34" charset="-122"/>
              </a:rPr>
              <a:t>结合公式、代码以及上图可以看出，在反向传播过程中使用到前向传播的中间变量。因此保存网络中间层输出状态和中间变量，尽管占用了部分内存但能够复用计算结果，达到了提高反向传播计算效率的目的。</a:t>
            </a:r>
            <a:endParaRPr lang="zh-CN" altLang="en-US" sz="1600" dirty="0">
              <a:latin typeface="微软雅黑" panose="020B0503020204020204" pitchFamily="34" charset="-122"/>
              <a:ea typeface="微软雅黑" panose="020B0503020204020204" pitchFamily="34" charset="-122"/>
            </a:endParaRPr>
          </a:p>
        </p:txBody>
      </p:sp>
      <p:sp>
        <p:nvSpPr>
          <p:cNvPr id="3" name="文本框 2">
            <a:extLst>
              <a:ext uri="{FF2B5EF4-FFF2-40B4-BE49-F238E27FC236}">
                <a16:creationId xmlns:a16="http://schemas.microsoft.com/office/drawing/2014/main" id="{1F14511B-6D71-D45D-92D2-13963779F912}"/>
              </a:ext>
            </a:extLst>
          </p:cNvPr>
          <p:cNvSpPr txBox="1"/>
          <p:nvPr/>
        </p:nvSpPr>
        <p:spPr>
          <a:xfrm>
            <a:off x="829491" y="1875537"/>
            <a:ext cx="7217229" cy="1569660"/>
          </a:xfrm>
          <a:prstGeom prst="rect">
            <a:avLst/>
          </a:prstGeom>
          <a:solidFill>
            <a:schemeClr val="accent3">
              <a:lumMod val="20000"/>
              <a:lumOff val="80000"/>
            </a:schemeClr>
          </a:solidFill>
        </p:spPr>
        <p:txBody>
          <a:bodyPr wrap="square" rtlCol="0">
            <a:spAutoFit/>
          </a:bodyPr>
          <a:lstStyle/>
          <a:p>
            <a:r>
              <a:rPr lang="en-US" altLang="zh-CN" sz="1600" dirty="0"/>
              <a:t>grad_X2 = </a:t>
            </a:r>
            <a:r>
              <a:rPr lang="en-US" altLang="zh-CN" sz="1600" dirty="0" err="1"/>
              <a:t>matmul</a:t>
            </a:r>
            <a:r>
              <a:rPr lang="en-US" altLang="zh-CN" sz="1600" dirty="0"/>
              <a:t>(</a:t>
            </a:r>
            <a:r>
              <a:rPr lang="en-US" altLang="zh-CN" sz="1600" dirty="0" err="1"/>
              <a:t>grad_Y</a:t>
            </a:r>
            <a:r>
              <a:rPr lang="en-US" altLang="zh-CN" sz="1600" dirty="0"/>
              <a:t>, transpose(W2))</a:t>
            </a:r>
          </a:p>
          <a:p>
            <a:r>
              <a:rPr lang="en-US" altLang="zh-CN" sz="1600" dirty="0"/>
              <a:t>grad_W2 = </a:t>
            </a:r>
            <a:r>
              <a:rPr lang="en-US" altLang="zh-CN" sz="1600" dirty="0" err="1"/>
              <a:t>matmul</a:t>
            </a:r>
            <a:r>
              <a:rPr lang="en-US" altLang="zh-CN" sz="1600" dirty="0"/>
              <a:t>(transpose(X2), </a:t>
            </a:r>
            <a:r>
              <a:rPr lang="en-US" altLang="zh-CN" sz="1600" dirty="0" err="1"/>
              <a:t>grad_Y</a:t>
            </a:r>
            <a:r>
              <a:rPr lang="en-US" altLang="zh-CN" sz="1600" dirty="0"/>
              <a:t>)</a:t>
            </a:r>
          </a:p>
          <a:p>
            <a:r>
              <a:rPr lang="en-US" altLang="zh-CN" sz="1600" dirty="0"/>
              <a:t>grad_X1 = </a:t>
            </a:r>
            <a:r>
              <a:rPr lang="en-US" altLang="zh-CN" sz="1600" dirty="0" err="1"/>
              <a:t>matmul</a:t>
            </a:r>
            <a:r>
              <a:rPr lang="en-US" altLang="zh-CN" sz="1600" dirty="0"/>
              <a:t>(grad_X2, transpose(W1))</a:t>
            </a:r>
          </a:p>
          <a:p>
            <a:r>
              <a:rPr lang="en-US" altLang="zh-CN" sz="1600" dirty="0"/>
              <a:t>grad_W1 = </a:t>
            </a:r>
            <a:r>
              <a:rPr lang="en-US" altLang="zh-CN" sz="1600" dirty="0" err="1"/>
              <a:t>matmul</a:t>
            </a:r>
            <a:r>
              <a:rPr lang="en-US" altLang="zh-CN" sz="1600" dirty="0"/>
              <a:t>(transpose(X1), grad_X2)</a:t>
            </a:r>
          </a:p>
          <a:p>
            <a:r>
              <a:rPr lang="en-US" altLang="zh-CN" sz="1600" dirty="0" err="1"/>
              <a:t>grad_X</a:t>
            </a:r>
            <a:r>
              <a:rPr lang="en-US" altLang="zh-CN" sz="1600" dirty="0"/>
              <a:t> = </a:t>
            </a:r>
            <a:r>
              <a:rPr lang="en-US" altLang="zh-CN" sz="1600" dirty="0" err="1"/>
              <a:t>matmul</a:t>
            </a:r>
            <a:r>
              <a:rPr lang="en-US" altLang="zh-CN" sz="1600" dirty="0"/>
              <a:t>(grad_X1, transpose(W))</a:t>
            </a:r>
          </a:p>
          <a:p>
            <a:r>
              <a:rPr lang="en-US" altLang="zh-CN" sz="1600" dirty="0" err="1"/>
              <a:t>grad_W</a:t>
            </a:r>
            <a:r>
              <a:rPr lang="en-US" altLang="zh-CN" sz="1600" dirty="0"/>
              <a:t> = </a:t>
            </a:r>
            <a:r>
              <a:rPr lang="en-US" altLang="zh-CN" sz="1600" dirty="0" err="1"/>
              <a:t>matmul</a:t>
            </a:r>
            <a:r>
              <a:rPr lang="en-US" altLang="zh-CN" sz="1600" dirty="0"/>
              <a:t>(transpose(X), grad_X1)</a:t>
            </a:r>
            <a:endParaRPr lang="zh-CN" altLang="en-US" sz="1600" dirty="0"/>
          </a:p>
        </p:txBody>
      </p:sp>
      <p:pic>
        <p:nvPicPr>
          <p:cNvPr id="7" name="图形 6">
            <a:extLst>
              <a:ext uri="{FF2B5EF4-FFF2-40B4-BE49-F238E27FC236}">
                <a16:creationId xmlns:a16="http://schemas.microsoft.com/office/drawing/2014/main" id="{0132BDEE-172C-5AFD-5E10-72B783ACFBAA}"/>
              </a:ext>
            </a:extLst>
          </p:cNvPr>
          <p:cNvPicPr>
            <a:picLocks noChangeAspect="1"/>
          </p:cNvPicPr>
          <p:nvPr/>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1780086" y="3484387"/>
            <a:ext cx="4810125" cy="2062502"/>
          </a:xfrm>
          <a:prstGeom prst="rect">
            <a:avLst/>
          </a:prstGeom>
        </p:spPr>
      </p:pic>
    </p:spTree>
    <p:extLst>
      <p:ext uri="{BB962C8B-B14F-4D97-AF65-F5344CB8AC3E}">
        <p14:creationId xmlns:p14="http://schemas.microsoft.com/office/powerpoint/2010/main" val="91908838"/>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48B368F3-2D3E-E344-DB7E-79E9620B6790}"/>
              </a:ext>
            </a:extLst>
          </p:cNvPr>
          <p:cNvSpPr>
            <a:spLocks noGrp="1"/>
          </p:cNvSpPr>
          <p:nvPr>
            <p:ph type="title"/>
          </p:nvPr>
        </p:nvSpPr>
        <p:spPr/>
        <p:txBody>
          <a:bodyPr/>
          <a:lstStyle/>
          <a:p>
            <a:r>
              <a:rPr lang="zh-CN" altLang="en-US" dirty="0">
                <a:latin typeface="微软雅黑" panose="020B0503020204020204" pitchFamily="34" charset="-122"/>
                <a:ea typeface="微软雅黑" panose="020B0503020204020204" pitchFamily="34" charset="-122"/>
              </a:rPr>
              <a:t>计算图的生成</a:t>
            </a:r>
            <a:endParaRPr lang="zh-CN" altLang="en-US" dirty="0"/>
          </a:p>
        </p:txBody>
      </p:sp>
      <p:sp>
        <p:nvSpPr>
          <p:cNvPr id="3" name="内容占位符 2">
            <a:extLst>
              <a:ext uri="{FF2B5EF4-FFF2-40B4-BE49-F238E27FC236}">
                <a16:creationId xmlns:a16="http://schemas.microsoft.com/office/drawing/2014/main" id="{02BA2617-F158-B93F-0969-A6F53B2D9ABC}"/>
              </a:ext>
            </a:extLst>
          </p:cNvPr>
          <p:cNvSpPr>
            <a:spLocks noGrp="1"/>
          </p:cNvSpPr>
          <p:nvPr>
            <p:ph idx="1"/>
          </p:nvPr>
        </p:nvSpPr>
        <p:spPr>
          <a:xfrm>
            <a:off x="628650" y="1742940"/>
            <a:ext cx="7886700" cy="4122282"/>
          </a:xfrm>
        </p:spPr>
        <p:txBody>
          <a:bodyPr>
            <a:noAutofit/>
          </a:bodyPr>
          <a:lstStyle/>
          <a:p>
            <a:pPr>
              <a:spcBef>
                <a:spcPts val="600"/>
              </a:spcBef>
              <a:spcAft>
                <a:spcPts val="600"/>
              </a:spcAft>
            </a:pPr>
            <a:r>
              <a:rPr lang="zh-CN" altLang="en-US" sz="1800" i="0" dirty="0">
                <a:effectLst/>
                <a:latin typeface="微软雅黑" panose="020B0503020204020204" pitchFamily="34" charset="-122"/>
                <a:ea typeface="微软雅黑" panose="020B0503020204020204" pitchFamily="34" charset="-122"/>
              </a:rPr>
              <a:t>机器学习框架根据模型结构生成计算图，通过调度计算图完成模型计算。</a:t>
            </a:r>
            <a:endParaRPr lang="en-US" altLang="zh-CN" sz="1800" i="0" dirty="0">
              <a:effectLst/>
              <a:latin typeface="微软雅黑" panose="020B0503020204020204" pitchFamily="34" charset="-122"/>
              <a:ea typeface="微软雅黑" panose="020B0503020204020204" pitchFamily="34" charset="-122"/>
            </a:endParaRPr>
          </a:p>
          <a:p>
            <a:pPr>
              <a:spcBef>
                <a:spcPts val="600"/>
              </a:spcBef>
              <a:spcAft>
                <a:spcPts val="600"/>
              </a:spcAft>
            </a:pPr>
            <a:r>
              <a:rPr lang="zh-CN" altLang="en-US" sz="1800" i="0" dirty="0">
                <a:effectLst/>
                <a:latin typeface="微软雅黑" panose="020B0503020204020204" pitchFamily="34" charset="-122"/>
                <a:ea typeface="微软雅黑" panose="020B0503020204020204" pitchFamily="34" charset="-122"/>
              </a:rPr>
              <a:t>在计算框架中可以生成静态图和动态图两种计算图。</a:t>
            </a:r>
            <a:endParaRPr lang="en-US" altLang="zh-CN" sz="1800" i="0" dirty="0">
              <a:effectLst/>
              <a:latin typeface="微软雅黑" panose="020B0503020204020204" pitchFamily="34" charset="-122"/>
              <a:ea typeface="微软雅黑" panose="020B0503020204020204" pitchFamily="34" charset="-122"/>
            </a:endParaRPr>
          </a:p>
          <a:p>
            <a:pPr>
              <a:spcBef>
                <a:spcPts val="600"/>
              </a:spcBef>
              <a:spcAft>
                <a:spcPts val="600"/>
              </a:spcAft>
            </a:pPr>
            <a:r>
              <a:rPr lang="zh-CN" altLang="en-US" sz="1800" b="1" i="0" dirty="0">
                <a:effectLst/>
                <a:latin typeface="微软雅黑" panose="020B0503020204020204" pitchFamily="34" charset="-122"/>
                <a:ea typeface="微软雅黑" panose="020B0503020204020204" pitchFamily="34" charset="-122"/>
              </a:rPr>
              <a:t>静态图</a:t>
            </a:r>
            <a:r>
              <a:rPr lang="zh-CN" altLang="en-US" sz="1800" i="0" dirty="0">
                <a:effectLst/>
                <a:latin typeface="微软雅黑" panose="020B0503020204020204" pitchFamily="34" charset="-122"/>
                <a:ea typeface="微软雅黑" panose="020B0503020204020204" pitchFamily="34" charset="-122"/>
              </a:rPr>
              <a:t>对应</a:t>
            </a:r>
            <a:r>
              <a:rPr lang="zh-CN" altLang="en-US" sz="1800" b="1" i="0" dirty="0">
                <a:effectLst/>
                <a:latin typeface="微软雅黑" panose="020B0503020204020204" pitchFamily="34" charset="-122"/>
                <a:ea typeface="微软雅黑" panose="020B0503020204020204" pitchFamily="34" charset="-122"/>
              </a:rPr>
              <a:t>声明式编程范式</a:t>
            </a:r>
            <a:r>
              <a:rPr lang="zh-CN" altLang="en-US" sz="1800" i="0" dirty="0">
                <a:effectLst/>
                <a:latin typeface="微软雅黑" panose="020B0503020204020204" pitchFamily="34" charset="-122"/>
                <a:ea typeface="微软雅黑" panose="020B0503020204020204" pitchFamily="34" charset="-122"/>
              </a:rPr>
              <a:t>。静态生成可以根据前端语言描述的神经网络拓扑结构以及参数变量等信息构建一份固定的计算图，因此静态图在执行期间可以不依赖前端语言描述，常用于神经网络模型的部署，比如移动端人脸识别场景中的应用等。</a:t>
            </a:r>
            <a:endParaRPr lang="en-US" altLang="zh-CN" sz="1800" i="0" dirty="0">
              <a:effectLst/>
              <a:latin typeface="微软雅黑" panose="020B0503020204020204" pitchFamily="34" charset="-122"/>
              <a:ea typeface="微软雅黑" panose="020B0503020204020204" pitchFamily="34" charset="-122"/>
            </a:endParaRPr>
          </a:p>
          <a:p>
            <a:pPr>
              <a:spcBef>
                <a:spcPts val="600"/>
              </a:spcBef>
              <a:spcAft>
                <a:spcPts val="600"/>
              </a:spcAft>
            </a:pPr>
            <a:r>
              <a:rPr lang="zh-CN" altLang="en-US" sz="1800" b="1" i="0" dirty="0">
                <a:effectLst/>
                <a:latin typeface="微软雅黑" panose="020B0503020204020204" pitchFamily="34" charset="-122"/>
                <a:ea typeface="微软雅黑" panose="020B0503020204020204" pitchFamily="34" charset="-122"/>
              </a:rPr>
              <a:t>动态图</a:t>
            </a:r>
            <a:r>
              <a:rPr lang="zh-CN" altLang="en-US" sz="1800" i="0" dirty="0">
                <a:effectLst/>
                <a:latin typeface="微软雅黑" panose="020B0503020204020204" pitchFamily="34" charset="-122"/>
                <a:ea typeface="微软雅黑" panose="020B0503020204020204" pitchFamily="34" charset="-122"/>
              </a:rPr>
              <a:t>对应</a:t>
            </a:r>
            <a:r>
              <a:rPr lang="zh-CN" altLang="en-US" sz="1800" b="1" i="0" dirty="0">
                <a:effectLst/>
                <a:latin typeface="微软雅黑" panose="020B0503020204020204" pitchFamily="34" charset="-122"/>
                <a:ea typeface="微软雅黑" panose="020B0503020204020204" pitchFamily="34" charset="-122"/>
              </a:rPr>
              <a:t>命令式编程范式</a:t>
            </a:r>
            <a:r>
              <a:rPr lang="zh-CN" altLang="en-US" sz="1800" i="0" dirty="0">
                <a:effectLst/>
                <a:latin typeface="微软雅黑" panose="020B0503020204020204" pitchFamily="34" charset="-122"/>
                <a:ea typeface="微软雅黑" panose="020B0503020204020204" pitchFamily="34" charset="-122"/>
              </a:rPr>
              <a:t>。动态图则需要在每一次执行神经网络模型依据前端语言描述动态生成一份临时的计算图，这意味着计算图的动态生成过程灵活可变，该特性有助于我们在神经网络结构调整阶段提高效率。</a:t>
            </a:r>
            <a:endParaRPr lang="en-US" altLang="zh-CN" sz="1800" i="0" dirty="0">
              <a:effectLst/>
              <a:latin typeface="微软雅黑" panose="020B0503020204020204" pitchFamily="34" charset="-122"/>
              <a:ea typeface="微软雅黑" panose="020B0503020204020204" pitchFamily="34" charset="-122"/>
            </a:endParaRPr>
          </a:p>
          <a:p>
            <a:pPr>
              <a:spcBef>
                <a:spcPts val="600"/>
              </a:spcBef>
              <a:spcAft>
                <a:spcPts val="600"/>
              </a:spcAft>
            </a:pPr>
            <a:r>
              <a:rPr lang="zh-CN" altLang="en-US" sz="1800" i="0" dirty="0">
                <a:effectLst/>
                <a:latin typeface="微软雅黑" panose="020B0503020204020204" pitchFamily="34" charset="-122"/>
                <a:ea typeface="微软雅黑" panose="020B0503020204020204" pitchFamily="34" charset="-122"/>
              </a:rPr>
              <a:t>主流计算框架</a:t>
            </a:r>
            <a:r>
              <a:rPr lang="en-US" altLang="zh-CN" sz="1800" i="0" dirty="0">
                <a:effectLst/>
                <a:latin typeface="微软雅黑" panose="020B0503020204020204" pitchFamily="34" charset="-122"/>
                <a:ea typeface="微软雅黑" panose="020B0503020204020204" pitchFamily="34" charset="-122"/>
              </a:rPr>
              <a:t>TensorFlow</a:t>
            </a:r>
            <a:r>
              <a:rPr lang="zh-CN" altLang="en-US" sz="1800" i="0" dirty="0">
                <a:effectLst/>
                <a:latin typeface="微软雅黑" panose="020B0503020204020204" pitchFamily="34" charset="-122"/>
                <a:ea typeface="微软雅黑" panose="020B0503020204020204" pitchFamily="34" charset="-122"/>
              </a:rPr>
              <a:t>、</a:t>
            </a:r>
            <a:r>
              <a:rPr lang="en-US" altLang="zh-CN" sz="1800" i="0" dirty="0" err="1">
                <a:effectLst/>
                <a:latin typeface="微软雅黑" panose="020B0503020204020204" pitchFamily="34" charset="-122"/>
                <a:ea typeface="微软雅黑" panose="020B0503020204020204" pitchFamily="34" charset="-122"/>
              </a:rPr>
              <a:t>MindSpore</a:t>
            </a:r>
            <a:r>
              <a:rPr lang="zh-CN" altLang="en-US" sz="1800" i="0" dirty="0">
                <a:effectLst/>
                <a:latin typeface="微软雅黑" panose="020B0503020204020204" pitchFamily="34" charset="-122"/>
                <a:ea typeface="微软雅黑" panose="020B0503020204020204" pitchFamily="34" charset="-122"/>
              </a:rPr>
              <a:t>均支持动态图和静态图模式；</a:t>
            </a:r>
            <a:r>
              <a:rPr lang="en-US" altLang="zh-CN" sz="1800" i="0" dirty="0" err="1">
                <a:effectLst/>
                <a:latin typeface="微软雅黑" panose="020B0503020204020204" pitchFamily="34" charset="-122"/>
                <a:ea typeface="微软雅黑" panose="020B0503020204020204" pitchFamily="34" charset="-122"/>
              </a:rPr>
              <a:t>PyTorch</a:t>
            </a:r>
            <a:r>
              <a:rPr lang="zh-CN" altLang="en-US" sz="1800" i="0" dirty="0">
                <a:effectLst/>
                <a:latin typeface="微软雅黑" panose="020B0503020204020204" pitchFamily="34" charset="-122"/>
                <a:ea typeface="微软雅黑" panose="020B0503020204020204" pitchFamily="34" charset="-122"/>
              </a:rPr>
              <a:t>则可以通过工具将构建的动态图神经网络模型转化为静态结构，以获得高效的计算执行效率。</a:t>
            </a:r>
          </a:p>
        </p:txBody>
      </p:sp>
    </p:spTree>
    <p:extLst>
      <p:ext uri="{BB962C8B-B14F-4D97-AF65-F5344CB8AC3E}">
        <p14:creationId xmlns:p14="http://schemas.microsoft.com/office/powerpoint/2010/main" val="3848058746"/>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48B368F3-2D3E-E344-DB7E-79E9620B6790}"/>
              </a:ext>
            </a:extLst>
          </p:cNvPr>
          <p:cNvSpPr>
            <a:spLocks noGrp="1"/>
          </p:cNvSpPr>
          <p:nvPr>
            <p:ph type="title"/>
          </p:nvPr>
        </p:nvSpPr>
        <p:spPr/>
        <p:txBody>
          <a:bodyPr/>
          <a:lstStyle/>
          <a:p>
            <a:r>
              <a:rPr lang="zh-CN" altLang="en-US" dirty="0">
                <a:latin typeface="微软雅黑" panose="020B0503020204020204" pitchFamily="34" charset="-122"/>
                <a:ea typeface="微软雅黑" panose="020B0503020204020204" pitchFamily="34" charset="-122"/>
              </a:rPr>
              <a:t>静态生成</a:t>
            </a:r>
            <a:endParaRPr lang="zh-CN" altLang="en-US" dirty="0"/>
          </a:p>
        </p:txBody>
      </p:sp>
      <p:sp>
        <p:nvSpPr>
          <p:cNvPr id="3" name="内容占位符 2">
            <a:extLst>
              <a:ext uri="{FF2B5EF4-FFF2-40B4-BE49-F238E27FC236}">
                <a16:creationId xmlns:a16="http://schemas.microsoft.com/office/drawing/2014/main" id="{02BA2617-F158-B93F-0969-A6F53B2D9ABC}"/>
              </a:ext>
            </a:extLst>
          </p:cNvPr>
          <p:cNvSpPr>
            <a:spLocks noGrp="1"/>
          </p:cNvSpPr>
          <p:nvPr>
            <p:ph idx="1"/>
          </p:nvPr>
        </p:nvSpPr>
        <p:spPr>
          <a:xfrm>
            <a:off x="720090" y="3540034"/>
            <a:ext cx="7886700" cy="2553789"/>
          </a:xfrm>
        </p:spPr>
        <p:txBody>
          <a:bodyPr>
            <a:noAutofit/>
          </a:bodyPr>
          <a:lstStyle/>
          <a:p>
            <a:pPr>
              <a:spcBef>
                <a:spcPts val="600"/>
              </a:spcBef>
              <a:spcAft>
                <a:spcPts val="600"/>
              </a:spcAft>
            </a:pPr>
            <a:r>
              <a:rPr lang="zh-CN" altLang="en-US" sz="1600" i="0" dirty="0">
                <a:effectLst/>
                <a:latin typeface="微软雅黑" panose="020B0503020204020204" pitchFamily="34" charset="-122"/>
                <a:ea typeface="微软雅黑" panose="020B0503020204020204" pitchFamily="34" charset="-122"/>
              </a:rPr>
              <a:t>静态图采用先</a:t>
            </a:r>
            <a:r>
              <a:rPr lang="zh-CN" altLang="en-US" sz="1600" b="1" i="0" dirty="0">
                <a:effectLst/>
                <a:latin typeface="微软雅黑" panose="020B0503020204020204" pitchFamily="34" charset="-122"/>
                <a:ea typeface="微软雅黑" panose="020B0503020204020204" pitchFamily="34" charset="-122"/>
              </a:rPr>
              <a:t>编译</a:t>
            </a:r>
            <a:r>
              <a:rPr lang="zh-CN" altLang="en-US" sz="1600" i="0" dirty="0">
                <a:effectLst/>
                <a:latin typeface="微软雅黑" panose="020B0503020204020204" pitchFamily="34" charset="-122"/>
                <a:ea typeface="微软雅黑" panose="020B0503020204020204" pitchFamily="34" charset="-122"/>
              </a:rPr>
              <a:t>后执行的方式，该模式将计算图的定义和执行进行分离。</a:t>
            </a:r>
            <a:endParaRPr lang="en-US" altLang="zh-CN" sz="1600" i="0" dirty="0">
              <a:effectLst/>
              <a:latin typeface="微软雅黑" panose="020B0503020204020204" pitchFamily="34" charset="-122"/>
              <a:ea typeface="微软雅黑" panose="020B0503020204020204" pitchFamily="34" charset="-122"/>
            </a:endParaRPr>
          </a:p>
          <a:p>
            <a:pPr>
              <a:spcBef>
                <a:spcPts val="600"/>
              </a:spcBef>
              <a:spcAft>
                <a:spcPts val="600"/>
              </a:spcAft>
            </a:pPr>
            <a:r>
              <a:rPr lang="zh-CN" altLang="en-US" sz="1600" i="0" dirty="0">
                <a:effectLst/>
                <a:latin typeface="微软雅黑" panose="020B0503020204020204" pitchFamily="34" charset="-122"/>
                <a:ea typeface="微软雅黑" panose="020B0503020204020204" pitchFamily="34" charset="-122"/>
              </a:rPr>
              <a:t>在静态图模式下使用前端语言定义模型形成完整的程序表达后，</a:t>
            </a:r>
            <a:r>
              <a:rPr lang="zh-CN" altLang="en-US" sz="1600" b="1" i="0" dirty="0">
                <a:effectLst/>
                <a:latin typeface="微软雅黑" panose="020B0503020204020204" pitchFamily="34" charset="-122"/>
                <a:ea typeface="微软雅黑" panose="020B0503020204020204" pitchFamily="34" charset="-122"/>
              </a:rPr>
              <a:t>不使用前端语言解释器进行执行</a:t>
            </a:r>
            <a:r>
              <a:rPr lang="zh-CN" altLang="en-US" sz="1600" i="0" dirty="0">
                <a:effectLst/>
                <a:latin typeface="微软雅黑" panose="020B0503020204020204" pitchFamily="34" charset="-122"/>
                <a:ea typeface="微软雅黑" panose="020B0503020204020204" pitchFamily="34" charset="-122"/>
              </a:rPr>
              <a:t>，而是将前端描述的完整模型交给机器学习框架。</a:t>
            </a:r>
            <a:endParaRPr lang="en-US" altLang="zh-CN" sz="1600" i="0" dirty="0">
              <a:effectLst/>
              <a:latin typeface="微软雅黑" panose="020B0503020204020204" pitchFamily="34" charset="-122"/>
              <a:ea typeface="微软雅黑" panose="020B0503020204020204" pitchFamily="34" charset="-122"/>
            </a:endParaRPr>
          </a:p>
          <a:p>
            <a:pPr>
              <a:spcBef>
                <a:spcPts val="600"/>
              </a:spcBef>
              <a:spcAft>
                <a:spcPts val="600"/>
              </a:spcAft>
            </a:pPr>
            <a:r>
              <a:rPr lang="zh-CN" altLang="en-US" sz="1600" i="0" dirty="0">
                <a:effectLst/>
                <a:latin typeface="微软雅黑" panose="020B0503020204020204" pitchFamily="34" charset="-122"/>
                <a:ea typeface="微软雅黑" panose="020B0503020204020204" pitchFamily="34" charset="-122"/>
              </a:rPr>
              <a:t>框架在执行模型计算之前会首先对神经网络模型进行分析，获取网络层之间的连接拓扑关系以及参数变量设置、损失函数等信息，接着用一种特殊的静态数据结构来描述拓扑结构及其他神经网络模型组件，这种特殊的静态数据结构通常被称为</a:t>
            </a:r>
            <a:r>
              <a:rPr lang="zh-CN" altLang="en-US" sz="1600" b="1" i="0" dirty="0">
                <a:effectLst/>
                <a:latin typeface="微软雅黑" panose="020B0503020204020204" pitchFamily="34" charset="-122"/>
                <a:ea typeface="微软雅黑" panose="020B0503020204020204" pitchFamily="34" charset="-122"/>
              </a:rPr>
              <a:t>静态计算图</a:t>
            </a:r>
            <a:r>
              <a:rPr lang="zh-CN" altLang="en-US" sz="1600" i="0" dirty="0">
                <a:effectLst/>
                <a:latin typeface="微软雅黑" panose="020B0503020204020204" pitchFamily="34" charset="-122"/>
                <a:ea typeface="微软雅黑" panose="020B0503020204020204" pitchFamily="34" charset="-122"/>
              </a:rPr>
              <a:t>。</a:t>
            </a:r>
            <a:endParaRPr lang="en-US" altLang="zh-CN" sz="1600" i="0" dirty="0">
              <a:effectLst/>
              <a:latin typeface="微软雅黑" panose="020B0503020204020204" pitchFamily="34" charset="-122"/>
              <a:ea typeface="微软雅黑" panose="020B0503020204020204" pitchFamily="34" charset="-122"/>
            </a:endParaRPr>
          </a:p>
          <a:p>
            <a:pPr>
              <a:spcBef>
                <a:spcPts val="600"/>
              </a:spcBef>
              <a:spcAft>
                <a:spcPts val="600"/>
              </a:spcAft>
            </a:pPr>
            <a:r>
              <a:rPr lang="zh-CN" altLang="en-US" sz="1600" i="0" dirty="0">
                <a:effectLst/>
                <a:latin typeface="微软雅黑" panose="020B0503020204020204" pitchFamily="34" charset="-122"/>
                <a:ea typeface="微软雅黑" panose="020B0503020204020204" pitchFamily="34" charset="-122"/>
              </a:rPr>
              <a:t>静态计算图可以通过</a:t>
            </a:r>
            <a:r>
              <a:rPr lang="zh-CN" altLang="en-US" sz="1600" b="1" i="0" dirty="0">
                <a:effectLst/>
                <a:latin typeface="微软雅黑" panose="020B0503020204020204" pitchFamily="34" charset="-122"/>
                <a:ea typeface="微软雅黑" panose="020B0503020204020204" pitchFamily="34" charset="-122"/>
              </a:rPr>
              <a:t>优化</a:t>
            </a:r>
            <a:r>
              <a:rPr lang="zh-CN" altLang="en-US" sz="1600" i="0" dirty="0">
                <a:effectLst/>
                <a:latin typeface="微软雅黑" panose="020B0503020204020204" pitchFamily="34" charset="-122"/>
                <a:ea typeface="微软雅黑" panose="020B0503020204020204" pitchFamily="34" charset="-122"/>
              </a:rPr>
              <a:t>策略转换成等价的更加高效的结构。当进行模型训练或者推理过程时，静态计算图接收数据并通过相应硬件调度执行图中的算子来完成任务。</a:t>
            </a:r>
          </a:p>
        </p:txBody>
      </p:sp>
      <p:pic>
        <p:nvPicPr>
          <p:cNvPr id="5" name="图形 4">
            <a:extLst>
              <a:ext uri="{FF2B5EF4-FFF2-40B4-BE49-F238E27FC236}">
                <a16:creationId xmlns:a16="http://schemas.microsoft.com/office/drawing/2014/main" id="{7E69B2F7-AA6E-131B-9171-D31543162066}"/>
              </a:ext>
            </a:extLst>
          </p:cNvPr>
          <p:cNvPicPr>
            <a:picLocks noChangeAspect="1"/>
          </p:cNvPicPr>
          <p:nvPr/>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1356360" y="1298840"/>
            <a:ext cx="6174377" cy="2130160"/>
          </a:xfrm>
          <a:prstGeom prst="rect">
            <a:avLst/>
          </a:prstGeom>
        </p:spPr>
      </p:pic>
    </p:spTree>
    <p:extLst>
      <p:ext uri="{BB962C8B-B14F-4D97-AF65-F5344CB8AC3E}">
        <p14:creationId xmlns:p14="http://schemas.microsoft.com/office/powerpoint/2010/main" val="3496169685"/>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48B368F3-2D3E-E344-DB7E-79E9620B6790}"/>
              </a:ext>
            </a:extLst>
          </p:cNvPr>
          <p:cNvSpPr>
            <a:spLocks noGrp="1"/>
          </p:cNvSpPr>
          <p:nvPr>
            <p:ph type="title"/>
          </p:nvPr>
        </p:nvSpPr>
        <p:spPr>
          <a:xfrm>
            <a:off x="628650" y="-236243"/>
            <a:ext cx="7886700" cy="1325563"/>
          </a:xfrm>
        </p:spPr>
        <p:txBody>
          <a:bodyPr/>
          <a:lstStyle/>
          <a:p>
            <a:r>
              <a:rPr lang="zh-CN" altLang="en-US" dirty="0">
                <a:latin typeface="微软雅黑" panose="020B0503020204020204" pitchFamily="34" charset="-122"/>
                <a:ea typeface="微软雅黑" panose="020B0503020204020204" pitchFamily="34" charset="-122"/>
              </a:rPr>
              <a:t>静态生成过程示例</a:t>
            </a:r>
            <a:endParaRPr lang="zh-CN" altLang="en-US" dirty="0"/>
          </a:p>
        </p:txBody>
      </p:sp>
      <p:sp>
        <p:nvSpPr>
          <p:cNvPr id="3" name="内容占位符 2">
            <a:extLst>
              <a:ext uri="{FF2B5EF4-FFF2-40B4-BE49-F238E27FC236}">
                <a16:creationId xmlns:a16="http://schemas.microsoft.com/office/drawing/2014/main" id="{02BA2617-F158-B93F-0969-A6F53B2D9ABC}"/>
              </a:ext>
            </a:extLst>
          </p:cNvPr>
          <p:cNvSpPr>
            <a:spLocks noGrp="1"/>
          </p:cNvSpPr>
          <p:nvPr>
            <p:ph idx="1"/>
          </p:nvPr>
        </p:nvSpPr>
        <p:spPr>
          <a:xfrm>
            <a:off x="628650" y="3553097"/>
            <a:ext cx="7886700" cy="3063240"/>
          </a:xfrm>
        </p:spPr>
        <p:txBody>
          <a:bodyPr>
            <a:noAutofit/>
          </a:bodyPr>
          <a:lstStyle/>
          <a:p>
            <a:pPr marL="0" indent="0">
              <a:lnSpc>
                <a:spcPct val="100000"/>
              </a:lnSpc>
              <a:spcBef>
                <a:spcPts val="0"/>
              </a:spcBef>
              <a:buNone/>
            </a:pPr>
            <a:r>
              <a:rPr lang="zh-CN" altLang="en-US" sz="1400" b="1" i="0" dirty="0">
                <a:effectLst/>
                <a:latin typeface="微软雅黑" panose="020B0503020204020204" pitchFamily="34" charset="-122"/>
                <a:ea typeface="微软雅黑" panose="020B0503020204020204" pitchFamily="34" charset="-122"/>
              </a:rPr>
              <a:t>静态生成过程示例：</a:t>
            </a:r>
            <a:endParaRPr lang="en-US" altLang="zh-CN" sz="1400" b="1" i="0" dirty="0">
              <a:effectLst/>
              <a:latin typeface="微软雅黑" panose="020B0503020204020204" pitchFamily="34" charset="-122"/>
              <a:ea typeface="微软雅黑" panose="020B0503020204020204" pitchFamily="34" charset="-122"/>
            </a:endParaRPr>
          </a:p>
          <a:p>
            <a:pPr>
              <a:lnSpc>
                <a:spcPct val="100000"/>
              </a:lnSpc>
              <a:spcBef>
                <a:spcPts val="0"/>
              </a:spcBef>
            </a:pPr>
            <a:r>
              <a:rPr lang="zh-CN" altLang="en-US" sz="1400" i="0" dirty="0">
                <a:effectLst/>
                <a:latin typeface="微软雅黑" panose="020B0503020204020204" pitchFamily="34" charset="-122"/>
                <a:ea typeface="微软雅黑" panose="020B0503020204020204" pitchFamily="34" charset="-122"/>
              </a:rPr>
              <a:t>由于在进行静态生成编译时并不读取输入数据，此时输入数据</a:t>
            </a:r>
            <a:r>
              <a:rPr lang="en-US" altLang="zh-CN" sz="1400" i="0" dirty="0">
                <a:effectLst/>
                <a:latin typeface="微软雅黑" panose="020B0503020204020204" pitchFamily="34" charset="-122"/>
                <a:ea typeface="微软雅黑" panose="020B0503020204020204" pitchFamily="34" charset="-122"/>
              </a:rPr>
              <a:t>X</a:t>
            </a:r>
            <a:r>
              <a:rPr lang="zh-CN" altLang="en-US" sz="1400" i="0" dirty="0">
                <a:effectLst/>
                <a:latin typeface="微软雅黑" panose="020B0503020204020204" pitchFamily="34" charset="-122"/>
                <a:ea typeface="微软雅黑" panose="020B0503020204020204" pitchFamily="34" charset="-122"/>
              </a:rPr>
              <a:t>需要使用</a:t>
            </a:r>
            <a:r>
              <a:rPr lang="zh-CN" altLang="en-US" sz="1400" b="1" i="0" dirty="0">
                <a:effectLst/>
                <a:latin typeface="微软雅黑" panose="020B0503020204020204" pitchFamily="34" charset="-122"/>
                <a:ea typeface="微软雅黑" panose="020B0503020204020204" pitchFamily="34" charset="-122"/>
              </a:rPr>
              <a:t>占位符</a:t>
            </a:r>
            <a:r>
              <a:rPr lang="zh-CN" altLang="en-US" sz="1400" i="0" dirty="0">
                <a:effectLst/>
                <a:latin typeface="微软雅黑" panose="020B0503020204020204" pitchFamily="34" charset="-122"/>
                <a:ea typeface="微软雅黑" panose="020B0503020204020204" pitchFamily="34" charset="-122"/>
              </a:rPr>
              <a:t>在静态图中表示。</a:t>
            </a:r>
            <a:endParaRPr lang="en-US" altLang="zh-CN" sz="1400" i="0" dirty="0">
              <a:effectLst/>
              <a:latin typeface="微软雅黑" panose="020B0503020204020204" pitchFamily="34" charset="-122"/>
              <a:ea typeface="微软雅黑" panose="020B0503020204020204" pitchFamily="34" charset="-122"/>
            </a:endParaRPr>
          </a:p>
          <a:p>
            <a:pPr>
              <a:lnSpc>
                <a:spcPct val="100000"/>
              </a:lnSpc>
              <a:spcBef>
                <a:spcPts val="0"/>
              </a:spcBef>
            </a:pPr>
            <a:r>
              <a:rPr lang="zh-CN" altLang="en-US" sz="1400" i="0" dirty="0">
                <a:effectLst/>
                <a:latin typeface="微软雅黑" panose="020B0503020204020204" pitchFamily="34" charset="-122"/>
                <a:ea typeface="微软雅黑" panose="020B0503020204020204" pitchFamily="34" charset="-122"/>
              </a:rPr>
              <a:t>由于在静态图模式下构建网络并没有执行任何计算，因此需要将条件控制算子以及</a:t>
            </a:r>
            <a:r>
              <a:rPr lang="zh-CN" altLang="en-US" sz="1400" b="1" i="0" dirty="0">
                <a:effectLst/>
                <a:latin typeface="微软雅黑" panose="020B0503020204020204" pitchFamily="34" charset="-122"/>
                <a:ea typeface="微软雅黑" panose="020B0503020204020204" pitchFamily="34" charset="-122"/>
              </a:rPr>
              <a:t>所有的分支</a:t>
            </a:r>
            <a:r>
              <a:rPr lang="zh-CN" altLang="en-US" sz="1400" i="0" dirty="0">
                <a:effectLst/>
                <a:latin typeface="微软雅黑" panose="020B0503020204020204" pitchFamily="34" charset="-122"/>
                <a:ea typeface="微软雅黑" panose="020B0503020204020204" pitchFamily="34" charset="-122"/>
              </a:rPr>
              <a:t>计算子图加入计算图中。</a:t>
            </a:r>
            <a:endParaRPr lang="en-US" altLang="zh-CN" sz="1400" i="0" dirty="0">
              <a:effectLst/>
              <a:latin typeface="微软雅黑" panose="020B0503020204020204" pitchFamily="34" charset="-122"/>
              <a:ea typeface="微软雅黑" panose="020B0503020204020204" pitchFamily="34" charset="-122"/>
            </a:endParaRPr>
          </a:p>
          <a:p>
            <a:pPr>
              <a:lnSpc>
                <a:spcPct val="100000"/>
              </a:lnSpc>
              <a:spcBef>
                <a:spcPts val="0"/>
              </a:spcBef>
            </a:pPr>
            <a:r>
              <a:rPr lang="zh-CN" altLang="en-US" sz="1400" i="0" dirty="0">
                <a:effectLst/>
                <a:latin typeface="微软雅黑" panose="020B0503020204020204" pitchFamily="34" charset="-122"/>
                <a:ea typeface="微软雅黑" panose="020B0503020204020204" pitchFamily="34" charset="-122"/>
              </a:rPr>
              <a:t>静态生成的过程是采用机器学习框架中的编译器将代码编译为</a:t>
            </a:r>
            <a:r>
              <a:rPr lang="zh-CN" altLang="en-US" sz="1400" b="1" i="0" dirty="0">
                <a:effectLst/>
                <a:latin typeface="微软雅黑" panose="020B0503020204020204" pitchFamily="34" charset="-122"/>
                <a:ea typeface="微软雅黑" panose="020B0503020204020204" pitchFamily="34" charset="-122"/>
              </a:rPr>
              <a:t>中间表示</a:t>
            </a:r>
            <a:r>
              <a:rPr lang="zh-CN" altLang="en-US" sz="1400" i="0" dirty="0">
                <a:effectLst/>
                <a:latin typeface="微软雅黑" panose="020B0503020204020204" pitchFamily="34" charset="-122"/>
                <a:ea typeface="微软雅黑" panose="020B0503020204020204" pitchFamily="34" charset="-122"/>
              </a:rPr>
              <a:t>。框架编译器受传统编译器方案启发，设计体系结构包含两部分：编译器前端和后端。中间表示承上启下贯穿前端和后端，是前端源代码和目标硬件代码之间的中间数据格式。中间表示以</a:t>
            </a:r>
            <a:r>
              <a:rPr lang="zh-CN" altLang="en-US" sz="1400" b="1" i="0" dirty="0">
                <a:effectLst/>
                <a:latin typeface="微软雅黑" panose="020B0503020204020204" pitchFamily="34" charset="-122"/>
                <a:ea typeface="微软雅黑" panose="020B0503020204020204" pitchFamily="34" charset="-122"/>
              </a:rPr>
              <a:t>计算图</a:t>
            </a:r>
            <a:r>
              <a:rPr lang="zh-CN" altLang="en-US" sz="1400" i="0" dirty="0">
                <a:effectLst/>
                <a:latin typeface="微软雅黑" panose="020B0503020204020204" pitchFamily="34" charset="-122"/>
                <a:ea typeface="微软雅黑" panose="020B0503020204020204" pitchFamily="34" charset="-122"/>
              </a:rPr>
              <a:t>形式存在，编译器会根据前端神经网络模型自动构建完整的前向计算图和反向计算图。</a:t>
            </a:r>
            <a:endParaRPr lang="en-US" altLang="zh-CN" sz="1400" i="0" dirty="0">
              <a:effectLst/>
              <a:latin typeface="微软雅黑" panose="020B0503020204020204" pitchFamily="34" charset="-122"/>
              <a:ea typeface="微软雅黑" panose="020B0503020204020204" pitchFamily="34" charset="-122"/>
            </a:endParaRPr>
          </a:p>
          <a:p>
            <a:pPr>
              <a:lnSpc>
                <a:spcPct val="100000"/>
              </a:lnSpc>
              <a:spcBef>
                <a:spcPts val="0"/>
              </a:spcBef>
            </a:pPr>
            <a:r>
              <a:rPr lang="zh-CN" altLang="en-US" sz="1400" i="0" dirty="0">
                <a:effectLst/>
                <a:latin typeface="微软雅黑" panose="020B0503020204020204" pitchFamily="34" charset="-122"/>
                <a:ea typeface="微软雅黑" panose="020B0503020204020204" pitchFamily="34" charset="-122"/>
              </a:rPr>
              <a:t>经过编译后获取完整的计算图，能够根据全局信息完成</a:t>
            </a:r>
            <a:r>
              <a:rPr lang="zh-CN" altLang="en-US" sz="1400" b="1" i="0" dirty="0">
                <a:effectLst/>
                <a:latin typeface="微软雅黑" panose="020B0503020204020204" pitchFamily="34" charset="-122"/>
                <a:ea typeface="微软雅黑" panose="020B0503020204020204" pitchFamily="34" charset="-122"/>
              </a:rPr>
              <a:t>图优化</a:t>
            </a:r>
            <a:r>
              <a:rPr lang="zh-CN" altLang="en-US" sz="1400" i="0" dirty="0">
                <a:effectLst/>
                <a:latin typeface="微软雅黑" panose="020B0503020204020204" pitchFamily="34" charset="-122"/>
                <a:ea typeface="微软雅黑" panose="020B0503020204020204" pitchFamily="34" charset="-122"/>
              </a:rPr>
              <a:t>策略，进行编译优化形成与模型功能等价的</a:t>
            </a:r>
            <a:r>
              <a:rPr lang="zh-CN" altLang="en-US" sz="1400" b="1" i="0" dirty="0">
                <a:effectLst/>
                <a:latin typeface="微软雅黑" panose="020B0503020204020204" pitchFamily="34" charset="-122"/>
                <a:ea typeface="微软雅黑" panose="020B0503020204020204" pitchFamily="34" charset="-122"/>
              </a:rPr>
              <a:t>等价计算图</a:t>
            </a:r>
            <a:r>
              <a:rPr lang="zh-CN" altLang="en-US" sz="1400" i="0" dirty="0">
                <a:effectLst/>
                <a:latin typeface="微软雅黑" panose="020B0503020204020204" pitchFamily="34" charset="-122"/>
                <a:ea typeface="微软雅黑" panose="020B0503020204020204" pitchFamily="34" charset="-122"/>
              </a:rPr>
              <a:t>。编译器</a:t>
            </a:r>
            <a:r>
              <a:rPr lang="zh-CN" altLang="en-US" sz="1400" b="1" i="0" dirty="0">
                <a:effectLst/>
                <a:latin typeface="微软雅黑" panose="020B0503020204020204" pitchFamily="34" charset="-122"/>
                <a:ea typeface="微软雅黑" panose="020B0503020204020204" pitchFamily="34" charset="-122"/>
              </a:rPr>
              <a:t>前端负责完成计算图与硬件无关的转换和优化</a:t>
            </a:r>
            <a:r>
              <a:rPr lang="zh-CN" altLang="en-US" sz="1400" i="0" dirty="0">
                <a:effectLst/>
                <a:latin typeface="微软雅黑" panose="020B0503020204020204" pitchFamily="34" charset="-122"/>
                <a:ea typeface="微软雅黑" panose="020B0503020204020204" pitchFamily="34" charset="-122"/>
              </a:rPr>
              <a:t>，比如算子融合将网络中的两个或多个细粒度的算子融合为一个粗粒度算子，可节省中间计算结果的存储、读取等过程，降低框架底层算子调度的开销，从而提升执行性能和效率。</a:t>
            </a:r>
            <a:endParaRPr lang="en-US" altLang="zh-CN" sz="1400" i="0" dirty="0">
              <a:effectLst/>
              <a:latin typeface="微软雅黑" panose="020B0503020204020204" pitchFamily="34" charset="-122"/>
              <a:ea typeface="微软雅黑" panose="020B0503020204020204" pitchFamily="34" charset="-122"/>
            </a:endParaRPr>
          </a:p>
          <a:p>
            <a:pPr>
              <a:lnSpc>
                <a:spcPct val="100000"/>
              </a:lnSpc>
              <a:spcBef>
                <a:spcPts val="0"/>
              </a:spcBef>
            </a:pPr>
            <a:r>
              <a:rPr lang="zh-CN" altLang="en-US" sz="1400" b="1" i="0" dirty="0">
                <a:effectLst/>
                <a:latin typeface="微软雅黑" panose="020B0503020204020204" pitchFamily="34" charset="-122"/>
                <a:ea typeface="微软雅黑" panose="020B0503020204020204" pitchFamily="34" charset="-122"/>
              </a:rPr>
              <a:t>编译器后端负责与硬件相关的计算图优化、代码指令生成和编译</a:t>
            </a:r>
            <a:r>
              <a:rPr lang="zh-CN" altLang="en-US" sz="1400" i="0" dirty="0">
                <a:effectLst/>
                <a:latin typeface="微软雅黑" panose="020B0503020204020204" pitchFamily="34" charset="-122"/>
                <a:ea typeface="微软雅黑" panose="020B0503020204020204" pitchFamily="34" charset="-122"/>
              </a:rPr>
              <a:t>，优化手段包括硬件算子选择、内存分配、内存复用等，提高算子执行效率和内存利用效率，降低内存开销。</a:t>
            </a:r>
            <a:endParaRPr lang="en-US" altLang="zh-CN" sz="1400" i="0" dirty="0">
              <a:effectLst/>
              <a:latin typeface="微软雅黑" panose="020B0503020204020204" pitchFamily="34" charset="-122"/>
              <a:ea typeface="微软雅黑" panose="020B0503020204020204" pitchFamily="34" charset="-122"/>
            </a:endParaRPr>
          </a:p>
        </p:txBody>
      </p:sp>
      <p:pic>
        <p:nvPicPr>
          <p:cNvPr id="6" name="图形 5">
            <a:extLst>
              <a:ext uri="{FF2B5EF4-FFF2-40B4-BE49-F238E27FC236}">
                <a16:creationId xmlns:a16="http://schemas.microsoft.com/office/drawing/2014/main" id="{12A33BE3-ED95-C282-BF91-25C5860716C9}"/>
              </a:ext>
            </a:extLst>
          </p:cNvPr>
          <p:cNvPicPr>
            <a:picLocks noChangeAspect="1"/>
          </p:cNvPicPr>
          <p:nvPr/>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1162595" y="659674"/>
            <a:ext cx="6616337" cy="3110956"/>
          </a:xfrm>
          <a:prstGeom prst="rect">
            <a:avLst/>
          </a:prstGeom>
        </p:spPr>
      </p:pic>
    </p:spTree>
    <p:extLst>
      <p:ext uri="{BB962C8B-B14F-4D97-AF65-F5344CB8AC3E}">
        <p14:creationId xmlns:p14="http://schemas.microsoft.com/office/powerpoint/2010/main" val="3536218732"/>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48B368F3-2D3E-E344-DB7E-79E9620B6790}"/>
              </a:ext>
            </a:extLst>
          </p:cNvPr>
          <p:cNvSpPr>
            <a:spLocks noGrp="1"/>
          </p:cNvSpPr>
          <p:nvPr>
            <p:ph type="title"/>
          </p:nvPr>
        </p:nvSpPr>
        <p:spPr>
          <a:xfrm>
            <a:off x="628650" y="54405"/>
            <a:ext cx="7886700" cy="1325563"/>
          </a:xfrm>
        </p:spPr>
        <p:txBody>
          <a:bodyPr/>
          <a:lstStyle/>
          <a:p>
            <a:r>
              <a:rPr lang="zh-CN" altLang="en-US" dirty="0">
                <a:latin typeface="微软雅黑" panose="020B0503020204020204" pitchFamily="34" charset="-122"/>
                <a:ea typeface="微软雅黑" panose="020B0503020204020204" pitchFamily="34" charset="-122"/>
              </a:rPr>
              <a:t>静态生成的特点</a:t>
            </a:r>
            <a:endParaRPr lang="zh-CN" altLang="en-US" dirty="0"/>
          </a:p>
        </p:txBody>
      </p:sp>
      <p:sp>
        <p:nvSpPr>
          <p:cNvPr id="3" name="内容占位符 2">
            <a:extLst>
              <a:ext uri="{FF2B5EF4-FFF2-40B4-BE49-F238E27FC236}">
                <a16:creationId xmlns:a16="http://schemas.microsoft.com/office/drawing/2014/main" id="{02BA2617-F158-B93F-0969-A6F53B2D9ABC}"/>
              </a:ext>
            </a:extLst>
          </p:cNvPr>
          <p:cNvSpPr>
            <a:spLocks noGrp="1"/>
          </p:cNvSpPr>
          <p:nvPr>
            <p:ph idx="1"/>
          </p:nvPr>
        </p:nvSpPr>
        <p:spPr>
          <a:xfrm>
            <a:off x="628650" y="1284539"/>
            <a:ext cx="7886700" cy="5449364"/>
          </a:xfrm>
        </p:spPr>
        <p:txBody>
          <a:bodyPr>
            <a:noAutofit/>
          </a:bodyPr>
          <a:lstStyle/>
          <a:p>
            <a:pPr>
              <a:spcBef>
                <a:spcPts val="0"/>
              </a:spcBef>
              <a:spcAft>
                <a:spcPts val="600"/>
              </a:spcAft>
            </a:pPr>
            <a:r>
              <a:rPr lang="zh-CN" altLang="en-US" sz="1600" b="1" i="0" dirty="0">
                <a:effectLst/>
                <a:latin typeface="微软雅黑" panose="020B0503020204020204" pitchFamily="34" charset="-122"/>
                <a:ea typeface="微软雅黑" panose="020B0503020204020204" pitchFamily="34" charset="-122"/>
              </a:rPr>
              <a:t>执行阶段：</a:t>
            </a:r>
            <a:r>
              <a:rPr lang="zh-CN" altLang="en-US" sz="1600" i="0" dirty="0">
                <a:effectLst/>
                <a:latin typeface="微软雅黑" panose="020B0503020204020204" pitchFamily="34" charset="-122"/>
                <a:ea typeface="微软雅黑" panose="020B0503020204020204" pitchFamily="34" charset="-122"/>
              </a:rPr>
              <a:t>调用执行器接受输入数据，依据计算图调度算子执行训练或者推理任务。由于静态图可以获取模型的整体结构，机器学习框架可以利用自动并行算法制定合理的模型切分与并行策略，进一步提高计算效率。</a:t>
            </a:r>
          </a:p>
          <a:p>
            <a:pPr>
              <a:spcBef>
                <a:spcPts val="0"/>
              </a:spcBef>
              <a:spcAft>
                <a:spcPts val="600"/>
              </a:spcAft>
            </a:pPr>
            <a:r>
              <a:rPr lang="zh-CN" altLang="en-US" sz="1600" b="1" i="0" dirty="0">
                <a:effectLst/>
                <a:latin typeface="微软雅黑" panose="020B0503020204020204" pitchFamily="34" charset="-122"/>
                <a:ea typeface="微软雅黑" panose="020B0503020204020204" pitchFamily="34" charset="-122"/>
              </a:rPr>
              <a:t>模型保存：</a:t>
            </a:r>
            <a:r>
              <a:rPr lang="zh-CN" altLang="en-US" sz="1600" i="0" dirty="0">
                <a:effectLst/>
                <a:latin typeface="微软雅黑" panose="020B0503020204020204" pitchFamily="34" charset="-122"/>
                <a:ea typeface="微软雅黑" panose="020B0503020204020204" pitchFamily="34" charset="-122"/>
              </a:rPr>
              <a:t>使用静态图构建的模型可以进行序列化保存，再次执行时可载入序列化模型直接进行训练或推理，无需重新编译前端语言源代码。</a:t>
            </a:r>
            <a:endParaRPr lang="en-US" altLang="zh-CN" sz="1600" i="0" dirty="0">
              <a:effectLst/>
              <a:latin typeface="微软雅黑" panose="020B0503020204020204" pitchFamily="34" charset="-122"/>
              <a:ea typeface="微软雅黑" panose="020B0503020204020204" pitchFamily="34" charset="-122"/>
            </a:endParaRPr>
          </a:p>
          <a:p>
            <a:pPr>
              <a:spcBef>
                <a:spcPts val="0"/>
              </a:spcBef>
              <a:spcAft>
                <a:spcPts val="600"/>
              </a:spcAft>
            </a:pPr>
            <a:r>
              <a:rPr lang="zh-CN" altLang="en-US" sz="1600" b="1" i="0" dirty="0">
                <a:effectLst/>
                <a:latin typeface="微软雅黑" panose="020B0503020204020204" pitchFamily="34" charset="-122"/>
                <a:ea typeface="微软雅黑" panose="020B0503020204020204" pitchFamily="34" charset="-122"/>
              </a:rPr>
              <a:t>模型部署：</a:t>
            </a:r>
            <a:r>
              <a:rPr lang="zh-CN" altLang="en-US" sz="1600" i="0" dirty="0">
                <a:effectLst/>
                <a:latin typeface="微软雅黑" panose="020B0503020204020204" pitchFamily="34" charset="-122"/>
                <a:ea typeface="微软雅黑" panose="020B0503020204020204" pitchFamily="34" charset="-122"/>
              </a:rPr>
              <a:t>得益于前端、中间表示、后端多级设计的机器学习框架编译器体系结构，框架可以将神经网络模型中间表示转换为不同硬件代码，从而方便地部署在不同的硬件上面，提供高效的推理服务。</a:t>
            </a:r>
          </a:p>
          <a:p>
            <a:pPr>
              <a:spcBef>
                <a:spcPts val="0"/>
              </a:spcBef>
              <a:spcAft>
                <a:spcPts val="600"/>
              </a:spcAft>
            </a:pPr>
            <a:r>
              <a:rPr lang="zh-CN" altLang="en-US" sz="1600" b="1" i="0" dirty="0">
                <a:effectLst/>
                <a:latin typeface="微软雅黑" panose="020B0503020204020204" pitchFamily="34" charset="-122"/>
                <a:ea typeface="微软雅黑" panose="020B0503020204020204" pitchFamily="34" charset="-122"/>
              </a:rPr>
              <a:t>缺点：</a:t>
            </a:r>
            <a:endParaRPr lang="en-US" altLang="zh-CN" sz="1600" b="1" i="0" dirty="0">
              <a:effectLst/>
              <a:latin typeface="微软雅黑" panose="020B0503020204020204" pitchFamily="34" charset="-122"/>
              <a:ea typeface="微软雅黑" panose="020B0503020204020204" pitchFamily="34" charset="-122"/>
            </a:endParaRPr>
          </a:p>
          <a:p>
            <a:pPr lvl="1">
              <a:spcBef>
                <a:spcPts val="0"/>
              </a:spcBef>
              <a:spcAft>
                <a:spcPts val="600"/>
              </a:spcAft>
              <a:buFont typeface="Wingdings" panose="05000000000000000000" pitchFamily="2" charset="2"/>
              <a:buChar char="Ø"/>
            </a:pPr>
            <a:r>
              <a:rPr lang="zh-CN" altLang="en-US" sz="1400" b="1" i="0" dirty="0">
                <a:effectLst/>
                <a:latin typeface="微软雅黑" panose="020B0503020204020204" pitchFamily="34" charset="-122"/>
                <a:ea typeface="微软雅黑" panose="020B0503020204020204" pitchFamily="34" charset="-122"/>
              </a:rPr>
              <a:t>易用性差：</a:t>
            </a:r>
            <a:r>
              <a:rPr lang="zh-CN" altLang="en-US" sz="1400" i="0" dirty="0">
                <a:effectLst/>
                <a:latin typeface="微软雅黑" panose="020B0503020204020204" pitchFamily="34" charset="-122"/>
                <a:ea typeface="微软雅黑" panose="020B0503020204020204" pitchFamily="34" charset="-122"/>
              </a:rPr>
              <a:t>在部分计算框架中静态图模式下，使用前端语言编写神经网络模型以及定义模型训练过程代码较为繁琐，尤其掌握图内控制流方法具备一定的学习难度，因此熟练掌握并使用静态图模式对于初学者并不友好。</a:t>
            </a:r>
            <a:endParaRPr lang="en-US" altLang="zh-CN" sz="1400" i="0" dirty="0">
              <a:effectLst/>
              <a:latin typeface="微软雅黑" panose="020B0503020204020204" pitchFamily="34" charset="-122"/>
              <a:ea typeface="微软雅黑" panose="020B0503020204020204" pitchFamily="34" charset="-122"/>
            </a:endParaRPr>
          </a:p>
          <a:p>
            <a:pPr lvl="1">
              <a:spcBef>
                <a:spcPts val="0"/>
              </a:spcBef>
              <a:spcAft>
                <a:spcPts val="600"/>
              </a:spcAft>
              <a:buFont typeface="Wingdings" panose="05000000000000000000" pitchFamily="2" charset="2"/>
              <a:buChar char="Ø"/>
            </a:pPr>
            <a:r>
              <a:rPr lang="zh-CN" altLang="en-US" sz="1400" b="1" dirty="0">
                <a:latin typeface="微软雅黑" panose="020B0503020204020204" pitchFamily="34" charset="-122"/>
                <a:ea typeface="微软雅黑" panose="020B0503020204020204" pitchFamily="34" charset="-122"/>
              </a:rPr>
              <a:t>灵活性</a:t>
            </a:r>
            <a:r>
              <a:rPr lang="zh-CN" altLang="en-US" sz="1400" b="1" i="0" dirty="0">
                <a:effectLst/>
                <a:latin typeface="微软雅黑" panose="020B0503020204020204" pitchFamily="34" charset="-122"/>
                <a:ea typeface="微软雅黑" panose="020B0503020204020204" pitchFamily="34" charset="-122"/>
              </a:rPr>
              <a:t>差：</a:t>
            </a:r>
            <a:r>
              <a:rPr lang="zh-CN" altLang="en-US" sz="1400" i="0" dirty="0">
                <a:effectLst/>
                <a:latin typeface="微软雅黑" panose="020B0503020204020204" pitchFamily="34" charset="-122"/>
                <a:ea typeface="微软雅黑" panose="020B0503020204020204" pitchFamily="34" charset="-122"/>
              </a:rPr>
              <a:t>静态生成采用先编译后执行的方式，编译阶段和执行阶段分离，前端语言构建的神经网络模型经过编译后，计算图结构便固定无法改变。</a:t>
            </a:r>
            <a:endParaRPr lang="en-US" altLang="zh-CN" sz="1400" i="0" dirty="0">
              <a:effectLst/>
              <a:latin typeface="微软雅黑" panose="020B0503020204020204" pitchFamily="34" charset="-122"/>
              <a:ea typeface="微软雅黑" panose="020B0503020204020204" pitchFamily="34" charset="-122"/>
            </a:endParaRPr>
          </a:p>
          <a:p>
            <a:pPr lvl="1">
              <a:spcBef>
                <a:spcPts val="0"/>
              </a:spcBef>
              <a:spcAft>
                <a:spcPts val="600"/>
              </a:spcAft>
              <a:buFont typeface="Wingdings" panose="05000000000000000000" pitchFamily="2" charset="2"/>
              <a:buChar char="Ø"/>
            </a:pPr>
            <a:r>
              <a:rPr lang="zh-CN" altLang="en-US" sz="1400" b="1" i="0" dirty="0">
                <a:effectLst/>
                <a:latin typeface="微软雅黑" panose="020B0503020204020204" pitchFamily="34" charset="-122"/>
                <a:ea typeface="微软雅黑" panose="020B0503020204020204" pitchFamily="34" charset="-122"/>
              </a:rPr>
              <a:t>可</a:t>
            </a:r>
            <a:r>
              <a:rPr lang="zh-CN" altLang="en-US" sz="1400" b="1" dirty="0">
                <a:latin typeface="微软雅黑" panose="020B0503020204020204" pitchFamily="34" charset="-122"/>
                <a:ea typeface="微软雅黑" panose="020B0503020204020204" pitchFamily="34" charset="-122"/>
              </a:rPr>
              <a:t>调试</a:t>
            </a:r>
            <a:r>
              <a:rPr lang="zh-CN" altLang="en-US" sz="1400" b="1" i="0" dirty="0">
                <a:effectLst/>
                <a:latin typeface="微软雅黑" panose="020B0503020204020204" pitchFamily="34" charset="-122"/>
                <a:ea typeface="微软雅黑" panose="020B0503020204020204" pitchFamily="34" charset="-122"/>
              </a:rPr>
              <a:t>性差：</a:t>
            </a:r>
            <a:r>
              <a:rPr lang="zh-CN" altLang="en-US" sz="1400" i="0" dirty="0">
                <a:effectLst/>
                <a:latin typeface="微软雅黑" panose="020B0503020204020204" pitchFamily="34" charset="-122"/>
                <a:ea typeface="微软雅黑" panose="020B0503020204020204" pitchFamily="34" charset="-122"/>
              </a:rPr>
              <a:t>经过优化用于执行的计算图结构与原始代码有较大的差距，导致代码中的错误难以定位到准确位置，增加了代码调试难度。此外在神经网络模型开发迭代环节，不能即时打印中间结果。若在源码中添加输出中间结果的代码，则需要将源码重新编译后，再调用执行器才能获取相关信息，降低了代码调试效率。</a:t>
            </a:r>
          </a:p>
        </p:txBody>
      </p:sp>
    </p:spTree>
    <p:extLst>
      <p:ext uri="{BB962C8B-B14F-4D97-AF65-F5344CB8AC3E}">
        <p14:creationId xmlns:p14="http://schemas.microsoft.com/office/powerpoint/2010/main" val="1715427176"/>
      </p:ext>
    </p:ext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48B368F3-2D3E-E344-DB7E-79E9620B6790}"/>
              </a:ext>
            </a:extLst>
          </p:cNvPr>
          <p:cNvSpPr>
            <a:spLocks noGrp="1"/>
          </p:cNvSpPr>
          <p:nvPr>
            <p:ph type="title"/>
          </p:nvPr>
        </p:nvSpPr>
        <p:spPr>
          <a:xfrm>
            <a:off x="628650" y="-137953"/>
            <a:ext cx="7886700" cy="1325563"/>
          </a:xfrm>
        </p:spPr>
        <p:txBody>
          <a:bodyPr/>
          <a:lstStyle/>
          <a:p>
            <a:r>
              <a:rPr lang="zh-CN" altLang="en-US" dirty="0">
                <a:latin typeface="微软雅黑" panose="020B0503020204020204" pitchFamily="34" charset="-122"/>
                <a:ea typeface="微软雅黑" panose="020B0503020204020204" pitchFamily="34" charset="-122"/>
              </a:rPr>
              <a:t>动态生成</a:t>
            </a:r>
            <a:endParaRPr lang="zh-CN" altLang="en-US" dirty="0"/>
          </a:p>
        </p:txBody>
      </p:sp>
      <p:sp>
        <p:nvSpPr>
          <p:cNvPr id="3" name="内容占位符 2">
            <a:extLst>
              <a:ext uri="{FF2B5EF4-FFF2-40B4-BE49-F238E27FC236}">
                <a16:creationId xmlns:a16="http://schemas.microsoft.com/office/drawing/2014/main" id="{02BA2617-F158-B93F-0969-A6F53B2D9ABC}"/>
              </a:ext>
            </a:extLst>
          </p:cNvPr>
          <p:cNvSpPr>
            <a:spLocks noGrp="1"/>
          </p:cNvSpPr>
          <p:nvPr>
            <p:ph idx="1"/>
          </p:nvPr>
        </p:nvSpPr>
        <p:spPr>
          <a:xfrm>
            <a:off x="687432" y="3278776"/>
            <a:ext cx="7886700" cy="3376749"/>
          </a:xfrm>
        </p:spPr>
        <p:txBody>
          <a:bodyPr>
            <a:noAutofit/>
          </a:bodyPr>
          <a:lstStyle/>
          <a:p>
            <a:pPr>
              <a:spcBef>
                <a:spcPts val="600"/>
              </a:spcBef>
              <a:spcAft>
                <a:spcPts val="600"/>
              </a:spcAft>
            </a:pPr>
            <a:r>
              <a:rPr lang="zh-CN" altLang="en-US" sz="1400" i="0" dirty="0">
                <a:effectLst/>
                <a:latin typeface="微软雅黑" panose="020B0503020204020204" pitchFamily="34" charset="-122"/>
                <a:ea typeface="微软雅黑" panose="020B0503020204020204" pitchFamily="34" charset="-122"/>
              </a:rPr>
              <a:t>动态图采用</a:t>
            </a:r>
            <a:r>
              <a:rPr lang="zh-CN" altLang="en-US" sz="1400" b="1" i="0" dirty="0">
                <a:effectLst/>
                <a:latin typeface="微软雅黑" panose="020B0503020204020204" pitchFamily="34" charset="-122"/>
                <a:ea typeface="微软雅黑" panose="020B0503020204020204" pitchFamily="34" charset="-122"/>
              </a:rPr>
              <a:t>解析式</a:t>
            </a:r>
            <a:r>
              <a:rPr lang="zh-CN" altLang="en-US" sz="1400" i="0" dirty="0">
                <a:effectLst/>
                <a:latin typeface="微软雅黑" panose="020B0503020204020204" pitchFamily="34" charset="-122"/>
                <a:ea typeface="微软雅黑" panose="020B0503020204020204" pitchFamily="34" charset="-122"/>
              </a:rPr>
              <a:t>的执行方式，其核心特点是</a:t>
            </a:r>
            <a:r>
              <a:rPr lang="zh-CN" altLang="en-US" sz="1400" b="1" i="0" dirty="0">
                <a:effectLst/>
                <a:latin typeface="微软雅黑" panose="020B0503020204020204" pitchFamily="34" charset="-122"/>
                <a:ea typeface="微软雅黑" panose="020B0503020204020204" pitchFamily="34" charset="-122"/>
              </a:rPr>
              <a:t>编译与执行同时发生</a:t>
            </a:r>
            <a:r>
              <a:rPr lang="zh-CN" altLang="en-US" sz="1400" i="0" dirty="0">
                <a:effectLst/>
                <a:latin typeface="微软雅黑" panose="020B0503020204020204" pitchFamily="34" charset="-122"/>
                <a:ea typeface="微软雅黑" panose="020B0503020204020204" pitchFamily="34" charset="-122"/>
              </a:rPr>
              <a:t>。</a:t>
            </a:r>
            <a:endParaRPr lang="en-US" altLang="zh-CN" sz="1400" i="0" dirty="0">
              <a:effectLst/>
              <a:latin typeface="微软雅黑" panose="020B0503020204020204" pitchFamily="34" charset="-122"/>
              <a:ea typeface="微软雅黑" panose="020B0503020204020204" pitchFamily="34" charset="-122"/>
            </a:endParaRPr>
          </a:p>
          <a:p>
            <a:pPr>
              <a:spcBef>
                <a:spcPts val="600"/>
              </a:spcBef>
              <a:spcAft>
                <a:spcPts val="600"/>
              </a:spcAft>
            </a:pPr>
            <a:r>
              <a:rPr lang="zh-CN" altLang="en-US" sz="1400" i="0" dirty="0">
                <a:effectLst/>
                <a:latin typeface="微软雅黑" panose="020B0503020204020204" pitchFamily="34" charset="-122"/>
                <a:ea typeface="微软雅黑" panose="020B0503020204020204" pitchFamily="34" charset="-122"/>
              </a:rPr>
              <a:t>动态图采用前端语言自身的解释器对代码进行解析，利用计算框架本身的算子分发功能，</a:t>
            </a:r>
            <a:r>
              <a:rPr lang="zh-CN" altLang="en-US" sz="1400" b="1" i="0" dirty="0">
                <a:effectLst/>
                <a:latin typeface="微软雅黑" panose="020B0503020204020204" pitchFamily="34" charset="-122"/>
                <a:ea typeface="微软雅黑" panose="020B0503020204020204" pitchFamily="34" charset="-122"/>
              </a:rPr>
              <a:t>算子会即刻执行并输出结果</a:t>
            </a:r>
            <a:r>
              <a:rPr lang="zh-CN" altLang="en-US" sz="1400" i="0" dirty="0">
                <a:effectLst/>
                <a:latin typeface="微软雅黑" panose="020B0503020204020204" pitchFamily="34" charset="-122"/>
                <a:ea typeface="微软雅黑" panose="020B0503020204020204" pitchFamily="34" charset="-122"/>
              </a:rPr>
              <a:t>。</a:t>
            </a:r>
            <a:endParaRPr lang="en-US" altLang="zh-CN" sz="1400" i="0" dirty="0">
              <a:effectLst/>
              <a:latin typeface="微软雅黑" panose="020B0503020204020204" pitchFamily="34" charset="-122"/>
              <a:ea typeface="微软雅黑" panose="020B0503020204020204" pitchFamily="34" charset="-122"/>
            </a:endParaRPr>
          </a:p>
          <a:p>
            <a:pPr>
              <a:spcBef>
                <a:spcPts val="600"/>
              </a:spcBef>
              <a:spcAft>
                <a:spcPts val="600"/>
              </a:spcAft>
            </a:pPr>
            <a:r>
              <a:rPr lang="zh-CN" altLang="en-US" sz="1400" i="0" dirty="0">
                <a:effectLst/>
                <a:latin typeface="微软雅黑" panose="020B0503020204020204" pitchFamily="34" charset="-122"/>
                <a:ea typeface="微软雅黑" panose="020B0503020204020204" pitchFamily="34" charset="-122"/>
              </a:rPr>
              <a:t>动态图模式采用用户友好的</a:t>
            </a:r>
            <a:r>
              <a:rPr lang="zh-CN" altLang="en-US" sz="1400" b="1" i="0" dirty="0">
                <a:effectLst/>
                <a:latin typeface="微软雅黑" panose="020B0503020204020204" pitchFamily="34" charset="-122"/>
                <a:ea typeface="微软雅黑" panose="020B0503020204020204" pitchFamily="34" charset="-122"/>
              </a:rPr>
              <a:t>命令式编程范式</a:t>
            </a:r>
            <a:r>
              <a:rPr lang="zh-CN" altLang="en-US" sz="1400" i="0" dirty="0">
                <a:effectLst/>
                <a:latin typeface="微软雅黑" panose="020B0503020204020204" pitchFamily="34" charset="-122"/>
                <a:ea typeface="微软雅黑" panose="020B0503020204020204" pitchFamily="34" charset="-122"/>
              </a:rPr>
              <a:t>，使用前端语言构建神经网络模型更加简洁。</a:t>
            </a:r>
            <a:endParaRPr lang="en-US" altLang="zh-CN" sz="1400" i="0" dirty="0">
              <a:effectLst/>
              <a:latin typeface="微软雅黑" panose="020B0503020204020204" pitchFamily="34" charset="-122"/>
              <a:ea typeface="微软雅黑" panose="020B0503020204020204" pitchFamily="34" charset="-122"/>
            </a:endParaRPr>
          </a:p>
          <a:p>
            <a:pPr>
              <a:spcBef>
                <a:spcPts val="600"/>
              </a:spcBef>
              <a:spcAft>
                <a:spcPts val="600"/>
              </a:spcAft>
            </a:pPr>
            <a:r>
              <a:rPr lang="zh-CN" altLang="en-US" sz="1400" b="1" i="0" dirty="0">
                <a:effectLst/>
                <a:latin typeface="微软雅黑" panose="020B0503020204020204" pitchFamily="34" charset="-122"/>
                <a:ea typeface="微软雅黑" panose="020B0503020204020204" pitchFamily="34" charset="-122"/>
              </a:rPr>
              <a:t>动态图与静态图的本质区别：</a:t>
            </a:r>
            <a:r>
              <a:rPr lang="zh-CN" altLang="en-US" sz="1400" i="0" dirty="0">
                <a:effectLst/>
                <a:latin typeface="微软雅黑" panose="020B0503020204020204" pitchFamily="34" charset="-122"/>
                <a:ea typeface="微软雅黑" panose="020B0503020204020204" pitchFamily="34" charset="-122"/>
              </a:rPr>
              <a:t>动态生成并不采用机器学习框架编译器生成完整的静态计算图，而是采用前端语言的解释器</a:t>
            </a:r>
            <a:r>
              <a:rPr lang="en-US" altLang="zh-CN" sz="1400" i="0" dirty="0">
                <a:effectLst/>
                <a:latin typeface="微软雅黑" panose="020B0503020204020204" pitchFamily="34" charset="-122"/>
                <a:ea typeface="微软雅黑" panose="020B0503020204020204" pitchFamily="34" charset="-122"/>
              </a:rPr>
              <a:t>Python API</a:t>
            </a:r>
            <a:r>
              <a:rPr lang="zh-CN" altLang="en-US" sz="1400" i="0" dirty="0">
                <a:effectLst/>
                <a:latin typeface="微软雅黑" panose="020B0503020204020204" pitchFamily="34" charset="-122"/>
                <a:ea typeface="微软雅黑" panose="020B0503020204020204" pitchFamily="34" charset="-122"/>
              </a:rPr>
              <a:t>调用机器学习框架，框架利用自身的算子分发功能，将</a:t>
            </a:r>
            <a:r>
              <a:rPr lang="en-US" altLang="zh-CN" sz="1400" i="0" dirty="0">
                <a:effectLst/>
                <a:latin typeface="微软雅黑" panose="020B0503020204020204" pitchFamily="34" charset="-122"/>
                <a:ea typeface="微软雅黑" panose="020B0503020204020204" pitchFamily="34" charset="-122"/>
              </a:rPr>
              <a:t>Python</a:t>
            </a:r>
            <a:r>
              <a:rPr lang="zh-CN" altLang="en-US" sz="1400" i="0" dirty="0">
                <a:effectLst/>
                <a:latin typeface="微软雅黑" panose="020B0503020204020204" pitchFamily="34" charset="-122"/>
                <a:ea typeface="微软雅黑" panose="020B0503020204020204" pitchFamily="34" charset="-122"/>
              </a:rPr>
              <a:t>调用的算子在相应的硬件如</a:t>
            </a:r>
            <a:r>
              <a:rPr lang="en-US" altLang="zh-CN" sz="1400" i="0" dirty="0">
                <a:effectLst/>
                <a:latin typeface="微软雅黑" panose="020B0503020204020204" pitchFamily="34" charset="-122"/>
                <a:ea typeface="微软雅黑" panose="020B0503020204020204" pitchFamily="34" charset="-122"/>
              </a:rPr>
              <a:t>CPU</a:t>
            </a:r>
            <a:r>
              <a:rPr lang="zh-CN" altLang="en-US" sz="1400" i="0" dirty="0">
                <a:effectLst/>
                <a:latin typeface="微软雅黑" panose="020B0503020204020204" pitchFamily="34" charset="-122"/>
                <a:ea typeface="微软雅黑" panose="020B0503020204020204" pitchFamily="34" charset="-122"/>
              </a:rPr>
              <a:t>、</a:t>
            </a:r>
            <a:r>
              <a:rPr lang="en-US" altLang="zh-CN" sz="1400" i="0" dirty="0">
                <a:effectLst/>
                <a:latin typeface="微软雅黑" panose="020B0503020204020204" pitchFamily="34" charset="-122"/>
                <a:ea typeface="微软雅黑" panose="020B0503020204020204" pitchFamily="34" charset="-122"/>
              </a:rPr>
              <a:t>GPU</a:t>
            </a:r>
            <a:r>
              <a:rPr lang="zh-CN" altLang="en-US" sz="1400" i="0" dirty="0">
                <a:effectLst/>
                <a:latin typeface="微软雅黑" panose="020B0503020204020204" pitchFamily="34" charset="-122"/>
                <a:ea typeface="微软雅黑" panose="020B0503020204020204" pitchFamily="34" charset="-122"/>
              </a:rPr>
              <a:t>、</a:t>
            </a:r>
            <a:r>
              <a:rPr lang="en-US" altLang="zh-CN" sz="1400" i="0" dirty="0">
                <a:effectLst/>
                <a:latin typeface="微软雅黑" panose="020B0503020204020204" pitchFamily="34" charset="-122"/>
                <a:ea typeface="微软雅黑" panose="020B0503020204020204" pitchFamily="34" charset="-122"/>
              </a:rPr>
              <a:t>NPU</a:t>
            </a:r>
            <a:r>
              <a:rPr lang="zh-CN" altLang="en-US" sz="1400" i="0" dirty="0">
                <a:effectLst/>
                <a:latin typeface="微软雅黑" panose="020B0503020204020204" pitchFamily="34" charset="-122"/>
                <a:ea typeface="微软雅黑" panose="020B0503020204020204" pitchFamily="34" charset="-122"/>
              </a:rPr>
              <a:t>等上进行加速计算，然后再将计算结果返回给前端。该过程</a:t>
            </a:r>
            <a:r>
              <a:rPr lang="zh-CN" altLang="en-US" sz="1400" b="1" i="0" dirty="0">
                <a:effectLst/>
                <a:latin typeface="微软雅黑" panose="020B0503020204020204" pitchFamily="34" charset="-122"/>
                <a:ea typeface="微软雅黑" panose="020B0503020204020204" pitchFamily="34" charset="-122"/>
              </a:rPr>
              <a:t>不产生静态的计算图</a:t>
            </a:r>
            <a:r>
              <a:rPr lang="zh-CN" altLang="en-US" sz="1400" i="0" dirty="0">
                <a:effectLst/>
                <a:latin typeface="微软雅黑" panose="020B0503020204020204" pitchFamily="34" charset="-122"/>
                <a:ea typeface="微软雅黑" panose="020B0503020204020204" pitchFamily="34" charset="-122"/>
              </a:rPr>
              <a:t>，而是按照前端语言描述模型结构，按照计算依赖关系进行调度执行，</a:t>
            </a:r>
            <a:r>
              <a:rPr lang="zh-CN" altLang="en-US" sz="1400" b="1" i="0" dirty="0">
                <a:effectLst/>
                <a:latin typeface="微软雅黑" panose="020B0503020204020204" pitchFamily="34" charset="-122"/>
                <a:ea typeface="微软雅黑" panose="020B0503020204020204" pitchFamily="34" charset="-122"/>
              </a:rPr>
              <a:t>动态生成临时的图拓扑结构</a:t>
            </a:r>
            <a:r>
              <a:rPr lang="zh-CN" altLang="en-US" sz="1400" i="0" dirty="0">
                <a:effectLst/>
                <a:latin typeface="微软雅黑" panose="020B0503020204020204" pitchFamily="34" charset="-122"/>
                <a:ea typeface="微软雅黑" panose="020B0503020204020204" pitchFamily="34" charset="-122"/>
              </a:rPr>
              <a:t>。</a:t>
            </a:r>
            <a:endParaRPr lang="en-US" altLang="zh-CN" sz="1400" i="0" dirty="0">
              <a:effectLst/>
              <a:latin typeface="微软雅黑" panose="020B0503020204020204" pitchFamily="34" charset="-122"/>
              <a:ea typeface="微软雅黑" panose="020B0503020204020204" pitchFamily="34" charset="-122"/>
            </a:endParaRPr>
          </a:p>
          <a:p>
            <a:pPr>
              <a:spcBef>
                <a:spcPts val="600"/>
              </a:spcBef>
              <a:spcAft>
                <a:spcPts val="600"/>
              </a:spcAft>
            </a:pPr>
            <a:r>
              <a:rPr lang="zh-CN" altLang="en-US" sz="1400" i="0" dirty="0">
                <a:effectLst/>
                <a:latin typeface="微软雅黑" panose="020B0503020204020204" pitchFamily="34" charset="-122"/>
                <a:ea typeface="微软雅黑" panose="020B0503020204020204" pitchFamily="34" charset="-122"/>
              </a:rPr>
              <a:t>动态生成中，由于边解析边执行的特性，</a:t>
            </a:r>
            <a:r>
              <a:rPr lang="zh-CN" altLang="en-US" sz="1400" b="1" i="0" dirty="0">
                <a:effectLst/>
                <a:latin typeface="微软雅黑" panose="020B0503020204020204" pitchFamily="34" charset="-122"/>
                <a:ea typeface="微软雅黑" panose="020B0503020204020204" pitchFamily="34" charset="-122"/>
              </a:rPr>
              <a:t>反向梯度计算的构建随着前向计算调用而进行</a:t>
            </a:r>
            <a:r>
              <a:rPr lang="zh-CN" altLang="en-US" sz="1400" i="0" dirty="0">
                <a:effectLst/>
                <a:latin typeface="微软雅黑" panose="020B0503020204020204" pitchFamily="34" charset="-122"/>
                <a:ea typeface="微软雅黑" panose="020B0503020204020204" pitchFamily="34" charset="-122"/>
              </a:rPr>
              <a:t>。在执行前向过程中，框架根据前向算子的调用信息，</a:t>
            </a:r>
            <a:r>
              <a:rPr lang="zh-CN" altLang="en-US" sz="1400" b="1" i="0" dirty="0">
                <a:effectLst/>
                <a:latin typeface="微软雅黑" panose="020B0503020204020204" pitchFamily="34" charset="-122"/>
                <a:ea typeface="微软雅黑" panose="020B0503020204020204" pitchFamily="34" charset="-122"/>
              </a:rPr>
              <a:t>记录</a:t>
            </a:r>
            <a:r>
              <a:rPr lang="zh-CN" altLang="en-US" sz="1400" i="0" dirty="0">
                <a:effectLst/>
                <a:latin typeface="微软雅黑" panose="020B0503020204020204" pitchFamily="34" charset="-122"/>
                <a:ea typeface="微软雅黑" panose="020B0503020204020204" pitchFamily="34" charset="-122"/>
              </a:rPr>
              <a:t>对应的反向算子信息以及参与梯度计算的张量信息。前向计算完毕之后，反向算子与张量信息随之完成记录，框架会根据前向动态图拓扑结构，将所有反向过程串联起来</a:t>
            </a:r>
            <a:r>
              <a:rPr lang="zh-CN" altLang="en-US" sz="1400" b="1" i="0" dirty="0">
                <a:effectLst/>
                <a:latin typeface="微软雅黑" panose="020B0503020204020204" pitchFamily="34" charset="-122"/>
                <a:ea typeface="微软雅黑" panose="020B0503020204020204" pitchFamily="34" charset="-122"/>
              </a:rPr>
              <a:t>形成整体反向计算图</a:t>
            </a:r>
            <a:r>
              <a:rPr lang="zh-CN" altLang="en-US" sz="1400" i="0" dirty="0">
                <a:effectLst/>
                <a:latin typeface="微软雅黑" panose="020B0503020204020204" pitchFamily="34" charset="-122"/>
                <a:ea typeface="微软雅黑" panose="020B0503020204020204" pitchFamily="34" charset="-122"/>
              </a:rPr>
              <a:t>，并将反向图在计算硬件上</a:t>
            </a:r>
            <a:r>
              <a:rPr lang="zh-CN" altLang="en-US" sz="1400" b="1" i="0" dirty="0">
                <a:effectLst/>
                <a:latin typeface="微软雅黑" panose="020B0503020204020204" pitchFamily="34" charset="-122"/>
                <a:ea typeface="微软雅黑" panose="020B0503020204020204" pitchFamily="34" charset="-122"/>
              </a:rPr>
              <a:t>执行</a:t>
            </a:r>
            <a:r>
              <a:rPr lang="zh-CN" altLang="en-US" sz="1400" i="0" dirty="0">
                <a:effectLst/>
                <a:latin typeface="微软雅黑" panose="020B0503020204020204" pitchFamily="34" charset="-122"/>
                <a:ea typeface="微软雅黑" panose="020B0503020204020204" pitchFamily="34" charset="-122"/>
              </a:rPr>
              <a:t>计算得到梯度用于参数更新。</a:t>
            </a:r>
          </a:p>
        </p:txBody>
      </p:sp>
      <p:pic>
        <p:nvPicPr>
          <p:cNvPr id="6" name="图形 5">
            <a:extLst>
              <a:ext uri="{FF2B5EF4-FFF2-40B4-BE49-F238E27FC236}">
                <a16:creationId xmlns:a16="http://schemas.microsoft.com/office/drawing/2014/main" id="{C572B87A-EDFF-6764-EDD9-75D4822CE553}"/>
              </a:ext>
            </a:extLst>
          </p:cNvPr>
          <p:cNvPicPr>
            <a:picLocks noChangeAspect="1"/>
          </p:cNvPicPr>
          <p:nvPr/>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1473244" y="833845"/>
            <a:ext cx="5857875" cy="2438400"/>
          </a:xfrm>
          <a:prstGeom prst="rect">
            <a:avLst/>
          </a:prstGeom>
        </p:spPr>
      </p:pic>
    </p:spTree>
    <p:extLst>
      <p:ext uri="{BB962C8B-B14F-4D97-AF65-F5344CB8AC3E}">
        <p14:creationId xmlns:p14="http://schemas.microsoft.com/office/powerpoint/2010/main" val="1110552933"/>
      </p:ext>
    </p:extLst>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48B368F3-2D3E-E344-DB7E-79E9620B6790}"/>
              </a:ext>
            </a:extLst>
          </p:cNvPr>
          <p:cNvSpPr>
            <a:spLocks noGrp="1"/>
          </p:cNvSpPr>
          <p:nvPr>
            <p:ph type="title"/>
          </p:nvPr>
        </p:nvSpPr>
        <p:spPr>
          <a:xfrm>
            <a:off x="628650" y="23019"/>
            <a:ext cx="7886700" cy="1325563"/>
          </a:xfrm>
        </p:spPr>
        <p:txBody>
          <a:bodyPr/>
          <a:lstStyle/>
          <a:p>
            <a:r>
              <a:rPr lang="zh-CN" altLang="en-US" dirty="0">
                <a:latin typeface="微软雅黑" panose="020B0503020204020204" pitchFamily="34" charset="-122"/>
                <a:ea typeface="微软雅黑" panose="020B0503020204020204" pitchFamily="34" charset="-122"/>
              </a:rPr>
              <a:t>动态生成过程示例</a:t>
            </a:r>
            <a:endParaRPr lang="zh-CN" altLang="en-US" dirty="0"/>
          </a:p>
        </p:txBody>
      </p:sp>
      <p:sp>
        <p:nvSpPr>
          <p:cNvPr id="3" name="内容占位符 2">
            <a:extLst>
              <a:ext uri="{FF2B5EF4-FFF2-40B4-BE49-F238E27FC236}">
                <a16:creationId xmlns:a16="http://schemas.microsoft.com/office/drawing/2014/main" id="{02BA2617-F158-B93F-0969-A6F53B2D9ABC}"/>
              </a:ext>
            </a:extLst>
          </p:cNvPr>
          <p:cNvSpPr>
            <a:spLocks noGrp="1"/>
          </p:cNvSpPr>
          <p:nvPr>
            <p:ph idx="1"/>
          </p:nvPr>
        </p:nvSpPr>
        <p:spPr>
          <a:xfrm>
            <a:off x="687432" y="3872661"/>
            <a:ext cx="7886700" cy="2792503"/>
          </a:xfrm>
        </p:spPr>
        <p:txBody>
          <a:bodyPr>
            <a:noAutofit/>
          </a:bodyPr>
          <a:lstStyle/>
          <a:p>
            <a:pPr marL="0" indent="0">
              <a:spcBef>
                <a:spcPts val="0"/>
              </a:spcBef>
              <a:buNone/>
            </a:pPr>
            <a:r>
              <a:rPr lang="zh-CN" altLang="en-US" sz="1400" b="1" i="0" dirty="0">
                <a:effectLst/>
                <a:latin typeface="微软雅黑" panose="020B0503020204020204" pitchFamily="34" charset="-122"/>
                <a:ea typeface="微软雅黑" panose="020B0503020204020204" pitchFamily="34" charset="-122"/>
              </a:rPr>
              <a:t>动态生成（临时图）过程示例：</a:t>
            </a:r>
            <a:endParaRPr lang="en-US" altLang="zh-CN" sz="1400" b="1" i="0" dirty="0">
              <a:effectLst/>
              <a:latin typeface="微软雅黑" panose="020B0503020204020204" pitchFamily="34" charset="-122"/>
              <a:ea typeface="微软雅黑" panose="020B0503020204020204" pitchFamily="34" charset="-122"/>
            </a:endParaRPr>
          </a:p>
          <a:p>
            <a:pPr>
              <a:spcBef>
                <a:spcPts val="0"/>
              </a:spcBef>
            </a:pPr>
            <a:r>
              <a:rPr lang="zh-CN" altLang="en-US" sz="1400" b="0" i="0" dirty="0">
                <a:effectLst/>
                <a:latin typeface="微软雅黑" panose="020B0503020204020204" pitchFamily="34" charset="-122"/>
                <a:ea typeface="微软雅黑" panose="020B0503020204020204" pitchFamily="34" charset="-122"/>
              </a:rPr>
              <a:t>模型接收输入数据</a:t>
            </a:r>
            <a:r>
              <a:rPr lang="en-US" altLang="zh-CN" sz="1400" b="0" i="0" dirty="0">
                <a:effectLst/>
                <a:latin typeface="微软雅黑" panose="020B0503020204020204" pitchFamily="34" charset="-122"/>
                <a:ea typeface="微软雅黑" panose="020B0503020204020204" pitchFamily="34" charset="-122"/>
              </a:rPr>
              <a:t>X</a:t>
            </a:r>
            <a:r>
              <a:rPr lang="zh-CN" altLang="en-US" sz="1400" dirty="0">
                <a:latin typeface="微软雅黑" panose="020B0503020204020204" pitchFamily="34" charset="-122"/>
                <a:ea typeface="微软雅黑" panose="020B0503020204020204" pitchFamily="34" charset="-122"/>
              </a:rPr>
              <a:t>，</a:t>
            </a:r>
            <a:r>
              <a:rPr lang="zh-CN" altLang="en-US" sz="1400" b="0" i="0" dirty="0">
                <a:effectLst/>
                <a:latin typeface="微软雅黑" panose="020B0503020204020204" pitchFamily="34" charset="-122"/>
                <a:ea typeface="微软雅黑" panose="020B0503020204020204" pitchFamily="34" charset="-122"/>
              </a:rPr>
              <a:t>添加输入节点并准备将数据传输给后续节点。</a:t>
            </a:r>
            <a:endParaRPr lang="en-US" altLang="zh-CN" sz="1400" b="0" i="0" dirty="0">
              <a:effectLst/>
              <a:latin typeface="微软雅黑" panose="020B0503020204020204" pitchFamily="34" charset="-122"/>
              <a:ea typeface="微软雅黑" panose="020B0503020204020204" pitchFamily="34" charset="-122"/>
            </a:endParaRPr>
          </a:p>
          <a:p>
            <a:pPr>
              <a:spcBef>
                <a:spcPts val="0"/>
              </a:spcBef>
            </a:pPr>
            <a:r>
              <a:rPr lang="zh-CN" altLang="en-US" sz="1400" b="0" i="0" dirty="0">
                <a:effectLst/>
                <a:latin typeface="微软雅黑" panose="020B0503020204020204" pitchFamily="34" charset="-122"/>
                <a:ea typeface="微软雅黑" panose="020B0503020204020204" pitchFamily="34" charset="-122"/>
              </a:rPr>
              <a:t>得到</a:t>
            </a:r>
            <a:r>
              <a:rPr lang="en-US" altLang="zh-CN" sz="1400" b="0" i="0" dirty="0">
                <a:effectLst/>
                <a:latin typeface="微软雅黑" panose="020B0503020204020204" pitchFamily="34" charset="-122"/>
                <a:ea typeface="微软雅黑" panose="020B0503020204020204" pitchFamily="34" charset="-122"/>
              </a:rPr>
              <a:t>if</a:t>
            </a:r>
            <a:r>
              <a:rPr lang="zh-CN" altLang="en-US" sz="1400" b="0" i="0" dirty="0">
                <a:effectLst/>
                <a:latin typeface="微软雅黑" panose="020B0503020204020204" pitchFamily="34" charset="-122"/>
                <a:ea typeface="微软雅黑" panose="020B0503020204020204" pitchFamily="34" charset="-122"/>
              </a:rPr>
              <a:t>条件逻辑判断结果并确定数据流向，若判断结果为真，则图结构中仅会添加关于张量</a:t>
            </a:r>
            <a:r>
              <a:rPr lang="en-US" altLang="zh-CN" sz="1400" b="0" i="0" dirty="0">
                <a:effectLst/>
                <a:latin typeface="微软雅黑" panose="020B0503020204020204" pitchFamily="34" charset="-122"/>
                <a:ea typeface="微软雅黑" panose="020B0503020204020204" pitchFamily="34" charset="-122"/>
              </a:rPr>
              <a:t>W1</a:t>
            </a:r>
            <a:r>
              <a:rPr lang="zh-CN" altLang="en-US" sz="1400" b="0" i="0" dirty="0">
                <a:effectLst/>
                <a:latin typeface="微软雅黑" panose="020B0503020204020204" pitchFamily="34" charset="-122"/>
                <a:ea typeface="微软雅黑" panose="020B0503020204020204" pitchFamily="34" charset="-122"/>
              </a:rPr>
              <a:t>的</a:t>
            </a:r>
            <a:r>
              <a:rPr lang="en-US" altLang="zh-CN" sz="1400" b="0" i="1" dirty="0" err="1">
                <a:effectLst/>
                <a:latin typeface="微软雅黑" panose="020B0503020204020204" pitchFamily="34" charset="-122"/>
                <a:ea typeface="微软雅黑" panose="020B0503020204020204" pitchFamily="34" charset="-122"/>
              </a:rPr>
              <a:t>matmul</a:t>
            </a:r>
            <a:r>
              <a:rPr lang="en-US" altLang="zh-CN" sz="1400" b="0" i="1" dirty="0">
                <a:effectLst/>
                <a:latin typeface="微软雅黑" panose="020B0503020204020204" pitchFamily="34" charset="-122"/>
                <a:ea typeface="微软雅黑" panose="020B0503020204020204" pitchFamily="34" charset="-122"/>
              </a:rPr>
              <a:t> </a:t>
            </a:r>
            <a:r>
              <a:rPr lang="zh-CN" altLang="en-US" sz="1400" b="0" i="0" dirty="0">
                <a:effectLst/>
                <a:latin typeface="微软雅黑" panose="020B0503020204020204" pitchFamily="34" charset="-122"/>
                <a:ea typeface="微软雅黑" panose="020B0503020204020204" pitchFamily="34" charset="-122"/>
              </a:rPr>
              <a:t>算子节点，同时根据反向计算过程</a:t>
            </a:r>
            <a:r>
              <a:rPr lang="en-US" altLang="zh-CN" sz="1400" b="0" i="0" dirty="0">
                <a:effectLst/>
                <a:latin typeface="微软雅黑" panose="020B0503020204020204" pitchFamily="34" charset="-122"/>
                <a:ea typeface="微软雅黑" panose="020B0503020204020204" pitchFamily="34" charset="-122"/>
              </a:rPr>
              <a:t>Grad_W1=</a:t>
            </a:r>
            <a:r>
              <a:rPr lang="en-US" altLang="zh-CN" sz="1400" b="0" i="0" dirty="0" err="1">
                <a:effectLst/>
                <a:latin typeface="微软雅黑" panose="020B0503020204020204" pitchFamily="34" charset="-122"/>
                <a:ea typeface="微软雅黑" panose="020B0503020204020204" pitchFamily="34" charset="-122"/>
              </a:rPr>
              <a:t>Grad_Y∗X</a:t>
            </a:r>
            <a:r>
              <a:rPr lang="zh-CN" altLang="en-US" sz="1400" b="0" i="0" dirty="0">
                <a:effectLst/>
                <a:latin typeface="微软雅黑" panose="020B0503020204020204" pitchFamily="34" charset="-122"/>
                <a:ea typeface="微软雅黑" panose="020B0503020204020204" pitchFamily="34" charset="-122"/>
              </a:rPr>
              <a:t>，记录下需要参与反向计算的算子和张量</a:t>
            </a:r>
            <a:r>
              <a:rPr lang="en-US" altLang="zh-CN" sz="1400" b="0" i="0" dirty="0">
                <a:effectLst/>
                <a:latin typeface="微软雅黑" panose="020B0503020204020204" pitchFamily="34" charset="-122"/>
                <a:ea typeface="微软雅黑" panose="020B0503020204020204" pitchFamily="34" charset="-122"/>
              </a:rPr>
              <a:t>X</a:t>
            </a:r>
            <a:r>
              <a:rPr lang="zh-CN" altLang="en-US" sz="1400" dirty="0">
                <a:latin typeface="微软雅黑" panose="020B0503020204020204" pitchFamily="34" charset="-122"/>
                <a:ea typeface="微软雅黑" panose="020B0503020204020204" pitchFamily="34" charset="-122"/>
              </a:rPr>
              <a:t>，</a:t>
            </a:r>
            <a:r>
              <a:rPr lang="zh-CN" altLang="en-US" sz="1400" b="0" i="0" dirty="0">
                <a:effectLst/>
                <a:latin typeface="微软雅黑" panose="020B0503020204020204" pitchFamily="34" charset="-122"/>
                <a:ea typeface="微软雅黑" panose="020B0503020204020204" pitchFamily="34" charset="-122"/>
              </a:rPr>
              <a:t>否则添加关于张量</a:t>
            </a:r>
            <a:r>
              <a:rPr lang="en-US" altLang="zh-CN" sz="1400" b="0" i="0" dirty="0">
                <a:effectLst/>
                <a:latin typeface="微软雅黑" panose="020B0503020204020204" pitchFamily="34" charset="-122"/>
                <a:ea typeface="微软雅黑" panose="020B0503020204020204" pitchFamily="34" charset="-122"/>
              </a:rPr>
              <a:t>W2</a:t>
            </a:r>
            <a:r>
              <a:rPr lang="zh-CN" altLang="en-US" sz="1400" b="0" i="0" dirty="0">
                <a:effectLst/>
                <a:latin typeface="微软雅黑" panose="020B0503020204020204" pitchFamily="34" charset="-122"/>
                <a:ea typeface="微软雅黑" panose="020B0503020204020204" pitchFamily="34" charset="-122"/>
              </a:rPr>
              <a:t>的</a:t>
            </a:r>
            <a:r>
              <a:rPr lang="en-US" altLang="zh-CN" sz="1400" b="0" i="1" dirty="0" err="1">
                <a:effectLst/>
                <a:latin typeface="微软雅黑" panose="020B0503020204020204" pitchFamily="34" charset="-122"/>
                <a:ea typeface="微软雅黑" panose="020B0503020204020204" pitchFamily="34" charset="-122"/>
              </a:rPr>
              <a:t>matmul</a:t>
            </a:r>
            <a:r>
              <a:rPr lang="en-US" altLang="zh-CN" sz="1400" b="0" i="1" dirty="0">
                <a:effectLst/>
                <a:latin typeface="微软雅黑" panose="020B0503020204020204" pitchFamily="34" charset="-122"/>
                <a:ea typeface="微软雅黑" panose="020B0503020204020204" pitchFamily="34" charset="-122"/>
              </a:rPr>
              <a:t> </a:t>
            </a:r>
            <a:r>
              <a:rPr lang="zh-CN" altLang="en-US" sz="1400" b="0" i="0" dirty="0">
                <a:effectLst/>
                <a:latin typeface="微软雅黑" panose="020B0503020204020204" pitchFamily="34" charset="-122"/>
                <a:ea typeface="微软雅黑" panose="020B0503020204020204" pitchFamily="34" charset="-122"/>
              </a:rPr>
              <a:t>算子节点并记录反向计算所需算子和张量。</a:t>
            </a:r>
            <a:endParaRPr lang="en-US" altLang="zh-CN" sz="1400" b="0" i="0" dirty="0">
              <a:effectLst/>
              <a:latin typeface="微软雅黑" panose="020B0503020204020204" pitchFamily="34" charset="-122"/>
              <a:ea typeface="微软雅黑" panose="020B0503020204020204" pitchFamily="34" charset="-122"/>
            </a:endParaRPr>
          </a:p>
          <a:p>
            <a:pPr>
              <a:spcBef>
                <a:spcPts val="0"/>
              </a:spcBef>
            </a:pPr>
            <a:r>
              <a:rPr lang="zh-CN" altLang="en-US" sz="1400" b="0" i="0" dirty="0">
                <a:effectLst/>
                <a:latin typeface="微软雅黑" panose="020B0503020204020204" pitchFamily="34" charset="-122"/>
                <a:ea typeface="微软雅黑" panose="020B0503020204020204" pitchFamily="34" charset="-122"/>
              </a:rPr>
              <a:t>按照代码制定的模型计算顺序与算子依赖关系，框架会依次添加</a:t>
            </a:r>
            <a:r>
              <a:rPr lang="en-US" altLang="zh-CN" sz="1400" b="0" i="1" dirty="0">
                <a:effectLst/>
                <a:latin typeface="微软雅黑" panose="020B0503020204020204" pitchFamily="34" charset="-122"/>
                <a:ea typeface="微软雅黑" panose="020B0503020204020204" pitchFamily="34" charset="-122"/>
              </a:rPr>
              <a:t>add </a:t>
            </a:r>
            <a:r>
              <a:rPr lang="zh-CN" altLang="en-US" sz="1400" b="0" i="0" dirty="0">
                <a:effectLst/>
                <a:latin typeface="微软雅黑" panose="020B0503020204020204" pitchFamily="34" charset="-122"/>
                <a:ea typeface="微软雅黑" panose="020B0503020204020204" pitchFamily="34" charset="-122"/>
              </a:rPr>
              <a:t>算子节点和</a:t>
            </a:r>
            <a:r>
              <a:rPr lang="en-US" altLang="zh-CN" sz="1400" b="0" i="1" dirty="0" err="1">
                <a:effectLst/>
                <a:latin typeface="微软雅黑" panose="020B0503020204020204" pitchFamily="34" charset="-122"/>
                <a:ea typeface="微软雅黑" panose="020B0503020204020204" pitchFamily="34" charset="-122"/>
              </a:rPr>
              <a:t>ReLU</a:t>
            </a:r>
            <a:r>
              <a:rPr lang="en-US" altLang="zh-CN" sz="1400" b="0" i="1" dirty="0">
                <a:effectLst/>
                <a:latin typeface="微软雅黑" panose="020B0503020204020204" pitchFamily="34" charset="-122"/>
                <a:ea typeface="微软雅黑" panose="020B0503020204020204" pitchFamily="34" charset="-122"/>
              </a:rPr>
              <a:t> </a:t>
            </a:r>
            <a:r>
              <a:rPr lang="zh-CN" altLang="en-US" sz="1400" b="0" i="0" dirty="0">
                <a:effectLst/>
                <a:latin typeface="微软雅黑" panose="020B0503020204020204" pitchFamily="34" charset="-122"/>
                <a:ea typeface="微软雅黑" panose="020B0503020204020204" pitchFamily="34" charset="-122"/>
              </a:rPr>
              <a:t>算子节点并记录反向计算所需算子和张量。</a:t>
            </a:r>
            <a:endParaRPr lang="en-US" altLang="zh-CN" sz="1400" b="0" i="0" dirty="0">
              <a:effectLst/>
              <a:latin typeface="微软雅黑" panose="020B0503020204020204" pitchFamily="34" charset="-122"/>
              <a:ea typeface="微软雅黑" panose="020B0503020204020204" pitchFamily="34" charset="-122"/>
            </a:endParaRPr>
          </a:p>
          <a:p>
            <a:pPr>
              <a:spcBef>
                <a:spcPts val="0"/>
              </a:spcBef>
            </a:pPr>
            <a:r>
              <a:rPr lang="zh-CN" altLang="en-US" sz="1400" b="0" i="0" dirty="0">
                <a:effectLst/>
                <a:latin typeface="微软雅黑" panose="020B0503020204020204" pitchFamily="34" charset="-122"/>
                <a:ea typeface="微软雅黑" panose="020B0503020204020204" pitchFamily="34" charset="-122"/>
              </a:rPr>
              <a:t>框架会在添加节点的同时完成算子分发计算并返回计算结果，同时做好准备向后续添加的节点传输数据。</a:t>
            </a:r>
            <a:endParaRPr lang="en-US" altLang="zh-CN" sz="1400" b="0" i="0" dirty="0">
              <a:effectLst/>
              <a:latin typeface="微软雅黑" panose="020B0503020204020204" pitchFamily="34" charset="-122"/>
              <a:ea typeface="微软雅黑" panose="020B0503020204020204" pitchFamily="34" charset="-122"/>
            </a:endParaRPr>
          </a:p>
          <a:p>
            <a:pPr>
              <a:spcBef>
                <a:spcPts val="0"/>
              </a:spcBef>
            </a:pPr>
            <a:r>
              <a:rPr lang="zh-CN" altLang="en-US" sz="1400" b="0" i="0" dirty="0">
                <a:effectLst/>
                <a:latin typeface="微软雅黑" panose="020B0503020204020204" pitchFamily="34" charset="-122"/>
                <a:ea typeface="微软雅黑" panose="020B0503020204020204" pitchFamily="34" charset="-122"/>
              </a:rPr>
              <a:t>当前向计算执行完毕，计算框架根据动态生成的前向计算图结构拓扑关系，利用记录的反向计算算子和张量动态生成反向计算图，最终完成神经网络模型的梯度计算和参数更新。</a:t>
            </a:r>
            <a:endParaRPr lang="en-US" altLang="zh-CN" sz="1400" b="0" i="0" dirty="0">
              <a:effectLst/>
              <a:latin typeface="微软雅黑" panose="020B0503020204020204" pitchFamily="34" charset="-122"/>
              <a:ea typeface="微软雅黑" panose="020B0503020204020204" pitchFamily="34" charset="-122"/>
            </a:endParaRPr>
          </a:p>
          <a:p>
            <a:pPr>
              <a:spcBef>
                <a:spcPts val="0"/>
              </a:spcBef>
            </a:pPr>
            <a:r>
              <a:rPr lang="zh-CN" altLang="en-US" sz="1400" b="0" i="0" dirty="0">
                <a:effectLst/>
                <a:latin typeface="微软雅黑" panose="020B0503020204020204" pitchFamily="34" charset="-122"/>
                <a:ea typeface="微软雅黑" panose="020B0503020204020204" pitchFamily="34" charset="-122"/>
              </a:rPr>
              <a:t>当模型再次进行前向计算时，动态生成的图结构则失效，并再次根据输入和控制条件生成新的图结构。</a:t>
            </a:r>
            <a:endParaRPr lang="zh-CN" altLang="en-US" sz="2000" i="0" dirty="0">
              <a:effectLst/>
              <a:latin typeface="微软雅黑" panose="020B0503020204020204" pitchFamily="34" charset="-122"/>
              <a:ea typeface="微软雅黑" panose="020B0503020204020204" pitchFamily="34" charset="-122"/>
            </a:endParaRPr>
          </a:p>
        </p:txBody>
      </p:sp>
      <p:pic>
        <p:nvPicPr>
          <p:cNvPr id="5" name="图形 4">
            <a:extLst>
              <a:ext uri="{FF2B5EF4-FFF2-40B4-BE49-F238E27FC236}">
                <a16:creationId xmlns:a16="http://schemas.microsoft.com/office/drawing/2014/main" id="{42A3A3E1-A7C1-3C4C-356D-2C6DDB600522}"/>
              </a:ext>
            </a:extLst>
          </p:cNvPr>
          <p:cNvPicPr>
            <a:picLocks noChangeAspect="1"/>
          </p:cNvPicPr>
          <p:nvPr/>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1030605" y="998957"/>
            <a:ext cx="7082790" cy="2795838"/>
          </a:xfrm>
          <a:prstGeom prst="rect">
            <a:avLst/>
          </a:prstGeom>
        </p:spPr>
      </p:pic>
    </p:spTree>
    <p:extLst>
      <p:ext uri="{BB962C8B-B14F-4D97-AF65-F5344CB8AC3E}">
        <p14:creationId xmlns:p14="http://schemas.microsoft.com/office/powerpoint/2010/main" val="1858004196"/>
      </p:ext>
    </p:extLst>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48B368F3-2D3E-E344-DB7E-79E9620B6790}"/>
              </a:ext>
            </a:extLst>
          </p:cNvPr>
          <p:cNvSpPr>
            <a:spLocks noGrp="1"/>
          </p:cNvSpPr>
          <p:nvPr>
            <p:ph type="title"/>
          </p:nvPr>
        </p:nvSpPr>
        <p:spPr>
          <a:xfrm>
            <a:off x="628650" y="54405"/>
            <a:ext cx="7886700" cy="1325563"/>
          </a:xfrm>
        </p:spPr>
        <p:txBody>
          <a:bodyPr/>
          <a:lstStyle/>
          <a:p>
            <a:r>
              <a:rPr lang="zh-CN" altLang="en-US" dirty="0">
                <a:latin typeface="微软雅黑" panose="020B0503020204020204" pitchFamily="34" charset="-122"/>
                <a:ea typeface="微软雅黑" panose="020B0503020204020204" pitchFamily="34" charset="-122"/>
              </a:rPr>
              <a:t>动态生成的特点</a:t>
            </a:r>
            <a:endParaRPr lang="zh-CN" altLang="en-US" dirty="0"/>
          </a:p>
        </p:txBody>
      </p:sp>
      <p:sp>
        <p:nvSpPr>
          <p:cNvPr id="3" name="内容占位符 2">
            <a:extLst>
              <a:ext uri="{FF2B5EF4-FFF2-40B4-BE49-F238E27FC236}">
                <a16:creationId xmlns:a16="http://schemas.microsoft.com/office/drawing/2014/main" id="{02BA2617-F158-B93F-0969-A6F53B2D9ABC}"/>
              </a:ext>
            </a:extLst>
          </p:cNvPr>
          <p:cNvSpPr>
            <a:spLocks noGrp="1"/>
          </p:cNvSpPr>
          <p:nvPr>
            <p:ph idx="1"/>
          </p:nvPr>
        </p:nvSpPr>
        <p:spPr>
          <a:xfrm>
            <a:off x="628650" y="1284539"/>
            <a:ext cx="7886700" cy="5449364"/>
          </a:xfrm>
        </p:spPr>
        <p:txBody>
          <a:bodyPr>
            <a:noAutofit/>
          </a:bodyPr>
          <a:lstStyle/>
          <a:p>
            <a:pPr>
              <a:spcBef>
                <a:spcPts val="0"/>
              </a:spcBef>
              <a:spcAft>
                <a:spcPts val="600"/>
              </a:spcAft>
            </a:pPr>
            <a:r>
              <a:rPr lang="zh-CN" altLang="en-US" sz="1600" b="1" i="0" dirty="0">
                <a:effectLst/>
                <a:latin typeface="微软雅黑" panose="020B0503020204020204" pitchFamily="34" charset="-122"/>
                <a:ea typeface="微软雅黑" panose="020B0503020204020204" pitchFamily="34" charset="-122"/>
              </a:rPr>
              <a:t>优点：</a:t>
            </a:r>
            <a:endParaRPr lang="en-US" altLang="zh-CN" sz="1600" b="1" i="0" dirty="0">
              <a:effectLst/>
              <a:latin typeface="微软雅黑" panose="020B0503020204020204" pitchFamily="34" charset="-122"/>
              <a:ea typeface="微软雅黑" panose="020B0503020204020204" pitchFamily="34" charset="-122"/>
            </a:endParaRPr>
          </a:p>
          <a:p>
            <a:pPr lvl="1">
              <a:spcBef>
                <a:spcPts val="0"/>
              </a:spcBef>
              <a:spcAft>
                <a:spcPts val="600"/>
              </a:spcAft>
              <a:buFont typeface="Wingdings" panose="05000000000000000000" pitchFamily="2" charset="2"/>
              <a:buChar char="Ø"/>
            </a:pPr>
            <a:r>
              <a:rPr lang="zh-CN" altLang="en-US" sz="1400" b="1" i="0" dirty="0">
                <a:effectLst/>
                <a:latin typeface="微软雅黑" panose="020B0503020204020204" pitchFamily="34" charset="-122"/>
                <a:ea typeface="微软雅黑" panose="020B0503020204020204" pitchFamily="34" charset="-122"/>
              </a:rPr>
              <a:t>可调试性好：</a:t>
            </a:r>
            <a:r>
              <a:rPr lang="zh-CN" altLang="en-US" sz="1400" i="0" dirty="0">
                <a:effectLst/>
                <a:latin typeface="微软雅黑" panose="020B0503020204020204" pitchFamily="34" charset="-122"/>
                <a:ea typeface="微软雅黑" panose="020B0503020204020204" pitchFamily="34" charset="-122"/>
              </a:rPr>
              <a:t>即刻算子调用与计算的能力，使得模型代码在运行的时候，每执行一句就会立即进行运算并会返回具体的值，方便开发者在模型构建优化过程中进行错误分析、结果查看等调试工作，为研究和实验提供了高效的助力。</a:t>
            </a:r>
          </a:p>
          <a:p>
            <a:pPr lvl="1">
              <a:spcBef>
                <a:spcPts val="0"/>
              </a:spcBef>
              <a:spcAft>
                <a:spcPts val="600"/>
              </a:spcAft>
              <a:buFont typeface="Wingdings" panose="05000000000000000000" pitchFamily="2" charset="2"/>
              <a:buChar char="Ø"/>
            </a:pPr>
            <a:r>
              <a:rPr lang="zh-CN" altLang="en-US" sz="1400" b="1" i="0" dirty="0">
                <a:effectLst/>
                <a:latin typeface="微软雅黑" panose="020B0503020204020204" pitchFamily="34" charset="-122"/>
                <a:ea typeface="微软雅黑" panose="020B0503020204020204" pitchFamily="34" charset="-122"/>
              </a:rPr>
              <a:t>易用性好：</a:t>
            </a:r>
            <a:r>
              <a:rPr lang="zh-CN" altLang="en-US" sz="1400" i="0" dirty="0">
                <a:effectLst/>
                <a:latin typeface="微软雅黑" panose="020B0503020204020204" pitchFamily="34" charset="-122"/>
                <a:ea typeface="微软雅黑" panose="020B0503020204020204" pitchFamily="34" charset="-122"/>
              </a:rPr>
              <a:t>得益于动态图模式灵活的执行计算特性，动态生成可以使用前端语言的原生控制流，充分发挥前端语言的编程友好性特性，对于初学者更加友好，提高了算法开发迭代效率和神经网络模型改进速率。</a:t>
            </a:r>
            <a:endParaRPr lang="en-US" altLang="zh-CN" sz="1400" i="0" dirty="0">
              <a:effectLst/>
              <a:latin typeface="微软雅黑" panose="020B0503020204020204" pitchFamily="34" charset="-122"/>
              <a:ea typeface="微软雅黑" panose="020B0503020204020204" pitchFamily="34" charset="-122"/>
            </a:endParaRPr>
          </a:p>
          <a:p>
            <a:pPr lvl="1">
              <a:spcBef>
                <a:spcPts val="0"/>
              </a:spcBef>
              <a:spcAft>
                <a:spcPts val="600"/>
              </a:spcAft>
              <a:buFont typeface="Wingdings" panose="05000000000000000000" pitchFamily="2" charset="2"/>
              <a:buChar char="Ø"/>
            </a:pPr>
            <a:endParaRPr lang="en-US" altLang="zh-CN" sz="1400" i="0" dirty="0">
              <a:effectLst/>
              <a:latin typeface="微软雅黑" panose="020B0503020204020204" pitchFamily="34" charset="-122"/>
              <a:ea typeface="微软雅黑" panose="020B0503020204020204" pitchFamily="34" charset="-122"/>
            </a:endParaRPr>
          </a:p>
          <a:p>
            <a:pPr>
              <a:spcBef>
                <a:spcPts val="0"/>
              </a:spcBef>
              <a:spcAft>
                <a:spcPts val="600"/>
              </a:spcAft>
            </a:pPr>
            <a:r>
              <a:rPr lang="zh-CN" altLang="en-US" sz="1600" b="1" i="0" dirty="0">
                <a:effectLst/>
                <a:latin typeface="微软雅黑" panose="020B0503020204020204" pitchFamily="34" charset="-122"/>
                <a:ea typeface="微软雅黑" panose="020B0503020204020204" pitchFamily="34" charset="-122"/>
              </a:rPr>
              <a:t>缺点：</a:t>
            </a:r>
            <a:endParaRPr lang="en-US" altLang="zh-CN" sz="1600" b="1" i="0" dirty="0">
              <a:effectLst/>
              <a:latin typeface="微软雅黑" panose="020B0503020204020204" pitchFamily="34" charset="-122"/>
              <a:ea typeface="微软雅黑" panose="020B0503020204020204" pitchFamily="34" charset="-122"/>
            </a:endParaRPr>
          </a:p>
          <a:p>
            <a:pPr lvl="1">
              <a:spcBef>
                <a:spcPts val="0"/>
              </a:spcBef>
              <a:spcAft>
                <a:spcPts val="600"/>
              </a:spcAft>
              <a:buFont typeface="Wingdings" panose="05000000000000000000" pitchFamily="2" charset="2"/>
              <a:buChar char="Ø"/>
            </a:pPr>
            <a:r>
              <a:rPr lang="zh-CN" altLang="en-US" sz="1400" b="1" dirty="0">
                <a:latin typeface="微软雅黑" panose="020B0503020204020204" pitchFamily="34" charset="-122"/>
                <a:ea typeface="微软雅黑" panose="020B0503020204020204" pitchFamily="34" charset="-122"/>
              </a:rPr>
              <a:t>性能</a:t>
            </a:r>
            <a:r>
              <a:rPr lang="zh-CN" altLang="en-US" sz="1400" b="1" i="0" dirty="0">
                <a:effectLst/>
                <a:latin typeface="微软雅黑" panose="020B0503020204020204" pitchFamily="34" charset="-122"/>
                <a:ea typeface="微软雅黑" panose="020B0503020204020204" pitchFamily="34" charset="-122"/>
              </a:rPr>
              <a:t>差：</a:t>
            </a:r>
            <a:r>
              <a:rPr lang="zh-CN" altLang="en-US" sz="1400" b="0" i="0" dirty="0">
                <a:effectLst/>
                <a:latin typeface="微软雅黑" panose="020B0503020204020204" pitchFamily="34" charset="-122"/>
                <a:ea typeface="微软雅黑" panose="020B0503020204020204" pitchFamily="34" charset="-122"/>
              </a:rPr>
              <a:t>需要即时根据控制条件和数据流向产生图结构，无法获取完整的图结构，因此难以进行图结构优化以提高计算效率。</a:t>
            </a:r>
            <a:endParaRPr lang="en-US" altLang="zh-CN" sz="1400" b="0" i="0" dirty="0">
              <a:effectLst/>
              <a:latin typeface="微软雅黑" panose="020B0503020204020204" pitchFamily="34" charset="-122"/>
              <a:ea typeface="微软雅黑" panose="020B0503020204020204" pitchFamily="34" charset="-122"/>
            </a:endParaRPr>
          </a:p>
          <a:p>
            <a:pPr lvl="1">
              <a:spcBef>
                <a:spcPts val="0"/>
              </a:spcBef>
              <a:spcAft>
                <a:spcPts val="600"/>
              </a:spcAft>
              <a:buFont typeface="Wingdings" panose="05000000000000000000" pitchFamily="2" charset="2"/>
              <a:buChar char="Ø"/>
            </a:pPr>
            <a:r>
              <a:rPr lang="zh-CN" altLang="en-US" sz="1400" b="1" dirty="0">
                <a:latin typeface="微软雅黑" panose="020B0503020204020204" pitchFamily="34" charset="-122"/>
                <a:ea typeface="微软雅黑" panose="020B0503020204020204" pitchFamily="34" charset="-122"/>
              </a:rPr>
              <a:t>部署难：</a:t>
            </a:r>
            <a:r>
              <a:rPr lang="zh-CN" altLang="en-US" sz="1400" dirty="0">
                <a:latin typeface="微软雅黑" panose="020B0503020204020204" pitchFamily="34" charset="-122"/>
                <a:ea typeface="微软雅黑" panose="020B0503020204020204" pitchFamily="34" charset="-122"/>
              </a:rPr>
              <a:t>动态图部署时除了需要已经训练完成的参数文件，还须提供最初的模型组网前端代码，这使得动态图部署受到局限性，部署硬件中往往难以提供支持前端语言执行环境。</a:t>
            </a:r>
            <a:endParaRPr lang="en-US" altLang="zh-CN" sz="1400" i="0" dirty="0">
              <a:effectLst/>
              <a:latin typeface="微软雅黑" panose="020B0503020204020204" pitchFamily="34" charset="-122"/>
              <a:ea typeface="微软雅黑" panose="020B0503020204020204" pitchFamily="34" charset="-122"/>
            </a:endParaRPr>
          </a:p>
        </p:txBody>
      </p:sp>
    </p:spTree>
    <p:extLst>
      <p:ext uri="{BB962C8B-B14F-4D97-AF65-F5344CB8AC3E}">
        <p14:creationId xmlns:p14="http://schemas.microsoft.com/office/powerpoint/2010/main" val="1326474786"/>
      </p:ext>
    </p:extLst>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48B368F3-2D3E-E344-DB7E-79E9620B6790}"/>
              </a:ext>
            </a:extLst>
          </p:cNvPr>
          <p:cNvSpPr>
            <a:spLocks noGrp="1"/>
          </p:cNvSpPr>
          <p:nvPr>
            <p:ph type="title"/>
          </p:nvPr>
        </p:nvSpPr>
        <p:spPr>
          <a:xfrm>
            <a:off x="628650" y="54405"/>
            <a:ext cx="7886700" cy="1325563"/>
          </a:xfrm>
        </p:spPr>
        <p:txBody>
          <a:bodyPr/>
          <a:lstStyle/>
          <a:p>
            <a:r>
              <a:rPr lang="zh-CN" altLang="en-US" dirty="0">
                <a:latin typeface="微软雅黑" panose="020B0503020204020204" pitchFamily="34" charset="-122"/>
                <a:ea typeface="微软雅黑" panose="020B0503020204020204" pitchFamily="34" charset="-122"/>
              </a:rPr>
              <a:t>静态生成在性能上的优势示例</a:t>
            </a:r>
            <a:endParaRPr lang="zh-CN" altLang="en-US" dirty="0"/>
          </a:p>
        </p:txBody>
      </p:sp>
      <p:sp>
        <p:nvSpPr>
          <p:cNvPr id="3" name="内容占位符 2">
            <a:extLst>
              <a:ext uri="{FF2B5EF4-FFF2-40B4-BE49-F238E27FC236}">
                <a16:creationId xmlns:a16="http://schemas.microsoft.com/office/drawing/2014/main" id="{02BA2617-F158-B93F-0969-A6F53B2D9ABC}"/>
              </a:ext>
            </a:extLst>
          </p:cNvPr>
          <p:cNvSpPr>
            <a:spLocks noGrp="1"/>
          </p:cNvSpPr>
          <p:nvPr>
            <p:ph idx="1"/>
          </p:nvPr>
        </p:nvSpPr>
        <p:spPr>
          <a:xfrm>
            <a:off x="628650" y="3226525"/>
            <a:ext cx="7886700" cy="3069772"/>
          </a:xfrm>
        </p:spPr>
        <p:txBody>
          <a:bodyPr>
            <a:noAutofit/>
          </a:bodyPr>
          <a:lstStyle/>
          <a:p>
            <a:pPr marL="0" indent="0">
              <a:spcBef>
                <a:spcPts val="0"/>
              </a:spcBef>
              <a:spcAft>
                <a:spcPts val="600"/>
              </a:spcAft>
              <a:buNone/>
            </a:pPr>
            <a:r>
              <a:rPr lang="zh-CN" altLang="en-US" sz="1600" b="1" i="0" dirty="0">
                <a:effectLst/>
                <a:latin typeface="微软雅黑" panose="020B0503020204020204" pitchFamily="34" charset="-122"/>
                <a:ea typeface="微软雅黑" panose="020B0503020204020204" pitchFamily="34" charset="-122"/>
              </a:rPr>
              <a:t>静态生成在性能上的优势示例：</a:t>
            </a:r>
            <a:endParaRPr lang="en-US" altLang="zh-CN" sz="1600" b="1" i="0" dirty="0">
              <a:effectLst/>
              <a:latin typeface="微软雅黑" panose="020B0503020204020204" pitchFamily="34" charset="-122"/>
              <a:ea typeface="微软雅黑" panose="020B0503020204020204" pitchFamily="34" charset="-122"/>
            </a:endParaRPr>
          </a:p>
          <a:p>
            <a:pPr>
              <a:spcBef>
                <a:spcPts val="0"/>
              </a:spcBef>
              <a:spcAft>
                <a:spcPts val="600"/>
              </a:spcAft>
            </a:pPr>
            <a:r>
              <a:rPr lang="zh-CN" altLang="en-US" sz="1600" b="0" i="0" dirty="0">
                <a:effectLst/>
                <a:latin typeface="微软雅黑" panose="020B0503020204020204" pitchFamily="34" charset="-122"/>
                <a:ea typeface="微软雅黑" panose="020B0503020204020204" pitchFamily="34" charset="-122"/>
              </a:rPr>
              <a:t>静态生成通过完整的计算图可以分析出计算</a:t>
            </a:r>
            <a:r>
              <a:rPr lang="en-US" altLang="zh-CN" sz="1600" b="0" i="0" dirty="0">
                <a:effectLst/>
                <a:latin typeface="微软雅黑" panose="020B0503020204020204" pitchFamily="34" charset="-122"/>
                <a:ea typeface="微软雅黑" panose="020B0503020204020204" pitchFamily="34" charset="-122"/>
              </a:rPr>
              <a:t>Y1</a:t>
            </a:r>
            <a:r>
              <a:rPr lang="zh-CN" altLang="en-US" sz="1600" b="0" i="0" dirty="0">
                <a:effectLst/>
                <a:latin typeface="微软雅黑" panose="020B0503020204020204" pitchFamily="34" charset="-122"/>
                <a:ea typeface="微软雅黑" panose="020B0503020204020204" pitchFamily="34" charset="-122"/>
              </a:rPr>
              <a:t>和</a:t>
            </a:r>
            <a:r>
              <a:rPr lang="en-US" altLang="zh-CN" sz="1600" b="0" i="0" dirty="0">
                <a:effectLst/>
                <a:latin typeface="微软雅黑" panose="020B0503020204020204" pitchFamily="34" charset="-122"/>
                <a:ea typeface="微软雅黑" panose="020B0503020204020204" pitchFamily="34" charset="-122"/>
              </a:rPr>
              <a:t>Y2</a:t>
            </a:r>
            <a:r>
              <a:rPr lang="zh-CN" altLang="en-US" sz="1600" b="0" i="0" dirty="0">
                <a:effectLst/>
                <a:latin typeface="微软雅黑" panose="020B0503020204020204" pitchFamily="34" charset="-122"/>
                <a:ea typeface="微软雅黑" panose="020B0503020204020204" pitchFamily="34" charset="-122"/>
              </a:rPr>
              <a:t>的过程相对独立，并将其进行自动并行计算，加快计算效率。而动态生成的过程中，框架无法获取图结构不能分析出算子之间的独立性，则只能按照代码顺序执行。</a:t>
            </a:r>
            <a:endParaRPr lang="en-US" altLang="zh-CN" sz="1600" b="0" i="0" dirty="0">
              <a:effectLst/>
              <a:latin typeface="微软雅黑" panose="020B0503020204020204" pitchFamily="34" charset="-122"/>
              <a:ea typeface="微软雅黑" panose="020B0503020204020204" pitchFamily="34" charset="-122"/>
            </a:endParaRPr>
          </a:p>
          <a:p>
            <a:pPr>
              <a:spcBef>
                <a:spcPts val="0"/>
              </a:spcBef>
              <a:spcAft>
                <a:spcPts val="600"/>
              </a:spcAft>
            </a:pPr>
            <a:r>
              <a:rPr lang="zh-CN" altLang="en-US" sz="1600" b="0" i="0" dirty="0">
                <a:effectLst/>
                <a:latin typeface="微软雅黑" panose="020B0503020204020204" pitchFamily="34" charset="-122"/>
                <a:ea typeface="微软雅黑" panose="020B0503020204020204" pitchFamily="34" charset="-122"/>
              </a:rPr>
              <a:t>静态生成通过算子融合方法可以将</a:t>
            </a:r>
            <a:r>
              <a:rPr lang="en-US" altLang="zh-CN" sz="1600" b="0" i="1" dirty="0">
                <a:effectLst/>
                <a:latin typeface="微软雅黑" panose="020B0503020204020204" pitchFamily="34" charset="-122"/>
                <a:ea typeface="微软雅黑" panose="020B0503020204020204" pitchFamily="34" charset="-122"/>
              </a:rPr>
              <a:t>add </a:t>
            </a:r>
            <a:r>
              <a:rPr lang="zh-CN" altLang="en-US" sz="1600" b="0" i="0" dirty="0">
                <a:effectLst/>
                <a:latin typeface="微软雅黑" panose="020B0503020204020204" pitchFamily="34" charset="-122"/>
                <a:ea typeface="微软雅黑" panose="020B0503020204020204" pitchFamily="34" charset="-122"/>
              </a:rPr>
              <a:t>和</a:t>
            </a:r>
            <a:r>
              <a:rPr lang="en-US" altLang="zh-CN" sz="1600" b="0" i="1" dirty="0" err="1">
                <a:effectLst/>
                <a:latin typeface="微软雅黑" panose="020B0503020204020204" pitchFamily="34" charset="-122"/>
                <a:ea typeface="微软雅黑" panose="020B0503020204020204" pitchFamily="34" charset="-122"/>
              </a:rPr>
              <a:t>relu</a:t>
            </a:r>
            <a:r>
              <a:rPr lang="zh-CN" altLang="en-US" sz="1600" b="0" i="0" dirty="0">
                <a:effectLst/>
                <a:latin typeface="微软雅黑" panose="020B0503020204020204" pitchFamily="34" charset="-122"/>
                <a:ea typeface="微软雅黑" panose="020B0503020204020204" pitchFamily="34" charset="-122"/>
              </a:rPr>
              <a:t>两个算子融合为一个算子执行，减少了中间变量</a:t>
            </a:r>
            <a:r>
              <a:rPr lang="en-US" altLang="zh-CN" sz="1600" b="0" i="0" dirty="0">
                <a:effectLst/>
                <a:latin typeface="微软雅黑" panose="020B0503020204020204" pitchFamily="34" charset="-122"/>
                <a:ea typeface="微软雅黑" panose="020B0503020204020204" pitchFamily="34" charset="-122"/>
              </a:rPr>
              <a:t>Y</a:t>
            </a:r>
            <a:r>
              <a:rPr lang="zh-CN" altLang="en-US" sz="1600" b="0" i="0" dirty="0">
                <a:effectLst/>
                <a:latin typeface="微软雅黑" panose="020B0503020204020204" pitchFamily="34" charset="-122"/>
                <a:ea typeface="微软雅黑" panose="020B0503020204020204" pitchFamily="34" charset="-122"/>
              </a:rPr>
              <a:t>的存储与读取过程，加快了计算效率，减少了内存占用。而动态生成过程则需要按照顺序执行</a:t>
            </a:r>
            <a:r>
              <a:rPr lang="en-US" altLang="zh-CN" sz="1600" b="0" i="1" dirty="0">
                <a:effectLst/>
                <a:latin typeface="微软雅黑" panose="020B0503020204020204" pitchFamily="34" charset="-122"/>
                <a:ea typeface="微软雅黑" panose="020B0503020204020204" pitchFamily="34" charset="-122"/>
              </a:rPr>
              <a:t>add </a:t>
            </a:r>
            <a:r>
              <a:rPr lang="zh-CN" altLang="en-US" sz="1600" b="0" i="0" dirty="0">
                <a:effectLst/>
                <a:latin typeface="微软雅黑" panose="020B0503020204020204" pitchFamily="34" charset="-122"/>
                <a:ea typeface="微软雅黑" panose="020B0503020204020204" pitchFamily="34" charset="-122"/>
              </a:rPr>
              <a:t>和</a:t>
            </a:r>
            <a:r>
              <a:rPr lang="en-US" altLang="zh-CN" sz="1600" b="0" i="1" dirty="0" err="1">
                <a:effectLst/>
                <a:latin typeface="微软雅黑" panose="020B0503020204020204" pitchFamily="34" charset="-122"/>
                <a:ea typeface="微软雅黑" panose="020B0503020204020204" pitchFamily="34" charset="-122"/>
              </a:rPr>
              <a:t>relu</a:t>
            </a:r>
            <a:r>
              <a:rPr lang="en-US" altLang="zh-CN" sz="1600" b="0" i="1" dirty="0">
                <a:effectLst/>
                <a:latin typeface="微软雅黑" panose="020B0503020204020204" pitchFamily="34" charset="-122"/>
                <a:ea typeface="微软雅黑" panose="020B0503020204020204" pitchFamily="34" charset="-122"/>
              </a:rPr>
              <a:t> </a:t>
            </a:r>
            <a:r>
              <a:rPr lang="zh-CN" altLang="en-US" sz="1600" b="0" i="0" dirty="0">
                <a:effectLst/>
                <a:latin typeface="微软雅黑" panose="020B0503020204020204" pitchFamily="34" charset="-122"/>
                <a:ea typeface="微软雅黑" panose="020B0503020204020204" pitchFamily="34" charset="-122"/>
              </a:rPr>
              <a:t>两步操作，且需要存储并额外访问变量</a:t>
            </a:r>
            <a:r>
              <a:rPr lang="en-US" altLang="zh-CN" sz="1600" b="0" i="0" dirty="0">
                <a:effectLst/>
                <a:latin typeface="微软雅黑" panose="020B0503020204020204" pitchFamily="34" charset="-122"/>
                <a:ea typeface="微软雅黑" panose="020B0503020204020204" pitchFamily="34" charset="-122"/>
              </a:rPr>
              <a:t>Y</a:t>
            </a:r>
            <a:r>
              <a:rPr lang="zh-CN" altLang="en-US" sz="1600" b="0" i="0" dirty="0">
                <a:effectLst/>
                <a:latin typeface="微软雅黑" panose="020B0503020204020204" pitchFamily="34" charset="-122"/>
                <a:ea typeface="微软雅黑" panose="020B0503020204020204" pitchFamily="34" charset="-122"/>
              </a:rPr>
              <a:t>。</a:t>
            </a:r>
            <a:endParaRPr lang="en-US" altLang="zh-CN" sz="1600" b="0" i="0" dirty="0">
              <a:effectLst/>
              <a:latin typeface="微软雅黑" panose="020B0503020204020204" pitchFamily="34" charset="-122"/>
              <a:ea typeface="微软雅黑" panose="020B0503020204020204" pitchFamily="34" charset="-122"/>
            </a:endParaRPr>
          </a:p>
          <a:p>
            <a:pPr>
              <a:spcBef>
                <a:spcPts val="0"/>
              </a:spcBef>
              <a:spcAft>
                <a:spcPts val="600"/>
              </a:spcAft>
            </a:pPr>
            <a:r>
              <a:rPr lang="zh-CN" altLang="en-US" sz="1600" b="0" i="0" dirty="0">
                <a:effectLst/>
                <a:latin typeface="微软雅黑" panose="020B0503020204020204" pitchFamily="34" charset="-122"/>
                <a:ea typeface="微软雅黑" panose="020B0503020204020204" pitchFamily="34" charset="-122"/>
              </a:rPr>
              <a:t>静态生成能够同时分析和构建前向计算图和反向计算图，可以提前确定反向计算中需要保存的前向中间变量信息。而动态生成则在完成前向计算后才能构建出反向计算图，为了保证反向计算效率需要保存更多的前向计算中间变量信息，相比之下静态生成的过程更加节省内存占用。</a:t>
            </a:r>
            <a:endParaRPr lang="en-US" altLang="zh-CN" sz="1600" i="0" dirty="0">
              <a:effectLst/>
              <a:latin typeface="微软雅黑" panose="020B0503020204020204" pitchFamily="34" charset="-122"/>
              <a:ea typeface="微软雅黑" panose="020B0503020204020204" pitchFamily="34" charset="-122"/>
            </a:endParaRPr>
          </a:p>
        </p:txBody>
      </p:sp>
      <p:sp>
        <p:nvSpPr>
          <p:cNvPr id="5" name="文本框 4">
            <a:extLst>
              <a:ext uri="{FF2B5EF4-FFF2-40B4-BE49-F238E27FC236}">
                <a16:creationId xmlns:a16="http://schemas.microsoft.com/office/drawing/2014/main" id="{7C460645-689B-9394-CA75-04CB35B1BAD1}"/>
              </a:ext>
            </a:extLst>
          </p:cNvPr>
          <p:cNvSpPr txBox="1"/>
          <p:nvPr/>
        </p:nvSpPr>
        <p:spPr>
          <a:xfrm>
            <a:off x="765402" y="1379968"/>
            <a:ext cx="7613196" cy="1569660"/>
          </a:xfrm>
          <a:prstGeom prst="rect">
            <a:avLst/>
          </a:prstGeom>
          <a:solidFill>
            <a:schemeClr val="accent3">
              <a:lumMod val="20000"/>
              <a:lumOff val="80000"/>
            </a:schemeClr>
          </a:solidFill>
        </p:spPr>
        <p:txBody>
          <a:bodyPr wrap="square" rtlCol="0">
            <a:spAutoFit/>
          </a:bodyPr>
          <a:lstStyle/>
          <a:p>
            <a:r>
              <a:rPr lang="es-ES" altLang="zh-CN" sz="1600" dirty="0"/>
              <a:t>def model(X1, X2):</a:t>
            </a:r>
          </a:p>
          <a:p>
            <a:r>
              <a:rPr lang="es-ES" altLang="zh-CN" sz="1600" dirty="0"/>
              <a:t>    Y1 = matmul(X1, W1)</a:t>
            </a:r>
          </a:p>
          <a:p>
            <a:r>
              <a:rPr lang="es-ES" altLang="zh-CN" sz="1600" dirty="0"/>
              <a:t>    Y2 = matmul(X2, W2)</a:t>
            </a:r>
          </a:p>
          <a:p>
            <a:r>
              <a:rPr lang="es-ES" altLang="zh-CN" sz="1600" dirty="0"/>
              <a:t>    Y = Y1 + Y2</a:t>
            </a:r>
          </a:p>
          <a:p>
            <a:r>
              <a:rPr lang="es-ES" altLang="zh-CN" sz="1600" dirty="0"/>
              <a:t>    output = relu(Y)</a:t>
            </a:r>
          </a:p>
          <a:p>
            <a:r>
              <a:rPr lang="es-ES" altLang="zh-CN" sz="1600" dirty="0"/>
              <a:t>    return output</a:t>
            </a:r>
            <a:endParaRPr lang="zh-CN" altLang="en-US" sz="1600" dirty="0"/>
          </a:p>
        </p:txBody>
      </p:sp>
    </p:spTree>
    <p:extLst>
      <p:ext uri="{BB962C8B-B14F-4D97-AF65-F5344CB8AC3E}">
        <p14:creationId xmlns:p14="http://schemas.microsoft.com/office/powerpoint/2010/main" val="3473565824"/>
      </p:ext>
    </p:extLst>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48B368F3-2D3E-E344-DB7E-79E9620B6790}"/>
              </a:ext>
            </a:extLst>
          </p:cNvPr>
          <p:cNvSpPr>
            <a:spLocks noGrp="1"/>
          </p:cNvSpPr>
          <p:nvPr>
            <p:ph type="title"/>
          </p:nvPr>
        </p:nvSpPr>
        <p:spPr>
          <a:xfrm>
            <a:off x="628650" y="54405"/>
            <a:ext cx="7886700" cy="1325563"/>
          </a:xfrm>
        </p:spPr>
        <p:txBody>
          <a:bodyPr/>
          <a:lstStyle/>
          <a:p>
            <a:r>
              <a:rPr lang="zh-CN" altLang="en-US" dirty="0">
                <a:latin typeface="微软雅黑" panose="020B0503020204020204" pitchFamily="34" charset="-122"/>
                <a:ea typeface="微软雅黑" panose="020B0503020204020204" pitchFamily="34" charset="-122"/>
              </a:rPr>
              <a:t>动态和静态生成的比较</a:t>
            </a:r>
            <a:endParaRPr lang="zh-CN" altLang="en-US" dirty="0"/>
          </a:p>
        </p:txBody>
      </p:sp>
      <p:sp>
        <p:nvSpPr>
          <p:cNvPr id="3" name="内容占位符 2">
            <a:extLst>
              <a:ext uri="{FF2B5EF4-FFF2-40B4-BE49-F238E27FC236}">
                <a16:creationId xmlns:a16="http://schemas.microsoft.com/office/drawing/2014/main" id="{02BA2617-F158-B93F-0969-A6F53B2D9ABC}"/>
              </a:ext>
            </a:extLst>
          </p:cNvPr>
          <p:cNvSpPr>
            <a:spLocks noGrp="1"/>
          </p:cNvSpPr>
          <p:nvPr>
            <p:ph idx="1"/>
          </p:nvPr>
        </p:nvSpPr>
        <p:spPr>
          <a:xfrm>
            <a:off x="746215" y="4953930"/>
            <a:ext cx="7886700" cy="829175"/>
          </a:xfrm>
        </p:spPr>
        <p:txBody>
          <a:bodyPr>
            <a:noAutofit/>
          </a:bodyPr>
          <a:lstStyle/>
          <a:p>
            <a:pPr>
              <a:spcBef>
                <a:spcPts val="0"/>
              </a:spcBef>
              <a:spcAft>
                <a:spcPts val="600"/>
              </a:spcAft>
            </a:pPr>
            <a:r>
              <a:rPr lang="zh-CN" altLang="en-US" sz="1600" b="0" i="0" dirty="0">
                <a:effectLst/>
                <a:latin typeface="微软雅黑" panose="020B0503020204020204" pitchFamily="34" charset="-122"/>
                <a:ea typeface="微软雅黑" panose="020B0503020204020204" pitchFamily="34" charset="-122"/>
              </a:rPr>
              <a:t>学术科研以及模型开发调试阶段，为了快速验证思想和迭代更新模型结构可以选择动态图模式快速构建算法</a:t>
            </a:r>
            <a:endParaRPr lang="en-US" altLang="zh-CN" sz="1600" b="0" i="0" dirty="0">
              <a:effectLst/>
              <a:latin typeface="微软雅黑" panose="020B0503020204020204" pitchFamily="34" charset="-122"/>
              <a:ea typeface="微软雅黑" panose="020B0503020204020204" pitchFamily="34" charset="-122"/>
            </a:endParaRPr>
          </a:p>
          <a:p>
            <a:pPr>
              <a:spcBef>
                <a:spcPts val="0"/>
              </a:spcBef>
              <a:spcAft>
                <a:spcPts val="600"/>
              </a:spcAft>
            </a:pPr>
            <a:r>
              <a:rPr lang="zh-CN" altLang="en-US" sz="1600" b="0" i="0" dirty="0">
                <a:effectLst/>
                <a:latin typeface="微软雅黑" panose="020B0503020204020204" pitchFamily="34" charset="-122"/>
                <a:ea typeface="微软雅黑" panose="020B0503020204020204" pitchFamily="34" charset="-122"/>
              </a:rPr>
              <a:t>网络模型确定，为了加速训练过程或者为硬件部署模型，可以选择静态图模式</a:t>
            </a:r>
            <a:endParaRPr lang="en-US" altLang="zh-CN" sz="1600" i="0" dirty="0">
              <a:effectLst/>
              <a:latin typeface="微软雅黑" panose="020B0503020204020204" pitchFamily="34" charset="-122"/>
              <a:ea typeface="微软雅黑" panose="020B0503020204020204" pitchFamily="34" charset="-122"/>
            </a:endParaRPr>
          </a:p>
        </p:txBody>
      </p:sp>
      <p:graphicFrame>
        <p:nvGraphicFramePr>
          <p:cNvPr id="4" name="表格 3">
            <a:extLst>
              <a:ext uri="{FF2B5EF4-FFF2-40B4-BE49-F238E27FC236}">
                <a16:creationId xmlns:a16="http://schemas.microsoft.com/office/drawing/2014/main" id="{B4784EA3-C689-52C5-57AB-753C0FB02E23}"/>
              </a:ext>
            </a:extLst>
          </p:cNvPr>
          <p:cNvGraphicFramePr>
            <a:graphicFrameLocks noGrp="1"/>
          </p:cNvGraphicFramePr>
          <p:nvPr/>
        </p:nvGraphicFramePr>
        <p:xfrm>
          <a:off x="687433" y="1764404"/>
          <a:ext cx="7886700" cy="2560320"/>
        </p:xfrm>
        <a:graphic>
          <a:graphicData uri="http://schemas.openxmlformats.org/drawingml/2006/table">
            <a:tbl>
              <a:tblPr>
                <a:tableStyleId>{5940675A-B579-460E-94D1-54222C63F5DA}</a:tableStyleId>
              </a:tblPr>
              <a:tblGrid>
                <a:gridCol w="2628900">
                  <a:extLst>
                    <a:ext uri="{9D8B030D-6E8A-4147-A177-3AD203B41FA5}">
                      <a16:colId xmlns:a16="http://schemas.microsoft.com/office/drawing/2014/main" val="3031574610"/>
                    </a:ext>
                  </a:extLst>
                </a:gridCol>
                <a:gridCol w="2628900">
                  <a:extLst>
                    <a:ext uri="{9D8B030D-6E8A-4147-A177-3AD203B41FA5}">
                      <a16:colId xmlns:a16="http://schemas.microsoft.com/office/drawing/2014/main" val="3550714814"/>
                    </a:ext>
                  </a:extLst>
                </a:gridCol>
                <a:gridCol w="2628900">
                  <a:extLst>
                    <a:ext uri="{9D8B030D-6E8A-4147-A177-3AD203B41FA5}">
                      <a16:colId xmlns:a16="http://schemas.microsoft.com/office/drawing/2014/main" val="759873397"/>
                    </a:ext>
                  </a:extLst>
                </a:gridCol>
              </a:tblGrid>
              <a:tr h="365760">
                <a:tc>
                  <a:txBody>
                    <a:bodyPr/>
                    <a:lstStyle/>
                    <a:p>
                      <a:pPr algn="ctr" fontAlgn="ctr"/>
                      <a:r>
                        <a:rPr lang="zh-CN" altLang="en-US" b="0" dirty="0">
                          <a:effectLst/>
                          <a:latin typeface="微软雅黑" panose="020B0503020204020204" pitchFamily="34" charset="-122"/>
                          <a:ea typeface="微软雅黑" panose="020B0503020204020204" pitchFamily="34" charset="-122"/>
                        </a:rPr>
                        <a:t>特性</a:t>
                      </a:r>
                    </a:p>
                  </a:txBody>
                  <a:tcPr anchor="ctr">
                    <a:solidFill>
                      <a:schemeClr val="bg2">
                        <a:lumMod val="90000"/>
                      </a:schemeClr>
                    </a:solidFill>
                  </a:tcPr>
                </a:tc>
                <a:tc>
                  <a:txBody>
                    <a:bodyPr/>
                    <a:lstStyle/>
                    <a:p>
                      <a:pPr algn="ctr" fontAlgn="ctr"/>
                      <a:r>
                        <a:rPr lang="zh-CN" altLang="en-US" b="0" dirty="0">
                          <a:effectLst/>
                          <a:latin typeface="微软雅黑" panose="020B0503020204020204" pitchFamily="34" charset="-122"/>
                          <a:ea typeface="微软雅黑" panose="020B0503020204020204" pitchFamily="34" charset="-122"/>
                        </a:rPr>
                        <a:t>静态图</a:t>
                      </a:r>
                    </a:p>
                  </a:txBody>
                  <a:tcPr anchor="ctr">
                    <a:solidFill>
                      <a:schemeClr val="bg2">
                        <a:lumMod val="90000"/>
                      </a:schemeClr>
                    </a:solidFill>
                  </a:tcPr>
                </a:tc>
                <a:tc>
                  <a:txBody>
                    <a:bodyPr/>
                    <a:lstStyle/>
                    <a:p>
                      <a:pPr algn="ctr" fontAlgn="ctr"/>
                      <a:r>
                        <a:rPr lang="zh-CN" altLang="en-US" b="0" dirty="0">
                          <a:effectLst/>
                          <a:latin typeface="微软雅黑" panose="020B0503020204020204" pitchFamily="34" charset="-122"/>
                          <a:ea typeface="微软雅黑" panose="020B0503020204020204" pitchFamily="34" charset="-122"/>
                        </a:rPr>
                        <a:t>动态图</a:t>
                      </a:r>
                    </a:p>
                  </a:txBody>
                  <a:tcPr anchor="ctr">
                    <a:solidFill>
                      <a:schemeClr val="bg2">
                        <a:lumMod val="90000"/>
                      </a:schemeClr>
                    </a:solidFill>
                  </a:tcPr>
                </a:tc>
                <a:extLst>
                  <a:ext uri="{0D108BD9-81ED-4DB2-BD59-A6C34878D82A}">
                    <a16:rowId xmlns:a16="http://schemas.microsoft.com/office/drawing/2014/main" val="2403720657"/>
                  </a:ext>
                </a:extLst>
              </a:tr>
              <a:tr h="365760">
                <a:tc>
                  <a:txBody>
                    <a:bodyPr/>
                    <a:lstStyle/>
                    <a:p>
                      <a:pPr algn="ctr" fontAlgn="ctr"/>
                      <a:r>
                        <a:rPr lang="zh-CN" altLang="en-US" b="0">
                          <a:effectLst/>
                          <a:latin typeface="微软雅黑" panose="020B0503020204020204" pitchFamily="34" charset="-122"/>
                          <a:ea typeface="微软雅黑" panose="020B0503020204020204" pitchFamily="34" charset="-122"/>
                        </a:rPr>
                        <a:t>即时获取中间结果</a:t>
                      </a:r>
                    </a:p>
                  </a:txBody>
                  <a:tcPr anchor="ctr"/>
                </a:tc>
                <a:tc>
                  <a:txBody>
                    <a:bodyPr/>
                    <a:lstStyle/>
                    <a:p>
                      <a:pPr algn="ctr" fontAlgn="ctr"/>
                      <a:r>
                        <a:rPr lang="zh-CN" altLang="en-US" b="0">
                          <a:effectLst/>
                          <a:latin typeface="微软雅黑" panose="020B0503020204020204" pitchFamily="34" charset="-122"/>
                          <a:ea typeface="微软雅黑" panose="020B0503020204020204" pitchFamily="34" charset="-122"/>
                        </a:rPr>
                        <a:t>否</a:t>
                      </a:r>
                    </a:p>
                  </a:txBody>
                  <a:tcPr anchor="ctr"/>
                </a:tc>
                <a:tc>
                  <a:txBody>
                    <a:bodyPr/>
                    <a:lstStyle/>
                    <a:p>
                      <a:pPr algn="ctr" fontAlgn="ctr"/>
                      <a:r>
                        <a:rPr lang="zh-CN" altLang="en-US" b="0">
                          <a:effectLst/>
                          <a:latin typeface="微软雅黑" panose="020B0503020204020204" pitchFamily="34" charset="-122"/>
                          <a:ea typeface="微软雅黑" panose="020B0503020204020204" pitchFamily="34" charset="-122"/>
                        </a:rPr>
                        <a:t>是</a:t>
                      </a:r>
                    </a:p>
                  </a:txBody>
                  <a:tcPr anchor="ctr"/>
                </a:tc>
                <a:extLst>
                  <a:ext uri="{0D108BD9-81ED-4DB2-BD59-A6C34878D82A}">
                    <a16:rowId xmlns:a16="http://schemas.microsoft.com/office/drawing/2014/main" val="1172075393"/>
                  </a:ext>
                </a:extLst>
              </a:tr>
              <a:tr h="365760">
                <a:tc>
                  <a:txBody>
                    <a:bodyPr/>
                    <a:lstStyle/>
                    <a:p>
                      <a:pPr algn="ctr" fontAlgn="ctr"/>
                      <a:r>
                        <a:rPr lang="zh-CN" altLang="en-US" b="0">
                          <a:effectLst/>
                          <a:latin typeface="微软雅黑" panose="020B0503020204020204" pitchFamily="34" charset="-122"/>
                          <a:ea typeface="微软雅黑" panose="020B0503020204020204" pitchFamily="34" charset="-122"/>
                        </a:rPr>
                        <a:t>代码调试难易</a:t>
                      </a:r>
                    </a:p>
                  </a:txBody>
                  <a:tcPr anchor="ctr"/>
                </a:tc>
                <a:tc>
                  <a:txBody>
                    <a:bodyPr/>
                    <a:lstStyle/>
                    <a:p>
                      <a:pPr algn="ctr" fontAlgn="ctr"/>
                      <a:r>
                        <a:rPr lang="zh-CN" altLang="en-US" b="0">
                          <a:effectLst/>
                          <a:latin typeface="微软雅黑" panose="020B0503020204020204" pitchFamily="34" charset="-122"/>
                          <a:ea typeface="微软雅黑" panose="020B0503020204020204" pitchFamily="34" charset="-122"/>
                        </a:rPr>
                        <a:t>难</a:t>
                      </a:r>
                    </a:p>
                  </a:txBody>
                  <a:tcPr anchor="ctr"/>
                </a:tc>
                <a:tc>
                  <a:txBody>
                    <a:bodyPr/>
                    <a:lstStyle/>
                    <a:p>
                      <a:pPr algn="ctr" fontAlgn="ctr"/>
                      <a:r>
                        <a:rPr lang="zh-CN" altLang="en-US" b="0">
                          <a:effectLst/>
                          <a:latin typeface="微软雅黑" panose="020B0503020204020204" pitchFamily="34" charset="-122"/>
                          <a:ea typeface="微软雅黑" panose="020B0503020204020204" pitchFamily="34" charset="-122"/>
                        </a:rPr>
                        <a:t>易</a:t>
                      </a:r>
                    </a:p>
                  </a:txBody>
                  <a:tcPr anchor="ctr"/>
                </a:tc>
                <a:extLst>
                  <a:ext uri="{0D108BD9-81ED-4DB2-BD59-A6C34878D82A}">
                    <a16:rowId xmlns:a16="http://schemas.microsoft.com/office/drawing/2014/main" val="828957820"/>
                  </a:ext>
                </a:extLst>
              </a:tr>
              <a:tr h="365760">
                <a:tc>
                  <a:txBody>
                    <a:bodyPr/>
                    <a:lstStyle/>
                    <a:p>
                      <a:pPr algn="ctr" fontAlgn="ctr"/>
                      <a:r>
                        <a:rPr lang="zh-CN" altLang="en-US" b="0">
                          <a:effectLst/>
                          <a:latin typeface="微软雅黑" panose="020B0503020204020204" pitchFamily="34" charset="-122"/>
                          <a:ea typeface="微软雅黑" panose="020B0503020204020204" pitchFamily="34" charset="-122"/>
                        </a:rPr>
                        <a:t>控制流实现方式</a:t>
                      </a:r>
                    </a:p>
                  </a:txBody>
                  <a:tcPr anchor="ctr"/>
                </a:tc>
                <a:tc>
                  <a:txBody>
                    <a:bodyPr/>
                    <a:lstStyle/>
                    <a:p>
                      <a:pPr algn="ctr" fontAlgn="ctr"/>
                      <a:r>
                        <a:rPr lang="zh-CN" altLang="en-US" b="0">
                          <a:effectLst/>
                          <a:latin typeface="微软雅黑" panose="020B0503020204020204" pitchFamily="34" charset="-122"/>
                          <a:ea typeface="微软雅黑" panose="020B0503020204020204" pitchFamily="34" charset="-122"/>
                        </a:rPr>
                        <a:t>特定的语法</a:t>
                      </a:r>
                    </a:p>
                  </a:txBody>
                  <a:tcPr anchor="ctr"/>
                </a:tc>
                <a:tc>
                  <a:txBody>
                    <a:bodyPr/>
                    <a:lstStyle/>
                    <a:p>
                      <a:pPr algn="ctr" fontAlgn="ctr"/>
                      <a:r>
                        <a:rPr lang="zh-CN" altLang="en-US" b="0">
                          <a:effectLst/>
                          <a:latin typeface="微软雅黑" panose="020B0503020204020204" pitchFamily="34" charset="-122"/>
                          <a:ea typeface="微软雅黑" panose="020B0503020204020204" pitchFamily="34" charset="-122"/>
                        </a:rPr>
                        <a:t>前端语言语法</a:t>
                      </a:r>
                    </a:p>
                  </a:txBody>
                  <a:tcPr anchor="ctr"/>
                </a:tc>
                <a:extLst>
                  <a:ext uri="{0D108BD9-81ED-4DB2-BD59-A6C34878D82A}">
                    <a16:rowId xmlns:a16="http://schemas.microsoft.com/office/drawing/2014/main" val="2090855232"/>
                  </a:ext>
                </a:extLst>
              </a:tr>
              <a:tr h="365760">
                <a:tc>
                  <a:txBody>
                    <a:bodyPr/>
                    <a:lstStyle/>
                    <a:p>
                      <a:pPr algn="ctr" fontAlgn="ctr"/>
                      <a:r>
                        <a:rPr lang="zh-CN" altLang="en-US" b="0">
                          <a:effectLst/>
                          <a:latin typeface="微软雅黑" panose="020B0503020204020204" pitchFamily="34" charset="-122"/>
                          <a:ea typeface="微软雅黑" panose="020B0503020204020204" pitchFamily="34" charset="-122"/>
                        </a:rPr>
                        <a:t>性能</a:t>
                      </a:r>
                    </a:p>
                  </a:txBody>
                  <a:tcPr anchor="ctr"/>
                </a:tc>
                <a:tc>
                  <a:txBody>
                    <a:bodyPr/>
                    <a:lstStyle/>
                    <a:p>
                      <a:pPr algn="ctr" fontAlgn="ctr"/>
                      <a:r>
                        <a:rPr lang="zh-CN" altLang="en-US" b="0">
                          <a:effectLst/>
                          <a:latin typeface="微软雅黑" panose="020B0503020204020204" pitchFamily="34" charset="-122"/>
                          <a:ea typeface="微软雅黑" panose="020B0503020204020204" pitchFamily="34" charset="-122"/>
                        </a:rPr>
                        <a:t>优化策略多，性能更佳</a:t>
                      </a:r>
                    </a:p>
                  </a:txBody>
                  <a:tcPr anchor="ctr"/>
                </a:tc>
                <a:tc>
                  <a:txBody>
                    <a:bodyPr/>
                    <a:lstStyle/>
                    <a:p>
                      <a:pPr algn="ctr" fontAlgn="ctr"/>
                      <a:r>
                        <a:rPr lang="zh-CN" altLang="en-US" b="0">
                          <a:effectLst/>
                          <a:latin typeface="微软雅黑" panose="020B0503020204020204" pitchFamily="34" charset="-122"/>
                          <a:ea typeface="微软雅黑" panose="020B0503020204020204" pitchFamily="34" charset="-122"/>
                        </a:rPr>
                        <a:t>图优化受限，性能较差</a:t>
                      </a:r>
                    </a:p>
                  </a:txBody>
                  <a:tcPr anchor="ctr"/>
                </a:tc>
                <a:extLst>
                  <a:ext uri="{0D108BD9-81ED-4DB2-BD59-A6C34878D82A}">
                    <a16:rowId xmlns:a16="http://schemas.microsoft.com/office/drawing/2014/main" val="1091447180"/>
                  </a:ext>
                </a:extLst>
              </a:tr>
              <a:tr h="365760">
                <a:tc>
                  <a:txBody>
                    <a:bodyPr/>
                    <a:lstStyle/>
                    <a:p>
                      <a:pPr algn="ctr" fontAlgn="ctr"/>
                      <a:r>
                        <a:rPr lang="zh-CN" altLang="en-US" b="0">
                          <a:effectLst/>
                          <a:latin typeface="微软雅黑" panose="020B0503020204020204" pitchFamily="34" charset="-122"/>
                          <a:ea typeface="微软雅黑" panose="020B0503020204020204" pitchFamily="34" charset="-122"/>
                        </a:rPr>
                        <a:t>内存占用</a:t>
                      </a:r>
                    </a:p>
                  </a:txBody>
                  <a:tcPr anchor="ctr"/>
                </a:tc>
                <a:tc>
                  <a:txBody>
                    <a:bodyPr/>
                    <a:lstStyle/>
                    <a:p>
                      <a:pPr algn="ctr" fontAlgn="ctr"/>
                      <a:r>
                        <a:rPr lang="zh-CN" altLang="en-US" b="0">
                          <a:effectLst/>
                          <a:latin typeface="微软雅黑" panose="020B0503020204020204" pitchFamily="34" charset="-122"/>
                          <a:ea typeface="微软雅黑" panose="020B0503020204020204" pitchFamily="34" charset="-122"/>
                        </a:rPr>
                        <a:t>内存占用少</a:t>
                      </a:r>
                    </a:p>
                  </a:txBody>
                  <a:tcPr anchor="ctr"/>
                </a:tc>
                <a:tc>
                  <a:txBody>
                    <a:bodyPr/>
                    <a:lstStyle/>
                    <a:p>
                      <a:pPr algn="ctr" fontAlgn="ctr"/>
                      <a:r>
                        <a:rPr lang="zh-CN" altLang="en-US" b="0">
                          <a:effectLst/>
                          <a:latin typeface="微软雅黑" panose="020B0503020204020204" pitchFamily="34" charset="-122"/>
                          <a:ea typeface="微软雅黑" panose="020B0503020204020204" pitchFamily="34" charset="-122"/>
                        </a:rPr>
                        <a:t>内存占用相对较多</a:t>
                      </a:r>
                    </a:p>
                  </a:txBody>
                  <a:tcPr anchor="ctr"/>
                </a:tc>
                <a:extLst>
                  <a:ext uri="{0D108BD9-81ED-4DB2-BD59-A6C34878D82A}">
                    <a16:rowId xmlns:a16="http://schemas.microsoft.com/office/drawing/2014/main" val="1274073946"/>
                  </a:ext>
                </a:extLst>
              </a:tr>
              <a:tr h="365760">
                <a:tc>
                  <a:txBody>
                    <a:bodyPr/>
                    <a:lstStyle/>
                    <a:p>
                      <a:pPr algn="ctr" fontAlgn="ctr"/>
                      <a:r>
                        <a:rPr lang="zh-CN" altLang="en-US" b="0">
                          <a:effectLst/>
                          <a:latin typeface="微软雅黑" panose="020B0503020204020204" pitchFamily="34" charset="-122"/>
                          <a:ea typeface="微软雅黑" panose="020B0503020204020204" pitchFamily="34" charset="-122"/>
                        </a:rPr>
                        <a:t>内存占用</a:t>
                      </a:r>
                    </a:p>
                  </a:txBody>
                  <a:tcPr anchor="ctr"/>
                </a:tc>
                <a:tc>
                  <a:txBody>
                    <a:bodyPr/>
                    <a:lstStyle/>
                    <a:p>
                      <a:pPr algn="ctr" fontAlgn="ctr"/>
                      <a:r>
                        <a:rPr lang="zh-CN" altLang="en-US" b="0">
                          <a:effectLst/>
                          <a:latin typeface="微软雅黑" panose="020B0503020204020204" pitchFamily="34" charset="-122"/>
                          <a:ea typeface="微软雅黑" panose="020B0503020204020204" pitchFamily="34" charset="-122"/>
                        </a:rPr>
                        <a:t>可直接部署</a:t>
                      </a:r>
                    </a:p>
                  </a:txBody>
                  <a:tcPr anchor="ctr"/>
                </a:tc>
                <a:tc>
                  <a:txBody>
                    <a:bodyPr/>
                    <a:lstStyle/>
                    <a:p>
                      <a:pPr algn="ctr" fontAlgn="ctr"/>
                      <a:r>
                        <a:rPr lang="zh-CN" altLang="en-US" b="0" dirty="0">
                          <a:effectLst/>
                          <a:latin typeface="微软雅黑" panose="020B0503020204020204" pitchFamily="34" charset="-122"/>
                          <a:ea typeface="微软雅黑" panose="020B0503020204020204" pitchFamily="34" charset="-122"/>
                        </a:rPr>
                        <a:t>不可直接部署</a:t>
                      </a:r>
                    </a:p>
                  </a:txBody>
                  <a:tcPr anchor="ctr"/>
                </a:tc>
                <a:extLst>
                  <a:ext uri="{0D108BD9-81ED-4DB2-BD59-A6C34878D82A}">
                    <a16:rowId xmlns:a16="http://schemas.microsoft.com/office/drawing/2014/main" val="916411201"/>
                  </a:ext>
                </a:extLst>
              </a:tr>
            </a:tbl>
          </a:graphicData>
        </a:graphic>
      </p:graphicFrame>
      <p:sp>
        <p:nvSpPr>
          <p:cNvPr id="5" name="文本框 4">
            <a:extLst>
              <a:ext uri="{FF2B5EF4-FFF2-40B4-BE49-F238E27FC236}">
                <a16:creationId xmlns:a16="http://schemas.microsoft.com/office/drawing/2014/main" id="{684E8188-D014-99E4-22D3-8805BDDF2733}"/>
              </a:ext>
            </a:extLst>
          </p:cNvPr>
          <p:cNvSpPr txBox="1"/>
          <p:nvPr/>
        </p:nvSpPr>
        <p:spPr>
          <a:xfrm>
            <a:off x="3520440" y="1349147"/>
            <a:ext cx="2338251" cy="369332"/>
          </a:xfrm>
          <a:prstGeom prst="rect">
            <a:avLst/>
          </a:prstGeom>
          <a:noFill/>
        </p:spPr>
        <p:txBody>
          <a:bodyPr wrap="square" rtlCol="0">
            <a:spAutoFit/>
          </a:bodyPr>
          <a:lstStyle/>
          <a:p>
            <a:r>
              <a:rPr lang="zh-CN" altLang="en-US" b="1" dirty="0">
                <a:latin typeface="微软雅黑" panose="020B0503020204020204" pitchFamily="34" charset="-122"/>
                <a:ea typeface="微软雅黑" panose="020B0503020204020204" pitchFamily="34" charset="-122"/>
              </a:rPr>
              <a:t>静态图和动态图对比</a:t>
            </a:r>
          </a:p>
        </p:txBody>
      </p:sp>
    </p:spTree>
    <p:extLst>
      <p:ext uri="{BB962C8B-B14F-4D97-AF65-F5344CB8AC3E}">
        <p14:creationId xmlns:p14="http://schemas.microsoft.com/office/powerpoint/2010/main" val="1204733062"/>
      </p:ext>
    </p:extLst>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48B368F3-2D3E-E344-DB7E-79E9620B6790}"/>
              </a:ext>
            </a:extLst>
          </p:cNvPr>
          <p:cNvSpPr>
            <a:spLocks noGrp="1"/>
          </p:cNvSpPr>
          <p:nvPr>
            <p:ph type="title"/>
          </p:nvPr>
        </p:nvSpPr>
        <p:spPr>
          <a:xfrm>
            <a:off x="628650" y="54405"/>
            <a:ext cx="7886700" cy="1325563"/>
          </a:xfrm>
        </p:spPr>
        <p:txBody>
          <a:bodyPr/>
          <a:lstStyle/>
          <a:p>
            <a:r>
              <a:rPr lang="zh-CN" altLang="en-US" dirty="0">
                <a:latin typeface="微软雅黑" panose="020B0503020204020204" pitchFamily="34" charset="-122"/>
                <a:ea typeface="微软雅黑" panose="020B0503020204020204" pitchFamily="34" charset="-122"/>
              </a:rPr>
              <a:t>动态图与静态图的转换和融合</a:t>
            </a:r>
            <a:endParaRPr lang="zh-CN" altLang="en-US" dirty="0"/>
          </a:p>
        </p:txBody>
      </p:sp>
      <p:sp>
        <p:nvSpPr>
          <p:cNvPr id="3" name="内容占位符 2">
            <a:extLst>
              <a:ext uri="{FF2B5EF4-FFF2-40B4-BE49-F238E27FC236}">
                <a16:creationId xmlns:a16="http://schemas.microsoft.com/office/drawing/2014/main" id="{02BA2617-F158-B93F-0969-A6F53B2D9ABC}"/>
              </a:ext>
            </a:extLst>
          </p:cNvPr>
          <p:cNvSpPr>
            <a:spLocks noGrp="1"/>
          </p:cNvSpPr>
          <p:nvPr>
            <p:ph idx="1"/>
          </p:nvPr>
        </p:nvSpPr>
        <p:spPr>
          <a:xfrm>
            <a:off x="628650" y="1284539"/>
            <a:ext cx="7886700" cy="5214232"/>
          </a:xfrm>
        </p:spPr>
        <p:txBody>
          <a:bodyPr>
            <a:noAutofit/>
          </a:bodyPr>
          <a:lstStyle/>
          <a:p>
            <a:pPr>
              <a:lnSpc>
                <a:spcPct val="100000"/>
              </a:lnSpc>
              <a:spcBef>
                <a:spcPts val="0"/>
              </a:spcBef>
            </a:pPr>
            <a:r>
              <a:rPr lang="zh-CN" altLang="en-US" sz="1600" b="1" dirty="0">
                <a:latin typeface="微软雅黑" panose="020B0503020204020204" pitchFamily="34" charset="-122"/>
                <a:ea typeface="微软雅黑" panose="020B0503020204020204" pitchFamily="34" charset="-122"/>
              </a:rPr>
              <a:t>动态图和静态图的转换和融合：</a:t>
            </a:r>
            <a:r>
              <a:rPr lang="zh-CN" altLang="en-US" sz="1600" i="0" dirty="0">
                <a:effectLst/>
                <a:latin typeface="微软雅黑" panose="020B0503020204020204" pitchFamily="34" charset="-122"/>
                <a:ea typeface="微软雅黑" panose="020B0503020204020204" pitchFamily="34" charset="-122"/>
              </a:rPr>
              <a:t>为了兼顾动态图易用性和静态图部署性能两方面优势，目前</a:t>
            </a:r>
            <a:r>
              <a:rPr lang="en-US" altLang="zh-CN" sz="1600" i="0" dirty="0">
                <a:effectLst/>
                <a:latin typeface="微软雅黑" panose="020B0503020204020204" pitchFamily="34" charset="-122"/>
                <a:ea typeface="微软雅黑" panose="020B0503020204020204" pitchFamily="34" charset="-122"/>
              </a:rPr>
              <a:t>TensorFlow</a:t>
            </a:r>
            <a:r>
              <a:rPr lang="zh-CN" altLang="en-US" sz="1600" i="0" dirty="0">
                <a:effectLst/>
                <a:latin typeface="微软雅黑" panose="020B0503020204020204" pitchFamily="34" charset="-122"/>
                <a:ea typeface="微软雅黑" panose="020B0503020204020204" pitchFamily="34" charset="-122"/>
              </a:rPr>
              <a:t>、</a:t>
            </a:r>
            <a:r>
              <a:rPr lang="en-US" altLang="zh-CN" sz="1600" i="0" dirty="0" err="1">
                <a:effectLst/>
                <a:latin typeface="微软雅黑" panose="020B0503020204020204" pitchFamily="34" charset="-122"/>
                <a:ea typeface="微软雅黑" panose="020B0503020204020204" pitchFamily="34" charset="-122"/>
              </a:rPr>
              <a:t>MindSpore</a:t>
            </a:r>
            <a:r>
              <a:rPr lang="zh-CN" altLang="en-US" sz="1600" i="0" dirty="0">
                <a:effectLst/>
                <a:latin typeface="微软雅黑" panose="020B0503020204020204" pitchFamily="34" charset="-122"/>
                <a:ea typeface="微软雅黑" panose="020B0503020204020204" pitchFamily="34" charset="-122"/>
              </a:rPr>
              <a:t>、</a:t>
            </a:r>
            <a:r>
              <a:rPr lang="en-US" altLang="zh-CN" sz="1600" i="0" dirty="0" err="1">
                <a:effectLst/>
                <a:latin typeface="微软雅黑" panose="020B0503020204020204" pitchFamily="34" charset="-122"/>
                <a:ea typeface="微软雅黑" panose="020B0503020204020204" pitchFamily="34" charset="-122"/>
              </a:rPr>
              <a:t>PyTorch</a:t>
            </a:r>
            <a:r>
              <a:rPr lang="zh-CN" altLang="en-US" sz="1600" i="0" dirty="0">
                <a:effectLst/>
                <a:latin typeface="微软雅黑" panose="020B0503020204020204" pitchFamily="34" charset="-122"/>
                <a:ea typeface="微软雅黑" panose="020B0503020204020204" pitchFamily="34" charset="-122"/>
              </a:rPr>
              <a:t>、</a:t>
            </a:r>
            <a:r>
              <a:rPr lang="en-US" altLang="zh-CN" sz="1600" i="0" dirty="0" err="1">
                <a:effectLst/>
                <a:latin typeface="微软雅黑" panose="020B0503020204020204" pitchFamily="34" charset="-122"/>
                <a:ea typeface="微软雅黑" panose="020B0503020204020204" pitchFamily="34" charset="-122"/>
              </a:rPr>
              <a:t>PaddlePaddle</a:t>
            </a:r>
            <a:r>
              <a:rPr lang="zh-CN" altLang="en-US" sz="1600" i="0" dirty="0">
                <a:effectLst/>
                <a:latin typeface="微软雅黑" panose="020B0503020204020204" pitchFamily="34" charset="-122"/>
                <a:ea typeface="微软雅黑" panose="020B0503020204020204" pitchFamily="34" charset="-122"/>
              </a:rPr>
              <a:t>等主流计算框架均具备动态图转静态图的功能，支持使用动态图编写代码，框架自动转换为静态图网络结构。</a:t>
            </a:r>
            <a:endParaRPr lang="en-US" altLang="zh-CN" sz="1600" i="0" dirty="0">
              <a:effectLst/>
              <a:latin typeface="微软雅黑" panose="020B0503020204020204" pitchFamily="34" charset="-122"/>
              <a:ea typeface="微软雅黑" panose="020B0503020204020204" pitchFamily="34" charset="-122"/>
            </a:endParaRPr>
          </a:p>
          <a:p>
            <a:pPr>
              <a:lnSpc>
                <a:spcPct val="100000"/>
              </a:lnSpc>
              <a:spcBef>
                <a:spcPts val="0"/>
              </a:spcBef>
            </a:pPr>
            <a:endParaRPr lang="en-US" altLang="zh-CN" sz="1600" i="0" dirty="0">
              <a:effectLst/>
              <a:latin typeface="微软雅黑" panose="020B0503020204020204" pitchFamily="34" charset="-122"/>
              <a:ea typeface="微软雅黑" panose="020B0503020204020204" pitchFamily="34" charset="-122"/>
            </a:endParaRPr>
          </a:p>
          <a:p>
            <a:pPr>
              <a:lnSpc>
                <a:spcPct val="100000"/>
              </a:lnSpc>
              <a:spcBef>
                <a:spcPts val="0"/>
              </a:spcBef>
            </a:pPr>
            <a:r>
              <a:rPr lang="zh-CN" altLang="en-US" sz="1600" b="1" i="0" dirty="0">
                <a:effectLst/>
                <a:latin typeface="微软雅黑" panose="020B0503020204020204" pitchFamily="34" charset="-122"/>
                <a:ea typeface="微软雅黑" panose="020B0503020204020204" pitchFamily="34" charset="-122"/>
              </a:rPr>
              <a:t>动态图转换为静态图的实现方式有两种：</a:t>
            </a:r>
            <a:endParaRPr lang="zh-CN" altLang="en-US" sz="1600" i="0" dirty="0">
              <a:effectLst/>
              <a:latin typeface="微软雅黑" panose="020B0503020204020204" pitchFamily="34" charset="-122"/>
              <a:ea typeface="微软雅黑" panose="020B0503020204020204" pitchFamily="34" charset="-122"/>
            </a:endParaRPr>
          </a:p>
          <a:p>
            <a:pPr lvl="1">
              <a:lnSpc>
                <a:spcPct val="100000"/>
              </a:lnSpc>
              <a:spcBef>
                <a:spcPts val="0"/>
              </a:spcBef>
              <a:buFont typeface="Wingdings" panose="05000000000000000000" pitchFamily="2" charset="2"/>
              <a:buChar char="Ø"/>
            </a:pPr>
            <a:r>
              <a:rPr lang="zh-CN" altLang="en-US" sz="1600" b="1" i="0" dirty="0">
                <a:effectLst/>
                <a:latin typeface="微软雅黑" panose="020B0503020204020204" pitchFamily="34" charset="-122"/>
                <a:ea typeface="微软雅黑" panose="020B0503020204020204" pitchFamily="34" charset="-122"/>
              </a:rPr>
              <a:t>基于追踪转换：</a:t>
            </a:r>
            <a:r>
              <a:rPr lang="zh-CN" altLang="en-US" sz="1600" i="0" dirty="0">
                <a:effectLst/>
                <a:latin typeface="微软雅黑" panose="020B0503020204020204" pitchFamily="34" charset="-122"/>
                <a:ea typeface="微软雅黑" panose="020B0503020204020204" pitchFamily="34" charset="-122"/>
              </a:rPr>
              <a:t>以动态图模式执行并记录调度的算子，构建和保存为静态图模型。</a:t>
            </a:r>
            <a:endParaRPr lang="en-US" altLang="zh-CN" sz="1600" i="0" dirty="0">
              <a:effectLst/>
              <a:latin typeface="微软雅黑" panose="020B0503020204020204" pitchFamily="34" charset="-122"/>
              <a:ea typeface="微软雅黑" panose="020B0503020204020204" pitchFamily="34" charset="-122"/>
            </a:endParaRPr>
          </a:p>
          <a:p>
            <a:pPr lvl="2">
              <a:lnSpc>
                <a:spcPct val="100000"/>
              </a:lnSpc>
              <a:spcBef>
                <a:spcPts val="0"/>
              </a:spcBef>
              <a:buFont typeface="Wingdings" panose="05000000000000000000" pitchFamily="2" charset="2"/>
              <a:buChar char="p"/>
            </a:pPr>
            <a:r>
              <a:rPr lang="zh-CN" altLang="en-US" sz="1600" b="1" i="0" dirty="0">
                <a:effectLst/>
                <a:latin typeface="微软雅黑" panose="020B0503020204020204" pitchFamily="34" charset="-122"/>
                <a:ea typeface="微软雅黑" panose="020B0503020204020204" pitchFamily="34" charset="-122"/>
              </a:rPr>
              <a:t>转换过程：</a:t>
            </a:r>
            <a:r>
              <a:rPr lang="zh-CN" altLang="en-US" sz="1600" b="0" i="0" dirty="0">
                <a:effectLst/>
                <a:latin typeface="微软雅黑" panose="020B0503020204020204" pitchFamily="34" charset="-122"/>
                <a:ea typeface="微软雅黑" panose="020B0503020204020204" pitchFamily="34" charset="-122"/>
              </a:rPr>
              <a:t>框架以动态图模式执行代码并自动追踪数据流的流动以及算子的调度，将所有的操作捕获并根据调度顺序构建静态图模型。</a:t>
            </a:r>
            <a:endParaRPr lang="en-US" altLang="zh-CN" sz="1600" b="0" i="0" dirty="0">
              <a:effectLst/>
              <a:latin typeface="微软雅黑" panose="020B0503020204020204" pitchFamily="34" charset="-122"/>
              <a:ea typeface="微软雅黑" panose="020B0503020204020204" pitchFamily="34" charset="-122"/>
            </a:endParaRPr>
          </a:p>
          <a:p>
            <a:pPr lvl="2">
              <a:lnSpc>
                <a:spcPct val="100000"/>
              </a:lnSpc>
              <a:spcBef>
                <a:spcPts val="0"/>
              </a:spcBef>
              <a:buFont typeface="Wingdings" panose="05000000000000000000" pitchFamily="2" charset="2"/>
              <a:buChar char="p"/>
            </a:pPr>
            <a:r>
              <a:rPr lang="zh-CN" altLang="en-US" sz="1600" b="1" i="0" dirty="0">
                <a:effectLst/>
                <a:latin typeface="微软雅黑" panose="020B0503020204020204" pitchFamily="34" charset="-122"/>
                <a:ea typeface="微软雅黑" panose="020B0503020204020204" pitchFamily="34" charset="-122"/>
              </a:rPr>
              <a:t>局限：</a:t>
            </a:r>
            <a:r>
              <a:rPr lang="zh-CN" altLang="en-US" sz="1600" i="0" dirty="0">
                <a:effectLst/>
                <a:latin typeface="微软雅黑" panose="020B0503020204020204" pitchFamily="34" charset="-122"/>
                <a:ea typeface="微软雅黑" panose="020B0503020204020204" pitchFamily="34" charset="-122"/>
              </a:rPr>
              <a:t>追踪技术只记录执行动态图时调度的算子，若模型中存在控制流</a:t>
            </a:r>
            <a:r>
              <a:rPr lang="zh-CN" altLang="en-US" sz="1600" dirty="0">
                <a:latin typeface="微软雅黑" panose="020B0503020204020204" pitchFamily="34" charset="-122"/>
                <a:ea typeface="微软雅黑" panose="020B0503020204020204" pitchFamily="34" charset="-122"/>
              </a:rPr>
              <a:t>则</a:t>
            </a:r>
            <a:r>
              <a:rPr lang="zh-CN" altLang="en-US" sz="1600" i="0" dirty="0">
                <a:effectLst/>
                <a:latin typeface="微软雅黑" panose="020B0503020204020204" pitchFamily="34" charset="-122"/>
                <a:ea typeface="微软雅黑" panose="020B0503020204020204" pitchFamily="34" charset="-122"/>
              </a:rPr>
              <a:t>只能追踪到执行时触发的分支，导致构建的静态图模型并不完整，缺失了数据未流向的其他分支。在后续的调用中，若计算过程中数据流向缺失分支会导致模型运行错误。</a:t>
            </a:r>
          </a:p>
          <a:p>
            <a:pPr lvl="1">
              <a:lnSpc>
                <a:spcPct val="100000"/>
              </a:lnSpc>
              <a:spcBef>
                <a:spcPts val="0"/>
              </a:spcBef>
              <a:buFont typeface="Wingdings" panose="05000000000000000000" pitchFamily="2" charset="2"/>
              <a:buChar char="Ø"/>
            </a:pPr>
            <a:r>
              <a:rPr lang="zh-CN" altLang="en-US" sz="1600" b="1" i="0" dirty="0">
                <a:effectLst/>
                <a:latin typeface="微软雅黑" panose="020B0503020204020204" pitchFamily="34" charset="-122"/>
                <a:ea typeface="微软雅黑" panose="020B0503020204020204" pitchFamily="34" charset="-122"/>
              </a:rPr>
              <a:t>基于源码转换：</a:t>
            </a:r>
            <a:r>
              <a:rPr lang="zh-CN" altLang="en-US" sz="1600" i="0" dirty="0">
                <a:effectLst/>
                <a:latin typeface="微软雅黑" panose="020B0503020204020204" pitchFamily="34" charset="-122"/>
                <a:ea typeface="微软雅黑" panose="020B0503020204020204" pitchFamily="34" charset="-122"/>
              </a:rPr>
              <a:t>分析前端代码来将动态图代码自动转写为静态图代码，并在底层自动帮用户使用静态图执行器运行。</a:t>
            </a:r>
            <a:endParaRPr lang="en-US" altLang="zh-CN" sz="1600" i="0" dirty="0">
              <a:effectLst/>
              <a:latin typeface="微软雅黑" panose="020B0503020204020204" pitchFamily="34" charset="-122"/>
              <a:ea typeface="微软雅黑" panose="020B0503020204020204" pitchFamily="34" charset="-122"/>
            </a:endParaRPr>
          </a:p>
          <a:p>
            <a:pPr>
              <a:lnSpc>
                <a:spcPct val="100000"/>
              </a:lnSpc>
              <a:spcBef>
                <a:spcPts val="0"/>
              </a:spcBef>
            </a:pPr>
            <a:endParaRPr lang="en-US" altLang="zh-CN" sz="1400" i="0" dirty="0">
              <a:effectLst/>
              <a:latin typeface="微软雅黑" panose="020B0503020204020204" pitchFamily="34" charset="-122"/>
              <a:ea typeface="微软雅黑" panose="020B0503020204020204" pitchFamily="34" charset="-122"/>
            </a:endParaRPr>
          </a:p>
        </p:txBody>
      </p:sp>
    </p:spTree>
    <p:extLst>
      <p:ext uri="{BB962C8B-B14F-4D97-AF65-F5344CB8AC3E}">
        <p14:creationId xmlns:p14="http://schemas.microsoft.com/office/powerpoint/2010/main" val="3343138987"/>
      </p:ext>
    </p:extLst>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48B368F3-2D3E-E344-DB7E-79E9620B6790}"/>
              </a:ext>
            </a:extLst>
          </p:cNvPr>
          <p:cNvSpPr>
            <a:spLocks noGrp="1"/>
          </p:cNvSpPr>
          <p:nvPr>
            <p:ph type="title"/>
          </p:nvPr>
        </p:nvSpPr>
        <p:spPr>
          <a:xfrm>
            <a:off x="628650" y="192836"/>
            <a:ext cx="7886700" cy="1325563"/>
          </a:xfrm>
        </p:spPr>
        <p:txBody>
          <a:bodyPr/>
          <a:lstStyle/>
          <a:p>
            <a:r>
              <a:rPr lang="zh-CN" altLang="en-US" dirty="0">
                <a:latin typeface="微软雅黑" panose="020B0503020204020204" pitchFamily="34" charset="-122"/>
                <a:ea typeface="微软雅黑" panose="020B0503020204020204" pitchFamily="34" charset="-122"/>
              </a:rPr>
              <a:t>基于源码转换流程</a:t>
            </a:r>
            <a:endParaRPr lang="zh-CN" altLang="en-US" dirty="0"/>
          </a:p>
        </p:txBody>
      </p:sp>
      <p:sp>
        <p:nvSpPr>
          <p:cNvPr id="3" name="内容占位符 2">
            <a:extLst>
              <a:ext uri="{FF2B5EF4-FFF2-40B4-BE49-F238E27FC236}">
                <a16:creationId xmlns:a16="http://schemas.microsoft.com/office/drawing/2014/main" id="{02BA2617-F158-B93F-0969-A6F53B2D9ABC}"/>
              </a:ext>
            </a:extLst>
          </p:cNvPr>
          <p:cNvSpPr>
            <a:spLocks noGrp="1"/>
          </p:cNvSpPr>
          <p:nvPr>
            <p:ph idx="1"/>
          </p:nvPr>
        </p:nvSpPr>
        <p:spPr>
          <a:xfrm>
            <a:off x="680900" y="3115016"/>
            <a:ext cx="7886700" cy="3129030"/>
          </a:xfrm>
        </p:spPr>
        <p:txBody>
          <a:bodyPr>
            <a:noAutofit/>
          </a:bodyPr>
          <a:lstStyle/>
          <a:p>
            <a:pPr marL="0" indent="0">
              <a:spcBef>
                <a:spcPts val="0"/>
              </a:spcBef>
              <a:spcAft>
                <a:spcPts val="600"/>
              </a:spcAft>
              <a:buNone/>
            </a:pPr>
            <a:r>
              <a:rPr lang="zh-CN" altLang="en-US" sz="1600" b="1" i="0" dirty="0">
                <a:effectLst/>
                <a:latin typeface="微软雅黑" panose="020B0503020204020204" pitchFamily="34" charset="-122"/>
                <a:ea typeface="微软雅黑" panose="020B0503020204020204" pitchFamily="34" charset="-122"/>
              </a:rPr>
              <a:t>基于源码转换流程：</a:t>
            </a:r>
            <a:endParaRPr lang="en-US" altLang="zh-CN" sz="1600" b="1" i="0" dirty="0">
              <a:effectLst/>
              <a:latin typeface="微软雅黑" panose="020B0503020204020204" pitchFamily="34" charset="-122"/>
              <a:ea typeface="微软雅黑" panose="020B0503020204020204" pitchFamily="34" charset="-122"/>
            </a:endParaRPr>
          </a:p>
          <a:p>
            <a:pPr>
              <a:spcBef>
                <a:spcPts val="0"/>
              </a:spcBef>
              <a:spcAft>
                <a:spcPts val="600"/>
              </a:spcAft>
            </a:pPr>
            <a:r>
              <a:rPr lang="zh-CN" altLang="en-US" sz="1600" b="0" i="0" dirty="0">
                <a:effectLst/>
                <a:latin typeface="微软雅黑" panose="020B0503020204020204" pitchFamily="34" charset="-122"/>
                <a:ea typeface="微软雅黑" panose="020B0503020204020204" pitchFamily="34" charset="-122"/>
              </a:rPr>
              <a:t>对动态图模式下的代码扫描进行</a:t>
            </a:r>
            <a:r>
              <a:rPr lang="zh-CN" altLang="en-US" sz="1600" b="1" i="0" dirty="0">
                <a:effectLst/>
                <a:latin typeface="微软雅黑" panose="020B0503020204020204" pitchFamily="34" charset="-122"/>
                <a:ea typeface="微软雅黑" panose="020B0503020204020204" pitchFamily="34" charset="-122"/>
              </a:rPr>
              <a:t>词法分析</a:t>
            </a:r>
            <a:r>
              <a:rPr lang="zh-CN" altLang="en-US" sz="1600" b="0" i="0" dirty="0">
                <a:effectLst/>
                <a:latin typeface="微软雅黑" panose="020B0503020204020204" pitchFamily="34" charset="-122"/>
                <a:ea typeface="微软雅黑" panose="020B0503020204020204" pitchFamily="34" charset="-122"/>
              </a:rPr>
              <a:t>，通过词法分析器分析源代码中的所有字符，对代码进行分割并移除空白符、注释等，将所有的单词或字符都转化成符合规范的语法单元列表。</a:t>
            </a:r>
            <a:endParaRPr lang="en-US" altLang="zh-CN" sz="1600" b="0" i="0" dirty="0">
              <a:effectLst/>
              <a:latin typeface="微软雅黑" panose="020B0503020204020204" pitchFamily="34" charset="-122"/>
              <a:ea typeface="微软雅黑" panose="020B0503020204020204" pitchFamily="34" charset="-122"/>
            </a:endParaRPr>
          </a:p>
          <a:p>
            <a:pPr>
              <a:spcBef>
                <a:spcPts val="0"/>
              </a:spcBef>
              <a:spcAft>
                <a:spcPts val="600"/>
              </a:spcAft>
            </a:pPr>
            <a:r>
              <a:rPr lang="zh-CN" altLang="en-US" sz="1600" b="0" i="0" dirty="0">
                <a:effectLst/>
                <a:latin typeface="微软雅黑" panose="020B0503020204020204" pitchFamily="34" charset="-122"/>
                <a:ea typeface="微软雅黑" panose="020B0503020204020204" pitchFamily="34" charset="-122"/>
              </a:rPr>
              <a:t>接着进行</a:t>
            </a:r>
            <a:r>
              <a:rPr lang="zh-CN" altLang="en-US" sz="1600" b="1" i="0" dirty="0">
                <a:effectLst/>
                <a:latin typeface="微软雅黑" panose="020B0503020204020204" pitchFamily="34" charset="-122"/>
                <a:ea typeface="微软雅黑" panose="020B0503020204020204" pitchFamily="34" charset="-122"/>
              </a:rPr>
              <a:t>语法分析</a:t>
            </a:r>
            <a:r>
              <a:rPr lang="zh-CN" altLang="en-US" sz="1600" b="0" i="0" dirty="0">
                <a:effectLst/>
                <a:latin typeface="微软雅黑" panose="020B0503020204020204" pitchFamily="34" charset="-122"/>
                <a:ea typeface="微软雅黑" panose="020B0503020204020204" pitchFamily="34" charset="-122"/>
              </a:rPr>
              <a:t>即解析器，将得到的语法单元列表转换成树形式，并对语法进行检查避免错误</a:t>
            </a:r>
            <a:r>
              <a:rPr lang="zh-CN" altLang="en-US" sz="1600" dirty="0">
                <a:latin typeface="微软雅黑" panose="020B0503020204020204" pitchFamily="34" charset="-122"/>
                <a:ea typeface="微软雅黑" panose="020B0503020204020204" pitchFamily="34" charset="-122"/>
              </a:rPr>
              <a:t>，得到抽象语法树</a:t>
            </a:r>
            <a:r>
              <a:rPr lang="en-US" altLang="zh-CN" sz="1600" dirty="0">
                <a:latin typeface="微软雅黑" panose="020B0503020204020204" pitchFamily="34" charset="-122"/>
                <a:ea typeface="微软雅黑" panose="020B0503020204020204" pitchFamily="34" charset="-122"/>
              </a:rPr>
              <a:t>(AST)</a:t>
            </a:r>
            <a:r>
              <a:rPr lang="zh-CN" altLang="en-US" sz="1600" b="0" i="0" dirty="0">
                <a:effectLst/>
                <a:latin typeface="微软雅黑" panose="020B0503020204020204" pitchFamily="34" charset="-122"/>
                <a:ea typeface="微软雅黑" panose="020B0503020204020204" pitchFamily="34" charset="-122"/>
              </a:rPr>
              <a:t>。</a:t>
            </a:r>
            <a:endParaRPr lang="en-US" altLang="zh-CN" sz="1600" b="0" i="0" dirty="0">
              <a:effectLst/>
              <a:latin typeface="微软雅黑" panose="020B0503020204020204" pitchFamily="34" charset="-122"/>
              <a:ea typeface="微软雅黑" panose="020B0503020204020204" pitchFamily="34" charset="-122"/>
            </a:endParaRPr>
          </a:p>
          <a:p>
            <a:pPr>
              <a:spcBef>
                <a:spcPts val="0"/>
              </a:spcBef>
              <a:spcAft>
                <a:spcPts val="600"/>
              </a:spcAft>
            </a:pPr>
            <a:r>
              <a:rPr lang="zh-CN" altLang="en-US" sz="1600" b="0" i="0" dirty="0">
                <a:effectLst/>
                <a:latin typeface="微软雅黑" panose="020B0503020204020204" pitchFamily="34" charset="-122"/>
                <a:ea typeface="微软雅黑" panose="020B0503020204020204" pitchFamily="34" charset="-122"/>
              </a:rPr>
              <a:t>动态图转静态图的核心部分是</a:t>
            </a:r>
            <a:r>
              <a:rPr lang="zh-CN" altLang="en-US" sz="1600" b="1" i="0" dirty="0">
                <a:effectLst/>
                <a:latin typeface="微软雅黑" panose="020B0503020204020204" pitchFamily="34" charset="-122"/>
                <a:ea typeface="微软雅黑" panose="020B0503020204020204" pitchFamily="34" charset="-122"/>
              </a:rPr>
              <a:t>抽象语法树的转写</a:t>
            </a:r>
            <a:r>
              <a:rPr lang="zh-CN" altLang="en-US" sz="1600" b="0" i="0" dirty="0">
                <a:effectLst/>
                <a:latin typeface="微软雅黑" panose="020B0503020204020204" pitchFamily="34" charset="-122"/>
                <a:ea typeface="微软雅黑" panose="020B0503020204020204" pitchFamily="34" charset="-122"/>
              </a:rPr>
              <a:t>，计算框架中对每一个需要转换的语法都预设有转换器，每一个转换器对语法树进行扫描改写，将动态图代码语法映射为静态图代码语法。其中最为重要的前端语言控制流，会在这一阶段分析转换为静态图接口进行实现。</a:t>
            </a:r>
            <a:endParaRPr lang="en-US" altLang="zh-CN" sz="1600" b="0" i="0" dirty="0">
              <a:effectLst/>
              <a:latin typeface="微软雅黑" panose="020B0503020204020204" pitchFamily="34" charset="-122"/>
              <a:ea typeface="微软雅黑" panose="020B0503020204020204" pitchFamily="34" charset="-122"/>
            </a:endParaRPr>
          </a:p>
          <a:p>
            <a:pPr>
              <a:spcBef>
                <a:spcPts val="0"/>
              </a:spcBef>
              <a:spcAft>
                <a:spcPts val="600"/>
              </a:spcAft>
            </a:pPr>
            <a:r>
              <a:rPr lang="zh-CN" altLang="en-US" sz="1600" b="0" i="0" dirty="0">
                <a:effectLst/>
                <a:latin typeface="微软雅黑" panose="020B0503020204020204" pitchFamily="34" charset="-122"/>
                <a:ea typeface="微软雅黑" panose="020B0503020204020204" pitchFamily="34" charset="-122"/>
              </a:rPr>
              <a:t>转写完毕之后，将新的语法树再</a:t>
            </a:r>
            <a:r>
              <a:rPr lang="zh-CN" altLang="en-US" sz="1600" b="1" i="0" dirty="0">
                <a:effectLst/>
                <a:latin typeface="微软雅黑" panose="020B0503020204020204" pitchFamily="34" charset="-122"/>
                <a:ea typeface="微软雅黑" panose="020B0503020204020204" pitchFamily="34" charset="-122"/>
              </a:rPr>
              <a:t>还原回静态图代码</a:t>
            </a:r>
            <a:r>
              <a:rPr lang="zh-CN" altLang="en-US" sz="1600" b="0" i="0" dirty="0">
                <a:effectLst/>
                <a:latin typeface="微软雅黑" panose="020B0503020204020204" pitchFamily="34" charset="-122"/>
                <a:ea typeface="微软雅黑" panose="020B0503020204020204" pitchFamily="34" charset="-122"/>
              </a:rPr>
              <a:t>，就可以使用</a:t>
            </a:r>
            <a:r>
              <a:rPr lang="zh-CN" altLang="en-US" sz="1600" b="1" i="0" dirty="0">
                <a:effectLst/>
                <a:latin typeface="微软雅黑" panose="020B0503020204020204" pitchFamily="34" charset="-122"/>
                <a:ea typeface="微软雅黑" panose="020B0503020204020204" pitchFamily="34" charset="-122"/>
              </a:rPr>
              <a:t>静态生成</a:t>
            </a:r>
            <a:r>
              <a:rPr lang="zh-CN" altLang="en-US" sz="1600" b="0" i="0" dirty="0">
                <a:effectLst/>
                <a:latin typeface="微软雅黑" panose="020B0503020204020204" pitchFamily="34" charset="-122"/>
                <a:ea typeface="微软雅黑" panose="020B0503020204020204" pitchFamily="34" charset="-122"/>
              </a:rPr>
              <a:t>得到静态图。</a:t>
            </a:r>
            <a:endParaRPr lang="zh-CN" altLang="en-US" sz="2400" i="0" dirty="0">
              <a:effectLst/>
              <a:latin typeface="微软雅黑" panose="020B0503020204020204" pitchFamily="34" charset="-122"/>
              <a:ea typeface="微软雅黑" panose="020B0503020204020204" pitchFamily="34" charset="-122"/>
            </a:endParaRPr>
          </a:p>
        </p:txBody>
      </p:sp>
      <p:pic>
        <p:nvPicPr>
          <p:cNvPr id="6" name="图形 5">
            <a:extLst>
              <a:ext uri="{FF2B5EF4-FFF2-40B4-BE49-F238E27FC236}">
                <a16:creationId xmlns:a16="http://schemas.microsoft.com/office/drawing/2014/main" id="{DF3CB712-DD67-8D6E-D8CA-67CD93E074F2}"/>
              </a:ext>
            </a:extLst>
          </p:cNvPr>
          <p:cNvPicPr>
            <a:picLocks noChangeAspect="1"/>
          </p:cNvPicPr>
          <p:nvPr/>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378822" y="1405520"/>
            <a:ext cx="8386355" cy="1371047"/>
          </a:xfrm>
          <a:prstGeom prst="rect">
            <a:avLst/>
          </a:prstGeom>
        </p:spPr>
      </p:pic>
    </p:spTree>
    <p:extLst>
      <p:ext uri="{BB962C8B-B14F-4D97-AF65-F5344CB8AC3E}">
        <p14:creationId xmlns:p14="http://schemas.microsoft.com/office/powerpoint/2010/main" val="3927161330"/>
      </p:ext>
    </p:extLst>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48B368F3-2D3E-E344-DB7E-79E9620B6790}"/>
              </a:ext>
            </a:extLst>
          </p:cNvPr>
          <p:cNvSpPr>
            <a:spLocks noGrp="1"/>
          </p:cNvSpPr>
          <p:nvPr>
            <p:ph type="title"/>
          </p:nvPr>
        </p:nvSpPr>
        <p:spPr>
          <a:xfrm>
            <a:off x="628650" y="28281"/>
            <a:ext cx="7886700" cy="1325563"/>
          </a:xfrm>
        </p:spPr>
        <p:txBody>
          <a:bodyPr/>
          <a:lstStyle/>
          <a:p>
            <a:r>
              <a:rPr lang="zh-CN" altLang="en-US" dirty="0">
                <a:latin typeface="微软雅黑" panose="020B0503020204020204" pitchFamily="34" charset="-122"/>
                <a:ea typeface="微软雅黑" panose="020B0503020204020204" pitchFamily="34" charset="-122"/>
              </a:rPr>
              <a:t>动态图中的局部静态子图</a:t>
            </a:r>
            <a:endParaRPr lang="zh-CN" altLang="en-US" dirty="0"/>
          </a:p>
        </p:txBody>
      </p:sp>
      <p:sp>
        <p:nvSpPr>
          <p:cNvPr id="3" name="内容占位符 2">
            <a:extLst>
              <a:ext uri="{FF2B5EF4-FFF2-40B4-BE49-F238E27FC236}">
                <a16:creationId xmlns:a16="http://schemas.microsoft.com/office/drawing/2014/main" id="{02BA2617-F158-B93F-0969-A6F53B2D9ABC}"/>
              </a:ext>
            </a:extLst>
          </p:cNvPr>
          <p:cNvSpPr>
            <a:spLocks noGrp="1"/>
          </p:cNvSpPr>
          <p:nvPr>
            <p:ph idx="1"/>
          </p:nvPr>
        </p:nvSpPr>
        <p:spPr>
          <a:xfrm>
            <a:off x="628650" y="1234561"/>
            <a:ext cx="7886700" cy="1090630"/>
          </a:xfrm>
        </p:spPr>
        <p:txBody>
          <a:bodyPr>
            <a:noAutofit/>
          </a:bodyPr>
          <a:lstStyle/>
          <a:p>
            <a:pPr>
              <a:spcBef>
                <a:spcPts val="0"/>
              </a:spcBef>
              <a:spcAft>
                <a:spcPts val="600"/>
              </a:spcAft>
            </a:pPr>
            <a:r>
              <a:rPr lang="zh-CN" altLang="en-US" sz="1600" b="1" i="0" dirty="0">
                <a:effectLst/>
                <a:latin typeface="微软雅黑" panose="020B0503020204020204" pitchFamily="34" charset="-122"/>
                <a:ea typeface="微软雅黑" panose="020B0503020204020204" pitchFamily="34" charset="-122"/>
              </a:rPr>
              <a:t>原理：</a:t>
            </a:r>
            <a:r>
              <a:rPr lang="zh-CN" altLang="en-US" sz="1600" i="0" dirty="0">
                <a:effectLst/>
                <a:latin typeface="微软雅黑" panose="020B0503020204020204" pitchFamily="34" charset="-122"/>
                <a:ea typeface="微软雅黑" panose="020B0503020204020204" pitchFamily="34" charset="-122"/>
              </a:rPr>
              <a:t>可以将整体模型中的部分函数转化为</a:t>
            </a:r>
            <a:r>
              <a:rPr lang="zh-CN" altLang="en-US" sz="1600" b="1" i="0" dirty="0">
                <a:effectLst/>
                <a:latin typeface="微软雅黑" panose="020B0503020204020204" pitchFamily="34" charset="-122"/>
                <a:ea typeface="微软雅黑" panose="020B0503020204020204" pitchFamily="34" charset="-122"/>
              </a:rPr>
              <a:t>局部静态子图</a:t>
            </a:r>
            <a:r>
              <a:rPr lang="zh-CN" altLang="en-US" sz="1600" i="0" dirty="0">
                <a:effectLst/>
                <a:latin typeface="微软雅黑" panose="020B0503020204020204" pitchFamily="34" charset="-122"/>
                <a:ea typeface="微软雅黑" panose="020B0503020204020204" pitchFamily="34" charset="-122"/>
              </a:rPr>
              <a:t>，静态子图会被框架视为一个</a:t>
            </a:r>
            <a:r>
              <a:rPr lang="zh-CN" altLang="en-US" sz="1600" b="1" i="0" dirty="0">
                <a:effectLst/>
                <a:latin typeface="微软雅黑" panose="020B0503020204020204" pitchFamily="34" charset="-122"/>
                <a:ea typeface="微软雅黑" panose="020B0503020204020204" pitchFamily="34" charset="-122"/>
              </a:rPr>
              <a:t>完整的算子</a:t>
            </a:r>
            <a:r>
              <a:rPr lang="zh-CN" altLang="en-US" sz="1600" i="0" dirty="0">
                <a:effectLst/>
                <a:latin typeface="微软雅黑" panose="020B0503020204020204" pitchFamily="34" charset="-122"/>
                <a:ea typeface="微软雅黑" panose="020B0503020204020204" pitchFamily="34" charset="-122"/>
              </a:rPr>
              <a:t>并嵌入动态图中。执行整体动态图时，当计算到对应的函数会自动调用静态子图。</a:t>
            </a:r>
            <a:endParaRPr lang="en-US" altLang="zh-CN" sz="1600" i="0" dirty="0">
              <a:effectLst/>
              <a:latin typeface="微软雅黑" panose="020B0503020204020204" pitchFamily="34" charset="-122"/>
              <a:ea typeface="微软雅黑" panose="020B0503020204020204" pitchFamily="34" charset="-122"/>
            </a:endParaRPr>
          </a:p>
          <a:p>
            <a:pPr>
              <a:spcBef>
                <a:spcPts val="0"/>
              </a:spcBef>
              <a:spcAft>
                <a:spcPts val="600"/>
              </a:spcAft>
            </a:pPr>
            <a:r>
              <a:rPr lang="zh-CN" altLang="en-US" sz="1600" b="1" dirty="0">
                <a:latin typeface="微软雅黑" panose="020B0503020204020204" pitchFamily="34" charset="-122"/>
                <a:ea typeface="微软雅黑" panose="020B0503020204020204" pitchFamily="34" charset="-122"/>
              </a:rPr>
              <a:t>作用：</a:t>
            </a:r>
            <a:r>
              <a:rPr lang="zh-CN" altLang="en-US" sz="1600" i="0" dirty="0">
                <a:effectLst/>
                <a:latin typeface="微软雅黑" panose="020B0503020204020204" pitchFamily="34" charset="-122"/>
                <a:ea typeface="微软雅黑" panose="020B0503020204020204" pitchFamily="34" charset="-122"/>
              </a:rPr>
              <a:t>一定程度上既保留代码调试和修改的灵活性，又提高了计算效率。</a:t>
            </a:r>
            <a:endParaRPr lang="en-US" altLang="zh-CN" sz="1600" i="0" dirty="0">
              <a:effectLst/>
              <a:latin typeface="微软雅黑" panose="020B0503020204020204" pitchFamily="34" charset="-122"/>
              <a:ea typeface="微软雅黑" panose="020B0503020204020204" pitchFamily="34" charset="-122"/>
            </a:endParaRPr>
          </a:p>
        </p:txBody>
      </p:sp>
      <p:sp>
        <p:nvSpPr>
          <p:cNvPr id="5" name="文本框 4">
            <a:extLst>
              <a:ext uri="{FF2B5EF4-FFF2-40B4-BE49-F238E27FC236}">
                <a16:creationId xmlns:a16="http://schemas.microsoft.com/office/drawing/2014/main" id="{7C460645-689B-9394-CA75-04CB35B1BAD1}"/>
              </a:ext>
            </a:extLst>
          </p:cNvPr>
          <p:cNvSpPr txBox="1"/>
          <p:nvPr/>
        </p:nvSpPr>
        <p:spPr>
          <a:xfrm>
            <a:off x="765402" y="2266408"/>
            <a:ext cx="7613196" cy="2893100"/>
          </a:xfrm>
          <a:prstGeom prst="rect">
            <a:avLst/>
          </a:prstGeom>
          <a:solidFill>
            <a:schemeClr val="accent3">
              <a:lumMod val="20000"/>
              <a:lumOff val="80000"/>
            </a:schemeClr>
          </a:solidFill>
        </p:spPr>
        <p:txBody>
          <a:bodyPr wrap="square" rtlCol="0">
            <a:spAutoFit/>
          </a:bodyPr>
          <a:lstStyle/>
          <a:p>
            <a:r>
              <a:rPr lang="es-ES" altLang="zh-CN" sz="1400" dirty="0"/>
              <a:t>@ms_function #mindspore</a:t>
            </a:r>
            <a:r>
              <a:rPr lang="zh-CN" altLang="en-US" sz="1400" dirty="0"/>
              <a:t>中基于源码转换的函数装饰器，可以将该函数转换为静态图</a:t>
            </a:r>
          </a:p>
          <a:p>
            <a:r>
              <a:rPr lang="es-ES" altLang="zh-CN" sz="1400" dirty="0"/>
              <a:t>def add_and_relu(Y, b):</a:t>
            </a:r>
          </a:p>
          <a:p>
            <a:r>
              <a:rPr lang="es-ES" altLang="zh-CN" sz="1400" dirty="0"/>
              <a:t>    Y = Y + b</a:t>
            </a:r>
          </a:p>
          <a:p>
            <a:r>
              <a:rPr lang="es-ES" altLang="zh-CN" sz="1400" dirty="0"/>
              <a:t>    Y = relu(Y)</a:t>
            </a:r>
          </a:p>
          <a:p>
            <a:r>
              <a:rPr lang="es-ES" altLang="zh-CN" sz="1400" dirty="0"/>
              <a:t>    return Y</a:t>
            </a:r>
          </a:p>
          <a:p>
            <a:endParaRPr lang="es-ES" altLang="zh-CN" sz="1400" dirty="0"/>
          </a:p>
          <a:p>
            <a:r>
              <a:rPr lang="es-ES" altLang="zh-CN" sz="1400" dirty="0"/>
              <a:t>def model(X, flag):</a:t>
            </a:r>
          </a:p>
          <a:p>
            <a:r>
              <a:rPr lang="es-ES" altLang="zh-CN" sz="1400" dirty="0"/>
              <a:t>    if flag&gt;0:</a:t>
            </a:r>
          </a:p>
          <a:p>
            <a:r>
              <a:rPr lang="es-ES" altLang="zh-CN" sz="1400" dirty="0"/>
              <a:t>        Y = matmul(W1, X)</a:t>
            </a:r>
          </a:p>
          <a:p>
            <a:r>
              <a:rPr lang="es-ES" altLang="zh-CN" sz="1400" dirty="0"/>
              <a:t>    else:</a:t>
            </a:r>
          </a:p>
          <a:p>
            <a:r>
              <a:rPr lang="es-ES" altLang="zh-CN" sz="1400" dirty="0"/>
              <a:t>        Y = matmul(W2, X)</a:t>
            </a:r>
          </a:p>
          <a:p>
            <a:r>
              <a:rPr lang="es-ES" altLang="zh-CN" sz="1400" dirty="0"/>
              <a:t>        Y = add_and_relu(Y, b)</a:t>
            </a:r>
          </a:p>
          <a:p>
            <a:r>
              <a:rPr lang="es-ES" altLang="zh-CN" sz="1400" dirty="0"/>
              <a:t>    return Y</a:t>
            </a:r>
            <a:endParaRPr lang="zh-CN" altLang="en-US" sz="1400" dirty="0"/>
          </a:p>
        </p:txBody>
      </p:sp>
      <p:sp>
        <p:nvSpPr>
          <p:cNvPr id="6" name="内容占位符 2">
            <a:extLst>
              <a:ext uri="{FF2B5EF4-FFF2-40B4-BE49-F238E27FC236}">
                <a16:creationId xmlns:a16="http://schemas.microsoft.com/office/drawing/2014/main" id="{3CAACF73-9DDC-8350-73CD-0534486F54F8}"/>
              </a:ext>
            </a:extLst>
          </p:cNvPr>
          <p:cNvSpPr txBox="1">
            <a:spLocks/>
          </p:cNvSpPr>
          <p:nvPr/>
        </p:nvSpPr>
        <p:spPr>
          <a:xfrm>
            <a:off x="676546" y="5159508"/>
            <a:ext cx="7886700" cy="1245207"/>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spcBef>
                <a:spcPts val="0"/>
              </a:spcBef>
              <a:spcAft>
                <a:spcPts val="600"/>
              </a:spcAft>
              <a:buNone/>
            </a:pPr>
            <a:r>
              <a:rPr lang="zh-CN" altLang="en-US" sz="1600" b="1" i="0" dirty="0">
                <a:effectLst/>
                <a:latin typeface="微软雅黑" panose="020B0503020204020204" pitchFamily="34" charset="-122"/>
                <a:ea typeface="微软雅黑" panose="020B0503020204020204" pitchFamily="34" charset="-122"/>
              </a:rPr>
              <a:t>局部静态子图示例：</a:t>
            </a:r>
            <a:endParaRPr lang="en-US" altLang="zh-CN" sz="1600" b="1" i="0" dirty="0">
              <a:effectLst/>
              <a:latin typeface="微软雅黑" panose="020B0503020204020204" pitchFamily="34" charset="-122"/>
              <a:ea typeface="微软雅黑" panose="020B0503020204020204" pitchFamily="34" charset="-122"/>
            </a:endParaRPr>
          </a:p>
          <a:p>
            <a:pPr>
              <a:spcBef>
                <a:spcPts val="0"/>
              </a:spcBef>
              <a:spcAft>
                <a:spcPts val="600"/>
              </a:spcAft>
            </a:pPr>
            <a:r>
              <a:rPr lang="en-US" altLang="zh-CN" sz="1600" b="0" i="0" dirty="0">
                <a:effectLst/>
                <a:latin typeface="微软雅黑" panose="020B0503020204020204" pitchFamily="34" charset="-122"/>
                <a:ea typeface="微软雅黑" panose="020B0503020204020204" pitchFamily="34" charset="-122"/>
              </a:rPr>
              <a:t>@ms_function</a:t>
            </a:r>
            <a:r>
              <a:rPr lang="zh-CN" altLang="en-US" sz="1600" b="0" i="0" dirty="0">
                <a:effectLst/>
                <a:latin typeface="微软雅黑" panose="020B0503020204020204" pitchFamily="34" charset="-122"/>
                <a:ea typeface="微软雅黑" panose="020B0503020204020204" pitchFamily="34" charset="-122"/>
              </a:rPr>
              <a:t>装饰器通知框架将模块</a:t>
            </a:r>
            <a:r>
              <a:rPr lang="en-US" altLang="zh-CN" sz="1600" b="0" i="1" dirty="0" err="1">
                <a:effectLst/>
                <a:latin typeface="微软雅黑" panose="020B0503020204020204" pitchFamily="34" charset="-122"/>
                <a:ea typeface="微软雅黑" panose="020B0503020204020204" pitchFamily="34" charset="-122"/>
              </a:rPr>
              <a:t>add_and_relu</a:t>
            </a:r>
            <a:r>
              <a:rPr lang="en-US" altLang="zh-CN" sz="1600" b="0" i="1" dirty="0">
                <a:effectLst/>
                <a:latin typeface="微软雅黑" panose="020B0503020204020204" pitchFamily="34" charset="-122"/>
                <a:ea typeface="微软雅黑" panose="020B0503020204020204" pitchFamily="34" charset="-122"/>
              </a:rPr>
              <a:t> </a:t>
            </a:r>
            <a:r>
              <a:rPr lang="zh-CN" altLang="en-US" sz="1600" b="0" i="0" dirty="0">
                <a:effectLst/>
                <a:latin typeface="微软雅黑" panose="020B0503020204020204" pitchFamily="34" charset="-122"/>
                <a:ea typeface="微软雅黑" panose="020B0503020204020204" pitchFamily="34" charset="-122"/>
              </a:rPr>
              <a:t>转化为静态图结构，模块</a:t>
            </a:r>
            <a:r>
              <a:rPr lang="en-US" altLang="zh-CN" sz="1600" b="0" i="1" dirty="0" err="1">
                <a:effectLst/>
                <a:latin typeface="微软雅黑" panose="020B0503020204020204" pitchFamily="34" charset="-122"/>
                <a:ea typeface="微软雅黑" panose="020B0503020204020204" pitchFamily="34" charset="-122"/>
              </a:rPr>
              <a:t>add_and_relu</a:t>
            </a:r>
            <a:r>
              <a:rPr lang="en-US" altLang="zh-CN" sz="1600" b="0" i="0" dirty="0">
                <a:effectLst/>
                <a:latin typeface="微软雅黑" panose="020B0503020204020204" pitchFamily="34" charset="-122"/>
                <a:ea typeface="微软雅黑" panose="020B0503020204020204" pitchFamily="34" charset="-122"/>
              </a:rPr>
              <a:t> </a:t>
            </a:r>
            <a:r>
              <a:rPr lang="zh-CN" altLang="en-US" sz="1600" b="0" i="0" dirty="0">
                <a:effectLst/>
                <a:latin typeface="微软雅黑" panose="020B0503020204020204" pitchFamily="34" charset="-122"/>
                <a:ea typeface="微软雅黑" panose="020B0503020204020204" pitchFamily="34" charset="-122"/>
              </a:rPr>
              <a:t>可以利用静态图中的优化技术来提高计算性能。</a:t>
            </a:r>
            <a:endParaRPr lang="en-US" altLang="zh-CN" sz="1600" b="0" i="0" dirty="0">
              <a:effectLst/>
              <a:latin typeface="微软雅黑" panose="020B0503020204020204" pitchFamily="34" charset="-122"/>
              <a:ea typeface="微软雅黑" panose="020B0503020204020204" pitchFamily="34" charset="-122"/>
            </a:endParaRPr>
          </a:p>
          <a:p>
            <a:pPr>
              <a:spcBef>
                <a:spcPts val="0"/>
              </a:spcBef>
              <a:spcAft>
                <a:spcPts val="600"/>
              </a:spcAft>
            </a:pPr>
            <a:r>
              <a:rPr lang="zh-CN" altLang="en-US" sz="1600" dirty="0">
                <a:latin typeface="微软雅黑" panose="020B0503020204020204" pitchFamily="34" charset="-122"/>
                <a:ea typeface="微软雅黑" panose="020B0503020204020204" pitchFamily="34" charset="-122"/>
              </a:rPr>
              <a:t>在</a:t>
            </a:r>
            <a:r>
              <a:rPr lang="zh-CN" altLang="en-US" sz="1600" b="0" i="0" dirty="0">
                <a:effectLst/>
                <a:latin typeface="微软雅黑" panose="020B0503020204020204" pitchFamily="34" charset="-122"/>
                <a:ea typeface="微软雅黑" panose="020B0503020204020204" pitchFamily="34" charset="-122"/>
              </a:rPr>
              <a:t>动态生成中，当执行语句</a:t>
            </a:r>
            <a:r>
              <a:rPr lang="en-US" altLang="zh-CN" sz="1600" b="0" i="1" dirty="0">
                <a:effectLst/>
                <a:latin typeface="微软雅黑" panose="020B0503020204020204" pitchFamily="34" charset="-122"/>
                <a:ea typeface="微软雅黑" panose="020B0503020204020204" pitchFamily="34" charset="-122"/>
              </a:rPr>
              <a:t>Y=</a:t>
            </a:r>
            <a:r>
              <a:rPr lang="en-US" altLang="zh-CN" sz="1600" b="0" i="1" dirty="0" err="1">
                <a:effectLst/>
                <a:latin typeface="微软雅黑" panose="020B0503020204020204" pitchFamily="34" charset="-122"/>
                <a:ea typeface="微软雅黑" panose="020B0503020204020204" pitchFamily="34" charset="-122"/>
              </a:rPr>
              <a:t>add_and_relu</a:t>
            </a:r>
            <a:r>
              <a:rPr lang="en-US" altLang="zh-CN" sz="1600" b="0" i="1" dirty="0">
                <a:effectLst/>
                <a:latin typeface="微软雅黑" panose="020B0503020204020204" pitchFamily="34" charset="-122"/>
                <a:ea typeface="微软雅黑" panose="020B0503020204020204" pitchFamily="34" charset="-122"/>
              </a:rPr>
              <a:t>(</a:t>
            </a:r>
            <a:r>
              <a:rPr lang="en-US" altLang="zh-CN" sz="1600" b="0" i="1" dirty="0" err="1">
                <a:effectLst/>
                <a:latin typeface="微软雅黑" panose="020B0503020204020204" pitchFamily="34" charset="-122"/>
                <a:ea typeface="微软雅黑" panose="020B0503020204020204" pitchFamily="34" charset="-122"/>
              </a:rPr>
              <a:t>Y,b</a:t>
            </a:r>
            <a:r>
              <a:rPr lang="en-US" altLang="zh-CN" sz="1600" b="0" i="1" dirty="0">
                <a:effectLst/>
                <a:latin typeface="微软雅黑" panose="020B0503020204020204" pitchFamily="34" charset="-122"/>
                <a:ea typeface="微软雅黑" panose="020B0503020204020204" pitchFamily="34" charset="-122"/>
              </a:rPr>
              <a:t>)</a:t>
            </a:r>
            <a:r>
              <a:rPr lang="en-US" altLang="zh-CN" sz="1600" b="0" i="0" dirty="0">
                <a:effectLst/>
                <a:latin typeface="微软雅黑" panose="020B0503020204020204" pitchFamily="34" charset="-122"/>
                <a:ea typeface="微软雅黑" panose="020B0503020204020204" pitchFamily="34" charset="-122"/>
              </a:rPr>
              <a:t> </a:t>
            </a:r>
            <a:r>
              <a:rPr lang="zh-CN" altLang="en-US" sz="1600" b="0" i="0" dirty="0">
                <a:effectLst/>
                <a:latin typeface="微软雅黑" panose="020B0503020204020204" pitchFamily="34" charset="-122"/>
                <a:ea typeface="微软雅黑" panose="020B0503020204020204" pitchFamily="34" charset="-122"/>
              </a:rPr>
              <a:t>时，框架会自动调用该模块静态生成的图结构执行计算，实现动态图和静态图的混合执行。</a:t>
            </a:r>
            <a:endParaRPr lang="en-US" altLang="zh-CN" sz="2400" dirty="0">
              <a:latin typeface="微软雅黑" panose="020B0503020204020204" pitchFamily="34" charset="-122"/>
              <a:ea typeface="微软雅黑" panose="020B0503020204020204" pitchFamily="34" charset="-122"/>
            </a:endParaRPr>
          </a:p>
        </p:txBody>
      </p:sp>
    </p:spTree>
    <p:extLst>
      <p:ext uri="{BB962C8B-B14F-4D97-AF65-F5344CB8AC3E}">
        <p14:creationId xmlns:p14="http://schemas.microsoft.com/office/powerpoint/2010/main" val="4190641344"/>
      </p:ext>
    </p:extLst>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48B368F3-2D3E-E344-DB7E-79E9620B6790}"/>
              </a:ext>
            </a:extLst>
          </p:cNvPr>
          <p:cNvSpPr>
            <a:spLocks noGrp="1"/>
          </p:cNvSpPr>
          <p:nvPr>
            <p:ph type="title"/>
          </p:nvPr>
        </p:nvSpPr>
        <p:spPr>
          <a:xfrm>
            <a:off x="628650" y="54405"/>
            <a:ext cx="7886700" cy="1325563"/>
          </a:xfrm>
        </p:spPr>
        <p:txBody>
          <a:bodyPr>
            <a:normAutofit/>
          </a:bodyPr>
          <a:lstStyle/>
          <a:p>
            <a:r>
              <a:rPr lang="zh-CN" altLang="en-US" sz="4000" dirty="0">
                <a:latin typeface="微软雅黑" panose="020B0503020204020204" pitchFamily="34" charset="-122"/>
                <a:ea typeface="微软雅黑" panose="020B0503020204020204" pitchFamily="34" charset="-122"/>
              </a:rPr>
              <a:t>主流框架动态图转换静态图支持</a:t>
            </a:r>
            <a:endParaRPr lang="zh-CN" altLang="en-US" sz="4000" dirty="0"/>
          </a:p>
        </p:txBody>
      </p:sp>
      <p:sp>
        <p:nvSpPr>
          <p:cNvPr id="3" name="内容占位符 2">
            <a:extLst>
              <a:ext uri="{FF2B5EF4-FFF2-40B4-BE49-F238E27FC236}">
                <a16:creationId xmlns:a16="http://schemas.microsoft.com/office/drawing/2014/main" id="{02BA2617-F158-B93F-0969-A6F53B2D9ABC}"/>
              </a:ext>
            </a:extLst>
          </p:cNvPr>
          <p:cNvSpPr>
            <a:spLocks noGrp="1"/>
          </p:cNvSpPr>
          <p:nvPr>
            <p:ph idx="1"/>
          </p:nvPr>
        </p:nvSpPr>
        <p:spPr>
          <a:xfrm>
            <a:off x="699679" y="4873716"/>
            <a:ext cx="7886700" cy="604316"/>
          </a:xfrm>
        </p:spPr>
        <p:txBody>
          <a:bodyPr>
            <a:noAutofit/>
          </a:bodyPr>
          <a:lstStyle/>
          <a:p>
            <a:pPr>
              <a:spcBef>
                <a:spcPts val="0"/>
              </a:spcBef>
              <a:spcAft>
                <a:spcPts val="600"/>
              </a:spcAft>
            </a:pPr>
            <a:r>
              <a:rPr lang="zh-CN" altLang="en-US" sz="1600" b="0" i="0" dirty="0">
                <a:effectLst/>
                <a:latin typeface="微软雅黑" panose="020B0503020204020204" pitchFamily="34" charset="-122"/>
                <a:ea typeface="微软雅黑" panose="020B0503020204020204" pitchFamily="34" charset="-122"/>
              </a:rPr>
              <a:t>动静态转换的技术常用于模型部署阶段，主流的计算框架</a:t>
            </a:r>
            <a:r>
              <a:rPr lang="en-US" altLang="zh-CN" sz="1600" b="0" i="0" dirty="0">
                <a:effectLst/>
                <a:latin typeface="微软雅黑" panose="020B0503020204020204" pitchFamily="34" charset="-122"/>
                <a:ea typeface="微软雅黑" panose="020B0503020204020204" pitchFamily="34" charset="-122"/>
              </a:rPr>
              <a:t>TensorFlow</a:t>
            </a:r>
            <a:r>
              <a:rPr lang="zh-CN" altLang="en-US" sz="1600" b="0" i="0" dirty="0">
                <a:effectLst/>
                <a:latin typeface="微软雅黑" panose="020B0503020204020204" pitchFamily="34" charset="-122"/>
                <a:ea typeface="微软雅黑" panose="020B0503020204020204" pitchFamily="34" charset="-122"/>
              </a:rPr>
              <a:t>、</a:t>
            </a:r>
            <a:r>
              <a:rPr lang="en-US" altLang="zh-CN" sz="1600" b="0" i="0" dirty="0" err="1">
                <a:effectLst/>
                <a:latin typeface="微软雅黑" panose="020B0503020204020204" pitchFamily="34" charset="-122"/>
                <a:ea typeface="微软雅黑" panose="020B0503020204020204" pitchFamily="34" charset="-122"/>
              </a:rPr>
              <a:t>PyTorch</a:t>
            </a:r>
            <a:r>
              <a:rPr lang="zh-CN" altLang="en-US" sz="1600" b="0" i="0" dirty="0">
                <a:effectLst/>
                <a:latin typeface="微软雅黑" panose="020B0503020204020204" pitchFamily="34" charset="-122"/>
                <a:ea typeface="微软雅黑" panose="020B0503020204020204" pitchFamily="34" charset="-122"/>
              </a:rPr>
              <a:t>、</a:t>
            </a:r>
            <a:r>
              <a:rPr lang="en-US" altLang="zh-CN" sz="1600" b="0" i="0" dirty="0" err="1">
                <a:effectLst/>
                <a:latin typeface="微软雅黑" panose="020B0503020204020204" pitchFamily="34" charset="-122"/>
                <a:ea typeface="微软雅黑" panose="020B0503020204020204" pitchFamily="34" charset="-122"/>
              </a:rPr>
              <a:t>MindSpore</a:t>
            </a:r>
            <a:r>
              <a:rPr lang="zh-CN" altLang="en-US" sz="1600" b="0" i="0" dirty="0">
                <a:effectLst/>
                <a:latin typeface="微软雅黑" panose="020B0503020204020204" pitchFamily="34" charset="-122"/>
                <a:ea typeface="微软雅黑" panose="020B0503020204020204" pitchFamily="34" charset="-122"/>
              </a:rPr>
              <a:t>等均提供动静态相互转换与融合执行的技术。</a:t>
            </a:r>
            <a:endParaRPr lang="en-US" altLang="zh-CN" sz="1600" i="0" dirty="0">
              <a:effectLst/>
              <a:latin typeface="微软雅黑" panose="020B0503020204020204" pitchFamily="34" charset="-122"/>
              <a:ea typeface="微软雅黑" panose="020B0503020204020204" pitchFamily="34" charset="-122"/>
            </a:endParaRPr>
          </a:p>
        </p:txBody>
      </p:sp>
      <p:sp>
        <p:nvSpPr>
          <p:cNvPr id="5" name="文本框 4">
            <a:extLst>
              <a:ext uri="{FF2B5EF4-FFF2-40B4-BE49-F238E27FC236}">
                <a16:creationId xmlns:a16="http://schemas.microsoft.com/office/drawing/2014/main" id="{684E8188-D014-99E4-22D3-8805BDDF2733}"/>
              </a:ext>
            </a:extLst>
          </p:cNvPr>
          <p:cNvSpPr txBox="1"/>
          <p:nvPr/>
        </p:nvSpPr>
        <p:spPr>
          <a:xfrm>
            <a:off x="2645229" y="1379968"/>
            <a:ext cx="3409405" cy="369332"/>
          </a:xfrm>
          <a:prstGeom prst="rect">
            <a:avLst/>
          </a:prstGeom>
          <a:noFill/>
        </p:spPr>
        <p:txBody>
          <a:bodyPr wrap="square" rtlCol="0">
            <a:spAutoFit/>
          </a:bodyPr>
          <a:lstStyle/>
          <a:p>
            <a:r>
              <a:rPr lang="zh-CN" altLang="en-US" b="1" dirty="0">
                <a:latin typeface="微软雅黑" panose="020B0503020204020204" pitchFamily="34" charset="-122"/>
                <a:ea typeface="微软雅黑" panose="020B0503020204020204" pitchFamily="34" charset="-122"/>
              </a:rPr>
              <a:t>主流框架动态图转换静态图支持</a:t>
            </a:r>
          </a:p>
        </p:txBody>
      </p:sp>
      <p:graphicFrame>
        <p:nvGraphicFramePr>
          <p:cNvPr id="6" name="表格 5">
            <a:extLst>
              <a:ext uri="{FF2B5EF4-FFF2-40B4-BE49-F238E27FC236}">
                <a16:creationId xmlns:a16="http://schemas.microsoft.com/office/drawing/2014/main" id="{744EA3F1-907C-8E38-49BE-806874287D4F}"/>
              </a:ext>
            </a:extLst>
          </p:cNvPr>
          <p:cNvGraphicFramePr>
            <a:graphicFrameLocks noGrp="1"/>
          </p:cNvGraphicFramePr>
          <p:nvPr/>
        </p:nvGraphicFramePr>
        <p:xfrm>
          <a:off x="699679" y="1883849"/>
          <a:ext cx="7744641" cy="2620535"/>
        </p:xfrm>
        <a:graphic>
          <a:graphicData uri="http://schemas.openxmlformats.org/drawingml/2006/table">
            <a:tbl>
              <a:tblPr>
                <a:tableStyleId>{5940675A-B579-460E-94D1-54222C63F5DA}</a:tableStyleId>
              </a:tblPr>
              <a:tblGrid>
                <a:gridCol w="2215456">
                  <a:extLst>
                    <a:ext uri="{9D8B030D-6E8A-4147-A177-3AD203B41FA5}">
                      <a16:colId xmlns:a16="http://schemas.microsoft.com/office/drawing/2014/main" val="3970509366"/>
                    </a:ext>
                  </a:extLst>
                </a:gridCol>
                <a:gridCol w="5529185">
                  <a:extLst>
                    <a:ext uri="{9D8B030D-6E8A-4147-A177-3AD203B41FA5}">
                      <a16:colId xmlns:a16="http://schemas.microsoft.com/office/drawing/2014/main" val="3224532678"/>
                    </a:ext>
                  </a:extLst>
                </a:gridCol>
              </a:tblGrid>
              <a:tr h="267310">
                <a:tc>
                  <a:txBody>
                    <a:bodyPr/>
                    <a:lstStyle/>
                    <a:p>
                      <a:pPr algn="ctr" fontAlgn="ctr"/>
                      <a:r>
                        <a:rPr lang="zh-CN" altLang="en-US" sz="1400" b="0" dirty="0">
                          <a:effectLst/>
                          <a:latin typeface="微软雅黑" panose="020B0503020204020204" pitchFamily="34" charset="-122"/>
                          <a:ea typeface="微软雅黑" panose="020B0503020204020204" pitchFamily="34" charset="-122"/>
                        </a:rPr>
                        <a:t>框架</a:t>
                      </a:r>
                    </a:p>
                  </a:txBody>
                  <a:tcPr marL="87027" marR="87027" marT="43513" marB="43513" anchor="ctr"/>
                </a:tc>
                <a:tc>
                  <a:txBody>
                    <a:bodyPr/>
                    <a:lstStyle/>
                    <a:p>
                      <a:pPr algn="ctr" fontAlgn="ctr"/>
                      <a:r>
                        <a:rPr lang="zh-CN" altLang="en-US" sz="1400" b="0">
                          <a:effectLst/>
                          <a:latin typeface="微软雅黑" panose="020B0503020204020204" pitchFamily="34" charset="-122"/>
                          <a:ea typeface="微软雅黑" panose="020B0503020204020204" pitchFamily="34" charset="-122"/>
                        </a:rPr>
                        <a:t>动态图转静态图</a:t>
                      </a:r>
                    </a:p>
                  </a:txBody>
                  <a:tcPr marL="87027" marR="87027" marT="43513" marB="43513" anchor="ctr"/>
                </a:tc>
                <a:extLst>
                  <a:ext uri="{0D108BD9-81ED-4DB2-BD59-A6C34878D82A}">
                    <a16:rowId xmlns:a16="http://schemas.microsoft.com/office/drawing/2014/main" val="1671925593"/>
                  </a:ext>
                </a:extLst>
              </a:tr>
              <a:tr h="457176">
                <a:tc>
                  <a:txBody>
                    <a:bodyPr/>
                    <a:lstStyle/>
                    <a:p>
                      <a:pPr algn="ctr" fontAlgn="ctr"/>
                      <a:r>
                        <a:rPr lang="en-US" sz="1400" b="0" dirty="0">
                          <a:effectLst/>
                          <a:latin typeface="微软雅黑" panose="020B0503020204020204" pitchFamily="34" charset="-122"/>
                          <a:ea typeface="微软雅黑" panose="020B0503020204020204" pitchFamily="34" charset="-122"/>
                        </a:rPr>
                        <a:t>TensorFlow</a:t>
                      </a:r>
                    </a:p>
                  </a:txBody>
                  <a:tcPr marL="87027" marR="87027" marT="43513" marB="43513" anchor="ctr"/>
                </a:tc>
                <a:tc>
                  <a:txBody>
                    <a:bodyPr/>
                    <a:lstStyle/>
                    <a:p>
                      <a:pPr algn="l" fontAlgn="ctr"/>
                      <a:r>
                        <a:rPr lang="en-US" altLang="zh-CN" sz="1400" b="0" dirty="0">
                          <a:effectLst/>
                          <a:latin typeface="微软雅黑" panose="020B0503020204020204" pitchFamily="34" charset="-122"/>
                          <a:ea typeface="微软雅黑" panose="020B0503020204020204" pitchFamily="34" charset="-122"/>
                        </a:rPr>
                        <a:t>@tf_function</a:t>
                      </a:r>
                      <a:r>
                        <a:rPr lang="zh-CN" altLang="en-US" sz="1400" b="0" dirty="0">
                          <a:effectLst/>
                          <a:latin typeface="微软雅黑" panose="020B0503020204020204" pitchFamily="34" charset="-122"/>
                          <a:ea typeface="微软雅黑" panose="020B0503020204020204" pitchFamily="34" charset="-122"/>
                        </a:rPr>
                        <a:t>追踪算子调度构建静态 图，其中</a:t>
                      </a:r>
                      <a:r>
                        <a:rPr lang="en-US" altLang="zh-CN" sz="1400" b="0" dirty="0" err="1">
                          <a:effectLst/>
                          <a:latin typeface="微软雅黑" panose="020B0503020204020204" pitchFamily="34" charset="-122"/>
                          <a:ea typeface="微软雅黑" panose="020B0503020204020204" pitchFamily="34" charset="-122"/>
                        </a:rPr>
                        <a:t>AutoGraph</a:t>
                      </a:r>
                      <a:r>
                        <a:rPr lang="zh-CN" altLang="en-US" sz="1400" b="0" dirty="0">
                          <a:effectLst/>
                          <a:latin typeface="微软雅黑" panose="020B0503020204020204" pitchFamily="34" charset="-122"/>
                          <a:ea typeface="微软雅黑" panose="020B0503020204020204" pitchFamily="34" charset="-122"/>
                        </a:rPr>
                        <a:t>机制可以自动转换控制流为静态表达</a:t>
                      </a:r>
                    </a:p>
                  </a:txBody>
                  <a:tcPr marL="87027" marR="87027" marT="43513" marB="43513" anchor="ctr"/>
                </a:tc>
                <a:extLst>
                  <a:ext uri="{0D108BD9-81ED-4DB2-BD59-A6C34878D82A}">
                    <a16:rowId xmlns:a16="http://schemas.microsoft.com/office/drawing/2014/main" val="3926542928"/>
                  </a:ext>
                </a:extLst>
              </a:tr>
              <a:tr h="778911">
                <a:tc>
                  <a:txBody>
                    <a:bodyPr/>
                    <a:lstStyle/>
                    <a:p>
                      <a:pPr algn="ctr" fontAlgn="ctr"/>
                      <a:r>
                        <a:rPr lang="en-US" sz="1400" b="0">
                          <a:effectLst/>
                          <a:latin typeface="微软雅黑" panose="020B0503020204020204" pitchFamily="34" charset="-122"/>
                          <a:ea typeface="微软雅黑" panose="020B0503020204020204" pitchFamily="34" charset="-122"/>
                        </a:rPr>
                        <a:t>MindSpore</a:t>
                      </a:r>
                    </a:p>
                  </a:txBody>
                  <a:tcPr marL="87027" marR="87027" marT="43513" marB="43513" anchor="ctr"/>
                </a:tc>
                <a:tc>
                  <a:txBody>
                    <a:bodyPr/>
                    <a:lstStyle/>
                    <a:p>
                      <a:pPr algn="l" fontAlgn="ctr"/>
                      <a:r>
                        <a:rPr lang="en-US" sz="1400" b="0" dirty="0" err="1">
                          <a:effectLst/>
                          <a:latin typeface="微软雅黑" panose="020B0503020204020204" pitchFamily="34" charset="-122"/>
                          <a:ea typeface="微软雅黑" panose="020B0503020204020204" pitchFamily="34" charset="-122"/>
                        </a:rPr>
                        <a:t>contex</a:t>
                      </a:r>
                      <a:r>
                        <a:rPr lang="en-US" sz="1400" b="0" dirty="0">
                          <a:effectLst/>
                          <a:latin typeface="微软雅黑" panose="020B0503020204020204" pitchFamily="34" charset="-122"/>
                          <a:ea typeface="微软雅黑" panose="020B0503020204020204" pitchFamily="34" charset="-122"/>
                        </a:rPr>
                        <a:t> </a:t>
                      </a:r>
                      <a:r>
                        <a:rPr lang="en-US" sz="1400" b="0" dirty="0" err="1">
                          <a:effectLst/>
                          <a:latin typeface="微软雅黑" panose="020B0503020204020204" pitchFamily="34" charset="-122"/>
                          <a:ea typeface="微软雅黑" panose="020B0503020204020204" pitchFamily="34" charset="-122"/>
                        </a:rPr>
                        <a:t>t.set_context</a:t>
                      </a:r>
                      <a:r>
                        <a:rPr lang="en-US" sz="1400" b="0" dirty="0">
                          <a:effectLst/>
                          <a:latin typeface="微软雅黑" panose="020B0503020204020204" pitchFamily="34" charset="-122"/>
                          <a:ea typeface="微软雅黑" panose="020B0503020204020204" pitchFamily="34" charset="-122"/>
                        </a:rPr>
                        <a:t>(mode=</a:t>
                      </a:r>
                      <a:r>
                        <a:rPr lang="en-US" sz="1400" b="0" dirty="0" err="1">
                          <a:effectLst/>
                          <a:latin typeface="微软雅黑" panose="020B0503020204020204" pitchFamily="34" charset="-122"/>
                          <a:ea typeface="微软雅黑" panose="020B0503020204020204" pitchFamily="34" charset="-122"/>
                        </a:rPr>
                        <a:t>context.PYNATIVE_MODE</a:t>
                      </a:r>
                      <a:r>
                        <a:rPr lang="en-US" sz="1400" b="0" dirty="0">
                          <a:effectLst/>
                          <a:latin typeface="微软雅黑" panose="020B0503020204020204" pitchFamily="34" charset="-122"/>
                          <a:ea typeface="微软雅黑" panose="020B0503020204020204" pitchFamily="34" charset="-122"/>
                        </a:rPr>
                        <a:t>)</a:t>
                      </a:r>
                      <a:r>
                        <a:rPr lang="zh-CN" altLang="en-US" sz="1400" b="0" dirty="0">
                          <a:effectLst/>
                          <a:latin typeface="微软雅黑" panose="020B0503020204020204" pitchFamily="34" charset="-122"/>
                          <a:ea typeface="微软雅黑" panose="020B0503020204020204" pitchFamily="34" charset="-122"/>
                        </a:rPr>
                        <a:t>动态图模 式，</a:t>
                      </a:r>
                      <a:r>
                        <a:rPr lang="en-US" sz="1400" b="0" dirty="0" err="1">
                          <a:effectLst/>
                          <a:latin typeface="微软雅黑" panose="020B0503020204020204" pitchFamily="34" charset="-122"/>
                          <a:ea typeface="微软雅黑" panose="020B0503020204020204" pitchFamily="34" charset="-122"/>
                        </a:rPr>
                        <a:t>context.set_context</a:t>
                      </a:r>
                      <a:r>
                        <a:rPr lang="en-US" sz="1400" b="0" dirty="0">
                          <a:effectLst/>
                          <a:latin typeface="微软雅黑" panose="020B0503020204020204" pitchFamily="34" charset="-122"/>
                          <a:ea typeface="微软雅黑" panose="020B0503020204020204" pitchFamily="34" charset="-122"/>
                        </a:rPr>
                        <a:t>(mode=</a:t>
                      </a:r>
                      <a:r>
                        <a:rPr lang="en-US" sz="1400" b="0" dirty="0" err="1">
                          <a:effectLst/>
                          <a:latin typeface="微软雅黑" panose="020B0503020204020204" pitchFamily="34" charset="-122"/>
                          <a:ea typeface="微软雅黑" panose="020B0503020204020204" pitchFamily="34" charset="-122"/>
                        </a:rPr>
                        <a:t>context.GRAPH_MODE</a:t>
                      </a:r>
                      <a:r>
                        <a:rPr lang="en-US" sz="1400" b="0" dirty="0">
                          <a:effectLst/>
                          <a:latin typeface="微软雅黑" panose="020B0503020204020204" pitchFamily="34" charset="-122"/>
                          <a:ea typeface="微软雅黑" panose="020B0503020204020204" pitchFamily="34" charset="-122"/>
                        </a:rPr>
                        <a:t>) </a:t>
                      </a:r>
                      <a:r>
                        <a:rPr lang="zh-CN" altLang="en-US" sz="1400" b="0" dirty="0">
                          <a:effectLst/>
                          <a:latin typeface="微软雅黑" panose="020B0503020204020204" pitchFamily="34" charset="-122"/>
                          <a:ea typeface="微软雅黑" panose="020B0503020204020204" pitchFamily="34" charset="-122"/>
                        </a:rPr>
                        <a:t>静态图模式，</a:t>
                      </a:r>
                      <a:r>
                        <a:rPr lang="en-US" altLang="zh-CN" sz="1400" b="0" dirty="0">
                          <a:effectLst/>
                          <a:latin typeface="微软雅黑" panose="020B0503020204020204" pitchFamily="34" charset="-122"/>
                          <a:ea typeface="微软雅黑" panose="020B0503020204020204" pitchFamily="34" charset="-122"/>
                        </a:rPr>
                        <a:t>@</a:t>
                      </a:r>
                      <a:r>
                        <a:rPr lang="en-US" sz="1400" b="0" dirty="0">
                          <a:effectLst/>
                          <a:latin typeface="微软雅黑" panose="020B0503020204020204" pitchFamily="34" charset="-122"/>
                          <a:ea typeface="微软雅黑" panose="020B0503020204020204" pitchFamily="34" charset="-122"/>
                        </a:rPr>
                        <a:t>ms_function</a:t>
                      </a:r>
                      <a:r>
                        <a:rPr lang="zh-CN" altLang="en-US" sz="1400" b="0" dirty="0">
                          <a:effectLst/>
                          <a:latin typeface="微软雅黑" panose="020B0503020204020204" pitchFamily="34" charset="-122"/>
                          <a:ea typeface="微软雅黑" panose="020B0503020204020204" pitchFamily="34" charset="-122"/>
                        </a:rPr>
                        <a:t>支持基于源码转换</a:t>
                      </a:r>
                    </a:p>
                  </a:txBody>
                  <a:tcPr marL="87027" marR="87027" marT="43513" marB="43513" anchor="ctr"/>
                </a:tc>
                <a:extLst>
                  <a:ext uri="{0D108BD9-81ED-4DB2-BD59-A6C34878D82A}">
                    <a16:rowId xmlns:a16="http://schemas.microsoft.com/office/drawing/2014/main" val="1833368339"/>
                  </a:ext>
                </a:extLst>
              </a:tr>
              <a:tr h="457176">
                <a:tc>
                  <a:txBody>
                    <a:bodyPr/>
                    <a:lstStyle/>
                    <a:p>
                      <a:pPr algn="ctr" fontAlgn="ctr"/>
                      <a:r>
                        <a:rPr lang="en-US" sz="1400" b="0">
                          <a:effectLst/>
                          <a:latin typeface="微软雅黑" panose="020B0503020204020204" pitchFamily="34" charset="-122"/>
                          <a:ea typeface="微软雅黑" panose="020B0503020204020204" pitchFamily="34" charset="-122"/>
                        </a:rPr>
                        <a:t>PyTorch</a:t>
                      </a:r>
                    </a:p>
                  </a:txBody>
                  <a:tcPr marL="87027" marR="87027" marT="43513" marB="43513" anchor="ctr"/>
                </a:tc>
                <a:tc>
                  <a:txBody>
                    <a:bodyPr/>
                    <a:lstStyle/>
                    <a:p>
                      <a:pPr algn="l" fontAlgn="ctr"/>
                      <a:r>
                        <a:rPr lang="en-US" sz="1400" b="0" dirty="0" err="1">
                          <a:effectLst/>
                          <a:latin typeface="微软雅黑" panose="020B0503020204020204" pitchFamily="34" charset="-122"/>
                          <a:ea typeface="微软雅黑" panose="020B0503020204020204" pitchFamily="34" charset="-122"/>
                        </a:rPr>
                        <a:t>torch.jit.script</a:t>
                      </a:r>
                      <a:r>
                        <a:rPr lang="en-US" sz="1400" b="0" dirty="0">
                          <a:effectLst/>
                          <a:latin typeface="微软雅黑" panose="020B0503020204020204" pitchFamily="34" charset="-122"/>
                          <a:ea typeface="微软雅黑" panose="020B0503020204020204" pitchFamily="34" charset="-122"/>
                        </a:rPr>
                        <a:t>()</a:t>
                      </a:r>
                      <a:r>
                        <a:rPr lang="zh-CN" altLang="en-US" sz="1400" b="0" dirty="0">
                          <a:effectLst/>
                          <a:latin typeface="微软雅黑" panose="020B0503020204020204" pitchFamily="34" charset="-122"/>
                          <a:ea typeface="微软雅黑" panose="020B0503020204020204" pitchFamily="34" charset="-122"/>
                        </a:rPr>
                        <a:t>支 持基于源码转换，</a:t>
                      </a:r>
                      <a:r>
                        <a:rPr lang="en-US" sz="1400" b="0" dirty="0" err="1">
                          <a:effectLst/>
                          <a:latin typeface="微软雅黑" panose="020B0503020204020204" pitchFamily="34" charset="-122"/>
                          <a:ea typeface="微软雅黑" panose="020B0503020204020204" pitchFamily="34" charset="-122"/>
                        </a:rPr>
                        <a:t>torch.jit.trace</a:t>
                      </a:r>
                      <a:r>
                        <a:rPr lang="en-US" sz="1400" b="0" dirty="0">
                          <a:effectLst/>
                          <a:latin typeface="微软雅黑" panose="020B0503020204020204" pitchFamily="34" charset="-122"/>
                          <a:ea typeface="微软雅黑" panose="020B0503020204020204" pitchFamily="34" charset="-122"/>
                        </a:rPr>
                        <a:t>()</a:t>
                      </a:r>
                      <a:r>
                        <a:rPr lang="zh-CN" altLang="en-US" sz="1400" b="0" dirty="0">
                          <a:effectLst/>
                          <a:latin typeface="微软雅黑" panose="020B0503020204020204" pitchFamily="34" charset="-122"/>
                          <a:ea typeface="微软雅黑" panose="020B0503020204020204" pitchFamily="34" charset="-122"/>
                        </a:rPr>
                        <a:t>支持基于追踪转换</a:t>
                      </a:r>
                    </a:p>
                  </a:txBody>
                  <a:tcPr marL="87027" marR="87027" marT="43513" marB="43513" anchor="ctr"/>
                </a:tc>
                <a:extLst>
                  <a:ext uri="{0D108BD9-81ED-4DB2-BD59-A6C34878D82A}">
                    <a16:rowId xmlns:a16="http://schemas.microsoft.com/office/drawing/2014/main" val="3956028658"/>
                  </a:ext>
                </a:extLst>
              </a:tr>
              <a:tr h="457176">
                <a:tc>
                  <a:txBody>
                    <a:bodyPr/>
                    <a:lstStyle/>
                    <a:p>
                      <a:pPr algn="ctr" fontAlgn="ctr"/>
                      <a:r>
                        <a:rPr lang="en-US" sz="1400" b="0" dirty="0" err="1">
                          <a:effectLst/>
                          <a:latin typeface="微软雅黑" panose="020B0503020204020204" pitchFamily="34" charset="-122"/>
                          <a:ea typeface="微软雅黑" panose="020B0503020204020204" pitchFamily="34" charset="-122"/>
                        </a:rPr>
                        <a:t>PaddlePaddle</a:t>
                      </a:r>
                      <a:endParaRPr lang="en-US" sz="1400" b="0" dirty="0">
                        <a:effectLst/>
                        <a:latin typeface="微软雅黑" panose="020B0503020204020204" pitchFamily="34" charset="-122"/>
                        <a:ea typeface="微软雅黑" panose="020B0503020204020204" pitchFamily="34" charset="-122"/>
                      </a:endParaRPr>
                    </a:p>
                  </a:txBody>
                  <a:tcPr marL="87027" marR="87027" marT="43513" marB="43513" anchor="ctr"/>
                </a:tc>
                <a:tc>
                  <a:txBody>
                    <a:bodyPr/>
                    <a:lstStyle/>
                    <a:p>
                      <a:pPr algn="l" fontAlgn="ctr"/>
                      <a:r>
                        <a:rPr lang="en-US" sz="1400" b="0" dirty="0" err="1">
                          <a:effectLst/>
                          <a:latin typeface="微软雅黑" panose="020B0503020204020204" pitchFamily="34" charset="-122"/>
                          <a:ea typeface="微软雅黑" panose="020B0503020204020204" pitchFamily="34" charset="-122"/>
                        </a:rPr>
                        <a:t>paddle.jit.to_static</a:t>
                      </a:r>
                      <a:r>
                        <a:rPr lang="en-US" sz="1400" b="0" dirty="0">
                          <a:effectLst/>
                          <a:latin typeface="微软雅黑" panose="020B0503020204020204" pitchFamily="34" charset="-122"/>
                          <a:ea typeface="微软雅黑" panose="020B0503020204020204" pitchFamily="34" charset="-122"/>
                        </a:rPr>
                        <a:t>()</a:t>
                      </a:r>
                      <a:r>
                        <a:rPr lang="zh-CN" altLang="en-US" sz="1400" b="0" dirty="0">
                          <a:effectLst/>
                          <a:latin typeface="微软雅黑" panose="020B0503020204020204" pitchFamily="34" charset="-122"/>
                          <a:ea typeface="微软雅黑" panose="020B0503020204020204" pitchFamily="34" charset="-122"/>
                        </a:rPr>
                        <a:t>支持基于源码转换 ，</a:t>
                      </a:r>
                      <a:r>
                        <a:rPr lang="en-US" sz="1400" b="0" dirty="0" err="1">
                          <a:effectLst/>
                          <a:latin typeface="微软雅黑" panose="020B0503020204020204" pitchFamily="34" charset="-122"/>
                          <a:ea typeface="微软雅黑" panose="020B0503020204020204" pitchFamily="34" charset="-122"/>
                        </a:rPr>
                        <a:t>paddle.jit.TracedLayer.trace</a:t>
                      </a:r>
                      <a:r>
                        <a:rPr lang="en-US" sz="1400" b="0" dirty="0">
                          <a:effectLst/>
                          <a:latin typeface="微软雅黑" panose="020B0503020204020204" pitchFamily="34" charset="-122"/>
                          <a:ea typeface="微软雅黑" panose="020B0503020204020204" pitchFamily="34" charset="-122"/>
                        </a:rPr>
                        <a:t>()</a:t>
                      </a:r>
                      <a:r>
                        <a:rPr lang="zh-CN" altLang="en-US" sz="1400" b="0" dirty="0">
                          <a:effectLst/>
                          <a:latin typeface="微软雅黑" panose="020B0503020204020204" pitchFamily="34" charset="-122"/>
                          <a:ea typeface="微软雅黑" panose="020B0503020204020204" pitchFamily="34" charset="-122"/>
                        </a:rPr>
                        <a:t>支持基于追踪转换</a:t>
                      </a:r>
                    </a:p>
                  </a:txBody>
                  <a:tcPr marL="87027" marR="87027" marT="43513" marB="43513" anchor="ctr"/>
                </a:tc>
                <a:extLst>
                  <a:ext uri="{0D108BD9-81ED-4DB2-BD59-A6C34878D82A}">
                    <a16:rowId xmlns:a16="http://schemas.microsoft.com/office/drawing/2014/main" val="518773489"/>
                  </a:ext>
                </a:extLst>
              </a:tr>
            </a:tbl>
          </a:graphicData>
        </a:graphic>
      </p:graphicFrame>
    </p:spTree>
    <p:extLst>
      <p:ext uri="{BB962C8B-B14F-4D97-AF65-F5344CB8AC3E}">
        <p14:creationId xmlns:p14="http://schemas.microsoft.com/office/powerpoint/2010/main" val="3407402702"/>
      </p:ext>
    </p:extLst>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48B368F3-2D3E-E344-DB7E-79E9620B6790}"/>
              </a:ext>
            </a:extLst>
          </p:cNvPr>
          <p:cNvSpPr>
            <a:spLocks noGrp="1"/>
          </p:cNvSpPr>
          <p:nvPr>
            <p:ph type="title"/>
          </p:nvPr>
        </p:nvSpPr>
        <p:spPr/>
        <p:txBody>
          <a:bodyPr/>
          <a:lstStyle/>
          <a:p>
            <a:r>
              <a:rPr lang="zh-CN" altLang="en-US" dirty="0">
                <a:latin typeface="微软雅黑" panose="020B0503020204020204" pitchFamily="34" charset="-122"/>
                <a:ea typeface="微软雅黑" panose="020B0503020204020204" pitchFamily="34" charset="-122"/>
              </a:rPr>
              <a:t>计算图的调度</a:t>
            </a:r>
            <a:endParaRPr lang="zh-CN" altLang="en-US" dirty="0"/>
          </a:p>
        </p:txBody>
      </p:sp>
      <p:sp>
        <p:nvSpPr>
          <p:cNvPr id="3" name="内容占位符 2">
            <a:extLst>
              <a:ext uri="{FF2B5EF4-FFF2-40B4-BE49-F238E27FC236}">
                <a16:creationId xmlns:a16="http://schemas.microsoft.com/office/drawing/2014/main" id="{02BA2617-F158-B93F-0969-A6F53B2D9ABC}"/>
              </a:ext>
            </a:extLst>
          </p:cNvPr>
          <p:cNvSpPr>
            <a:spLocks noGrp="1"/>
          </p:cNvSpPr>
          <p:nvPr>
            <p:ph idx="1"/>
          </p:nvPr>
        </p:nvSpPr>
        <p:spPr>
          <a:xfrm>
            <a:off x="563336" y="1644969"/>
            <a:ext cx="7886700" cy="1993037"/>
          </a:xfrm>
        </p:spPr>
        <p:txBody>
          <a:bodyPr>
            <a:noAutofit/>
          </a:bodyPr>
          <a:lstStyle/>
          <a:p>
            <a:r>
              <a:rPr lang="zh-CN" altLang="en-US" sz="1600" i="0" dirty="0">
                <a:effectLst/>
                <a:latin typeface="微软雅黑" panose="020B0503020204020204" pitchFamily="34" charset="-122"/>
                <a:ea typeface="微软雅黑" panose="020B0503020204020204" pitchFamily="34" charset="-122"/>
              </a:rPr>
              <a:t>模型训练就是计算图中算子的调度执行过程。</a:t>
            </a:r>
            <a:endParaRPr lang="en-US" altLang="zh-CN" sz="1600" i="0" dirty="0">
              <a:effectLst/>
              <a:latin typeface="微软雅黑" panose="020B0503020204020204" pitchFamily="34" charset="-122"/>
              <a:ea typeface="微软雅黑" panose="020B0503020204020204" pitchFamily="34" charset="-122"/>
            </a:endParaRPr>
          </a:p>
          <a:p>
            <a:r>
              <a:rPr lang="zh-CN" altLang="en-US" sz="1600" i="0" dirty="0">
                <a:effectLst/>
                <a:latin typeface="微软雅黑" panose="020B0503020204020204" pitchFamily="34" charset="-122"/>
                <a:ea typeface="微软雅黑" panose="020B0503020204020204" pitchFamily="34" charset="-122"/>
              </a:rPr>
              <a:t>宏观来看训练任务是由设定好的训练迭代次数来循环执行计算图，此时我们需要优化迭代训练计算图过程中数据流载入和模型训练（推理）等多个任务之间的调度执行。</a:t>
            </a:r>
            <a:endParaRPr lang="en-US" altLang="zh-CN" sz="1600" i="0" dirty="0">
              <a:effectLst/>
              <a:latin typeface="微软雅黑" panose="020B0503020204020204" pitchFamily="34" charset="-122"/>
              <a:ea typeface="微软雅黑" panose="020B0503020204020204" pitchFamily="34" charset="-122"/>
            </a:endParaRPr>
          </a:p>
          <a:p>
            <a:r>
              <a:rPr lang="zh-CN" altLang="en-US" sz="1600" i="0" dirty="0">
                <a:effectLst/>
                <a:latin typeface="微软雅黑" panose="020B0503020204020204" pitchFamily="34" charset="-122"/>
                <a:ea typeface="微软雅黑" panose="020B0503020204020204" pitchFamily="34" charset="-122"/>
              </a:rPr>
              <a:t>微观上单次迭代需要考虑计算图内部的调度执行问题，根据计算图、计算依赖关系、计算控制分析算子的任务调度队列。优化计算图的调度和执行性能，目的是为了尽可能充分利用计算资源，提高计算效率，缩短模型训练和推理时间。</a:t>
            </a:r>
          </a:p>
        </p:txBody>
      </p:sp>
      <p:sp>
        <p:nvSpPr>
          <p:cNvPr id="4" name="矩形 3">
            <a:extLst>
              <a:ext uri="{FF2B5EF4-FFF2-40B4-BE49-F238E27FC236}">
                <a16:creationId xmlns:a16="http://schemas.microsoft.com/office/drawing/2014/main" id="{ADC62BD1-C680-14BA-3124-A2F2541288EC}"/>
              </a:ext>
            </a:extLst>
          </p:cNvPr>
          <p:cNvSpPr/>
          <p:nvPr/>
        </p:nvSpPr>
        <p:spPr>
          <a:xfrm>
            <a:off x="90895" y="4836698"/>
            <a:ext cx="1372145" cy="476478"/>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dirty="0">
                <a:latin typeface="微软雅黑" panose="020B0503020204020204" pitchFamily="34" charset="-122"/>
                <a:ea typeface="微软雅黑" panose="020B0503020204020204" pitchFamily="34" charset="-122"/>
              </a:rPr>
              <a:t>数据载入</a:t>
            </a:r>
          </a:p>
        </p:txBody>
      </p:sp>
      <p:sp>
        <p:nvSpPr>
          <p:cNvPr id="5" name="矩形 4">
            <a:extLst>
              <a:ext uri="{FF2B5EF4-FFF2-40B4-BE49-F238E27FC236}">
                <a16:creationId xmlns:a16="http://schemas.microsoft.com/office/drawing/2014/main" id="{52A94B12-F753-8DE8-C75B-5F50CCA3488B}"/>
              </a:ext>
            </a:extLst>
          </p:cNvPr>
          <p:cNvSpPr/>
          <p:nvPr/>
        </p:nvSpPr>
        <p:spPr>
          <a:xfrm>
            <a:off x="4057380" y="4411837"/>
            <a:ext cx="2467520" cy="1313135"/>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latin typeface="微软雅黑" panose="020B0503020204020204" pitchFamily="34" charset="-122"/>
              <a:ea typeface="微软雅黑" panose="020B0503020204020204" pitchFamily="34" charset="-122"/>
            </a:endParaRPr>
          </a:p>
        </p:txBody>
      </p:sp>
      <p:sp>
        <p:nvSpPr>
          <p:cNvPr id="7" name="文本框 6">
            <a:extLst>
              <a:ext uri="{FF2B5EF4-FFF2-40B4-BE49-F238E27FC236}">
                <a16:creationId xmlns:a16="http://schemas.microsoft.com/office/drawing/2014/main" id="{95524671-BB4C-1A77-04A1-A2D096019556}"/>
              </a:ext>
            </a:extLst>
          </p:cNvPr>
          <p:cNvSpPr txBox="1"/>
          <p:nvPr/>
        </p:nvSpPr>
        <p:spPr>
          <a:xfrm>
            <a:off x="4314282" y="4441700"/>
            <a:ext cx="2161903" cy="646331"/>
          </a:xfrm>
          <a:prstGeom prst="rect">
            <a:avLst/>
          </a:prstGeom>
          <a:noFill/>
        </p:spPr>
        <p:txBody>
          <a:bodyPr wrap="square" rtlCol="0">
            <a:spAutoFit/>
          </a:bodyPr>
          <a:lstStyle/>
          <a:p>
            <a:r>
              <a:rPr lang="zh-CN" altLang="en-US" dirty="0">
                <a:solidFill>
                  <a:schemeClr val="bg1"/>
                </a:solidFill>
                <a:latin typeface="微软雅黑" panose="020B0503020204020204" pitchFamily="34" charset="-122"/>
                <a:ea typeface="微软雅黑" panose="020B0503020204020204" pitchFamily="34" charset="-122"/>
              </a:rPr>
              <a:t>模型训练（推理）</a:t>
            </a:r>
          </a:p>
          <a:p>
            <a:endParaRPr lang="zh-CN" altLang="en-US" dirty="0">
              <a:solidFill>
                <a:schemeClr val="bg1"/>
              </a:solidFill>
              <a:latin typeface="微软雅黑" panose="020B0503020204020204" pitchFamily="34" charset="-122"/>
              <a:ea typeface="微软雅黑" panose="020B0503020204020204" pitchFamily="34" charset="-122"/>
            </a:endParaRPr>
          </a:p>
        </p:txBody>
      </p:sp>
      <p:sp>
        <p:nvSpPr>
          <p:cNvPr id="8" name="矩形 7">
            <a:extLst>
              <a:ext uri="{FF2B5EF4-FFF2-40B4-BE49-F238E27FC236}">
                <a16:creationId xmlns:a16="http://schemas.microsoft.com/office/drawing/2014/main" id="{269227C5-A6AE-5DA0-3388-05B4C7580C61}"/>
              </a:ext>
            </a:extLst>
          </p:cNvPr>
          <p:cNvSpPr/>
          <p:nvPr/>
        </p:nvSpPr>
        <p:spPr>
          <a:xfrm>
            <a:off x="4186920" y="4932179"/>
            <a:ext cx="2233477" cy="561703"/>
          </a:xfrm>
          <a:prstGeom prst="rect">
            <a:avLst/>
          </a:prstGeom>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r>
              <a:rPr lang="zh-CN" altLang="en-US" dirty="0"/>
              <a:t>计算图</a:t>
            </a:r>
          </a:p>
        </p:txBody>
      </p:sp>
      <p:cxnSp>
        <p:nvCxnSpPr>
          <p:cNvPr id="10" name="直接箭头连接符 9">
            <a:extLst>
              <a:ext uri="{FF2B5EF4-FFF2-40B4-BE49-F238E27FC236}">
                <a16:creationId xmlns:a16="http://schemas.microsoft.com/office/drawing/2014/main" id="{7689B065-CE2E-5CA8-3C9C-7AF29BA23BF3}"/>
              </a:ext>
            </a:extLst>
          </p:cNvPr>
          <p:cNvCxnSpPr>
            <a:cxnSpLocks/>
            <a:stCxn id="4" idx="3"/>
            <a:endCxn id="12" idx="1"/>
          </p:cNvCxnSpPr>
          <p:nvPr/>
        </p:nvCxnSpPr>
        <p:spPr>
          <a:xfrm flipV="1">
            <a:off x="1463040" y="5068405"/>
            <a:ext cx="616401" cy="6532"/>
          </a:xfrm>
          <a:prstGeom prst="straightConnector1">
            <a:avLst/>
          </a:prstGeom>
          <a:ln w="19050">
            <a:tailEnd type="triangle"/>
          </a:ln>
        </p:spPr>
        <p:style>
          <a:lnRef idx="1">
            <a:schemeClr val="accent1"/>
          </a:lnRef>
          <a:fillRef idx="0">
            <a:schemeClr val="accent1"/>
          </a:fillRef>
          <a:effectRef idx="0">
            <a:schemeClr val="accent1"/>
          </a:effectRef>
          <a:fontRef idx="minor">
            <a:schemeClr val="tx1"/>
          </a:fontRef>
        </p:style>
      </p:cxnSp>
      <p:sp>
        <p:nvSpPr>
          <p:cNvPr id="12" name="矩形 11">
            <a:extLst>
              <a:ext uri="{FF2B5EF4-FFF2-40B4-BE49-F238E27FC236}">
                <a16:creationId xmlns:a16="http://schemas.microsoft.com/office/drawing/2014/main" id="{70BD00E1-7594-4BE4-54E1-4061013CEA20}"/>
              </a:ext>
            </a:extLst>
          </p:cNvPr>
          <p:cNvSpPr/>
          <p:nvPr/>
        </p:nvSpPr>
        <p:spPr>
          <a:xfrm>
            <a:off x="2079441" y="4830166"/>
            <a:ext cx="1372144" cy="476478"/>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dirty="0">
                <a:latin typeface="微软雅黑" panose="020B0503020204020204" pitchFamily="34" charset="-122"/>
                <a:ea typeface="微软雅黑" panose="020B0503020204020204" pitchFamily="34" charset="-122"/>
              </a:rPr>
              <a:t>数据预处理</a:t>
            </a:r>
          </a:p>
        </p:txBody>
      </p:sp>
      <p:sp>
        <p:nvSpPr>
          <p:cNvPr id="17" name="矩形 16">
            <a:extLst>
              <a:ext uri="{FF2B5EF4-FFF2-40B4-BE49-F238E27FC236}">
                <a16:creationId xmlns:a16="http://schemas.microsoft.com/office/drawing/2014/main" id="{283C69AE-A7A6-A7B9-F8B4-ED77B4E79954}"/>
              </a:ext>
            </a:extLst>
          </p:cNvPr>
          <p:cNvSpPr/>
          <p:nvPr/>
        </p:nvSpPr>
        <p:spPr>
          <a:xfrm>
            <a:off x="7141301" y="4737006"/>
            <a:ext cx="1911804" cy="662798"/>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dirty="0">
                <a:latin typeface="微软雅黑" panose="020B0503020204020204" pitchFamily="34" charset="-122"/>
                <a:ea typeface="微软雅黑" panose="020B0503020204020204" pitchFamily="34" charset="-122"/>
              </a:rPr>
              <a:t>模型保存</a:t>
            </a:r>
            <a:endParaRPr lang="en-US" altLang="zh-CN" dirty="0">
              <a:latin typeface="微软雅黑" panose="020B0503020204020204" pitchFamily="34" charset="-122"/>
              <a:ea typeface="微软雅黑" panose="020B0503020204020204" pitchFamily="34" charset="-122"/>
            </a:endParaRPr>
          </a:p>
          <a:p>
            <a:pPr algn="ctr"/>
            <a:r>
              <a:rPr lang="zh-CN" altLang="en-US" dirty="0">
                <a:latin typeface="微软雅黑" panose="020B0503020204020204" pitchFamily="34" charset="-122"/>
                <a:ea typeface="微软雅黑" panose="020B0503020204020204" pitchFamily="34" charset="-122"/>
              </a:rPr>
              <a:t>（推理结果输出）</a:t>
            </a:r>
          </a:p>
        </p:txBody>
      </p:sp>
      <p:cxnSp>
        <p:nvCxnSpPr>
          <p:cNvPr id="20" name="直接箭头连接符 19">
            <a:extLst>
              <a:ext uri="{FF2B5EF4-FFF2-40B4-BE49-F238E27FC236}">
                <a16:creationId xmlns:a16="http://schemas.microsoft.com/office/drawing/2014/main" id="{3A4D3683-B1D4-0E28-0C05-394B1069CAAA}"/>
              </a:ext>
            </a:extLst>
          </p:cNvPr>
          <p:cNvCxnSpPr>
            <a:cxnSpLocks/>
            <a:stCxn id="12" idx="3"/>
            <a:endCxn id="5" idx="1"/>
          </p:cNvCxnSpPr>
          <p:nvPr/>
        </p:nvCxnSpPr>
        <p:spPr>
          <a:xfrm>
            <a:off x="3451585" y="5068405"/>
            <a:ext cx="605795" cy="0"/>
          </a:xfrm>
          <a:prstGeom prst="straightConnector1">
            <a:avLst/>
          </a:prstGeom>
          <a:ln w="19050">
            <a:tailEnd type="triangle"/>
          </a:ln>
        </p:spPr>
        <p:style>
          <a:lnRef idx="1">
            <a:schemeClr val="accent1"/>
          </a:lnRef>
          <a:fillRef idx="0">
            <a:schemeClr val="accent1"/>
          </a:fillRef>
          <a:effectRef idx="0">
            <a:schemeClr val="accent1"/>
          </a:effectRef>
          <a:fontRef idx="minor">
            <a:schemeClr val="tx1"/>
          </a:fontRef>
        </p:style>
      </p:cxnSp>
      <p:cxnSp>
        <p:nvCxnSpPr>
          <p:cNvPr id="23" name="直接箭头连接符 22">
            <a:extLst>
              <a:ext uri="{FF2B5EF4-FFF2-40B4-BE49-F238E27FC236}">
                <a16:creationId xmlns:a16="http://schemas.microsoft.com/office/drawing/2014/main" id="{E8FAD751-9C74-549D-62CB-41692D90E315}"/>
              </a:ext>
            </a:extLst>
          </p:cNvPr>
          <p:cNvCxnSpPr>
            <a:cxnSpLocks/>
            <a:stCxn id="5" idx="3"/>
            <a:endCxn id="17" idx="1"/>
          </p:cNvCxnSpPr>
          <p:nvPr/>
        </p:nvCxnSpPr>
        <p:spPr>
          <a:xfrm>
            <a:off x="6524900" y="5068405"/>
            <a:ext cx="616401" cy="0"/>
          </a:xfrm>
          <a:prstGeom prst="straightConnector1">
            <a:avLst/>
          </a:prstGeom>
          <a:ln w="19050">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418526985"/>
      </p:ext>
    </p:extLst>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48B368F3-2D3E-E344-DB7E-79E9620B6790}"/>
              </a:ext>
            </a:extLst>
          </p:cNvPr>
          <p:cNvSpPr>
            <a:spLocks noGrp="1"/>
          </p:cNvSpPr>
          <p:nvPr>
            <p:ph type="title"/>
          </p:nvPr>
        </p:nvSpPr>
        <p:spPr/>
        <p:txBody>
          <a:bodyPr/>
          <a:lstStyle/>
          <a:p>
            <a:r>
              <a:rPr lang="zh-CN" altLang="en-US" dirty="0">
                <a:latin typeface="微软雅黑" panose="020B0503020204020204" pitchFamily="34" charset="-122"/>
                <a:ea typeface="微软雅黑" panose="020B0503020204020204" pitchFamily="34" charset="-122"/>
              </a:rPr>
              <a:t>算子调度执行</a:t>
            </a:r>
            <a:endParaRPr lang="zh-CN" altLang="en-US" dirty="0"/>
          </a:p>
        </p:txBody>
      </p:sp>
      <p:sp>
        <p:nvSpPr>
          <p:cNvPr id="3" name="内容占位符 2">
            <a:extLst>
              <a:ext uri="{FF2B5EF4-FFF2-40B4-BE49-F238E27FC236}">
                <a16:creationId xmlns:a16="http://schemas.microsoft.com/office/drawing/2014/main" id="{02BA2617-F158-B93F-0969-A6F53B2D9ABC}"/>
              </a:ext>
            </a:extLst>
          </p:cNvPr>
          <p:cNvSpPr>
            <a:spLocks noGrp="1"/>
          </p:cNvSpPr>
          <p:nvPr>
            <p:ph idx="1"/>
          </p:nvPr>
        </p:nvSpPr>
        <p:spPr>
          <a:xfrm>
            <a:off x="563336" y="1644969"/>
            <a:ext cx="7886700" cy="4207191"/>
          </a:xfrm>
        </p:spPr>
        <p:txBody>
          <a:bodyPr>
            <a:noAutofit/>
          </a:bodyPr>
          <a:lstStyle/>
          <a:p>
            <a:pPr>
              <a:spcAft>
                <a:spcPts val="600"/>
              </a:spcAft>
            </a:pPr>
            <a:r>
              <a:rPr lang="zh-CN" altLang="en-US" sz="1800" b="1" i="0" dirty="0">
                <a:effectLst/>
                <a:latin typeface="微软雅黑" panose="020B0503020204020204" pitchFamily="34" charset="-122"/>
                <a:ea typeface="微软雅黑" panose="020B0503020204020204" pitchFamily="34" charset="-122"/>
              </a:rPr>
              <a:t>算子的执行调度步骤</a:t>
            </a:r>
            <a:r>
              <a:rPr lang="en-US" altLang="zh-CN" sz="1800" b="1" i="0" dirty="0">
                <a:effectLst/>
                <a:latin typeface="微软雅黑" panose="020B0503020204020204" pitchFamily="34" charset="-122"/>
                <a:ea typeface="微软雅黑" panose="020B0503020204020204" pitchFamily="34" charset="-122"/>
              </a:rPr>
              <a:t>:</a:t>
            </a:r>
          </a:p>
          <a:p>
            <a:pPr lvl="1">
              <a:spcAft>
                <a:spcPts val="600"/>
              </a:spcAft>
              <a:buFont typeface="Wingdings" panose="05000000000000000000" pitchFamily="2" charset="2"/>
              <a:buChar char="Ø"/>
            </a:pPr>
            <a:r>
              <a:rPr lang="zh-CN" altLang="en-US" sz="1600" i="0" dirty="0">
                <a:effectLst/>
                <a:latin typeface="微软雅黑" panose="020B0503020204020204" pitchFamily="34" charset="-122"/>
                <a:ea typeface="微软雅黑" panose="020B0503020204020204" pitchFamily="34" charset="-122"/>
              </a:rPr>
              <a:t>根据拓扑排序算法，将计算图进行拓扑排序得到线性的算子调度序列；</a:t>
            </a:r>
            <a:endParaRPr lang="en-US" altLang="zh-CN" sz="1600" i="0" dirty="0">
              <a:effectLst/>
              <a:latin typeface="微软雅黑" panose="020B0503020204020204" pitchFamily="34" charset="-122"/>
              <a:ea typeface="微软雅黑" panose="020B0503020204020204" pitchFamily="34" charset="-122"/>
            </a:endParaRPr>
          </a:p>
          <a:p>
            <a:pPr lvl="1">
              <a:spcAft>
                <a:spcPts val="600"/>
              </a:spcAft>
              <a:buFont typeface="Wingdings" panose="05000000000000000000" pitchFamily="2" charset="2"/>
              <a:buChar char="Ø"/>
            </a:pPr>
            <a:r>
              <a:rPr lang="zh-CN" altLang="en-US" sz="1600" i="0" dirty="0">
                <a:effectLst/>
                <a:latin typeface="微软雅黑" panose="020B0503020204020204" pitchFamily="34" charset="-122"/>
                <a:ea typeface="微软雅黑" panose="020B0503020204020204" pitchFamily="34" charset="-122"/>
              </a:rPr>
              <a:t>将序列中的算子分配到执行流进行运算。</a:t>
            </a:r>
            <a:endParaRPr lang="en-US" altLang="zh-CN" sz="1600" i="0" dirty="0">
              <a:effectLst/>
              <a:latin typeface="微软雅黑" panose="020B0503020204020204" pitchFamily="34" charset="-122"/>
              <a:ea typeface="微软雅黑" panose="020B0503020204020204" pitchFamily="34" charset="-122"/>
            </a:endParaRPr>
          </a:p>
          <a:p>
            <a:pPr>
              <a:spcAft>
                <a:spcPts val="600"/>
              </a:spcAft>
            </a:pPr>
            <a:r>
              <a:rPr lang="zh-CN" altLang="en-US" sz="1800" b="1" i="0" dirty="0">
                <a:effectLst/>
                <a:latin typeface="微软雅黑" panose="020B0503020204020204" pitchFamily="34" charset="-122"/>
                <a:ea typeface="微软雅黑" panose="020B0503020204020204" pitchFamily="34" charset="-122"/>
              </a:rPr>
              <a:t>目标</a:t>
            </a:r>
            <a:r>
              <a:rPr lang="zh-CN" altLang="en-US" sz="1800" b="1" dirty="0">
                <a:latin typeface="微软雅黑" panose="020B0503020204020204" pitchFamily="34" charset="-122"/>
                <a:ea typeface="微软雅黑" panose="020B0503020204020204" pitchFamily="34" charset="-122"/>
              </a:rPr>
              <a:t>：</a:t>
            </a:r>
            <a:r>
              <a:rPr lang="zh-CN" altLang="en-US" sz="1800" i="0" dirty="0">
                <a:effectLst/>
                <a:latin typeface="微软雅黑" panose="020B0503020204020204" pitchFamily="34" charset="-122"/>
                <a:ea typeface="微软雅黑" panose="020B0503020204020204" pitchFamily="34" charset="-122"/>
              </a:rPr>
              <a:t>根据计算图中算子依赖关系，确定算子调度序列，尽可能将序列中的算子并行执行，提高计算资源的利用率。</a:t>
            </a:r>
            <a:endParaRPr lang="en-US" altLang="zh-CN" sz="1800" i="0" dirty="0">
              <a:effectLst/>
              <a:latin typeface="微软雅黑" panose="020B0503020204020204" pitchFamily="34" charset="-122"/>
              <a:ea typeface="微软雅黑" panose="020B0503020204020204" pitchFamily="34" charset="-122"/>
            </a:endParaRPr>
          </a:p>
          <a:p>
            <a:pPr>
              <a:spcAft>
                <a:spcPts val="600"/>
              </a:spcAft>
            </a:pPr>
            <a:r>
              <a:rPr lang="zh-CN" altLang="en-US" sz="1800" b="1" i="0" dirty="0">
                <a:effectLst/>
                <a:latin typeface="微软雅黑" panose="020B0503020204020204" pitchFamily="34" charset="-122"/>
                <a:ea typeface="微软雅黑" panose="020B0503020204020204" pitchFamily="34" charset="-122"/>
              </a:rPr>
              <a:t>问题抽象：</a:t>
            </a:r>
            <a:r>
              <a:rPr lang="zh-CN" altLang="en-US" sz="1800" i="0" dirty="0">
                <a:effectLst/>
                <a:latin typeface="微软雅黑" panose="020B0503020204020204" pitchFamily="34" charset="-122"/>
                <a:ea typeface="微软雅黑" panose="020B0503020204020204" pitchFamily="34" charset="-122"/>
              </a:rPr>
              <a:t>计算图中依赖边和算子构成了一张</a:t>
            </a:r>
            <a:r>
              <a:rPr lang="zh-CN" altLang="en-US" sz="1800" b="1" i="0" dirty="0">
                <a:effectLst/>
                <a:latin typeface="微软雅黑" panose="020B0503020204020204" pitchFamily="34" charset="-122"/>
                <a:ea typeface="微软雅黑" panose="020B0503020204020204" pitchFamily="34" charset="-122"/>
              </a:rPr>
              <a:t>有向无环图</a:t>
            </a:r>
            <a:r>
              <a:rPr lang="en-US" altLang="zh-CN" sz="1800" i="0" dirty="0">
                <a:effectLst/>
                <a:latin typeface="微软雅黑" panose="020B0503020204020204" pitchFamily="34" charset="-122"/>
                <a:ea typeface="微软雅黑" panose="020B0503020204020204" pitchFamily="34" charset="-122"/>
              </a:rPr>
              <a:t>(Directed Acyclic Graph)</a:t>
            </a:r>
            <a:r>
              <a:rPr lang="zh-CN" altLang="en-US" sz="1800" i="0" dirty="0">
                <a:effectLst/>
                <a:latin typeface="微软雅黑" panose="020B0503020204020204" pitchFamily="34" charset="-122"/>
                <a:ea typeface="微软雅黑" panose="020B0503020204020204" pitchFamily="34" charset="-122"/>
              </a:rPr>
              <a:t>，要求算子按照一定的顺序排列发送给计算资源执行。</a:t>
            </a:r>
            <a:endParaRPr lang="en-US" altLang="zh-CN" sz="1800" i="0" dirty="0">
              <a:effectLst/>
              <a:latin typeface="微软雅黑" panose="020B0503020204020204" pitchFamily="34" charset="-122"/>
              <a:ea typeface="微软雅黑" panose="020B0503020204020204" pitchFamily="34" charset="-122"/>
            </a:endParaRPr>
          </a:p>
          <a:p>
            <a:pPr>
              <a:spcAft>
                <a:spcPts val="600"/>
              </a:spcAft>
            </a:pPr>
            <a:r>
              <a:rPr lang="zh-CN" altLang="en-US" sz="1800" b="1" i="0" dirty="0">
                <a:effectLst/>
                <a:latin typeface="微软雅黑" panose="020B0503020204020204" pitchFamily="34" charset="-122"/>
                <a:ea typeface="微软雅黑" panose="020B0503020204020204" pitchFamily="34" charset="-122"/>
              </a:rPr>
              <a:t>方法：</a:t>
            </a:r>
            <a:r>
              <a:rPr lang="zh-CN" altLang="en-US" sz="1800" i="0" dirty="0">
                <a:effectLst/>
                <a:latin typeface="微软雅黑" panose="020B0503020204020204" pitchFamily="34" charset="-122"/>
                <a:ea typeface="微软雅黑" panose="020B0503020204020204" pitchFamily="34" charset="-122"/>
              </a:rPr>
              <a:t>使用</a:t>
            </a:r>
            <a:r>
              <a:rPr lang="zh-CN" altLang="en-US" sz="1800" b="1" i="0" dirty="0">
                <a:effectLst/>
                <a:latin typeface="微软雅黑" panose="020B0503020204020204" pitchFamily="34" charset="-122"/>
                <a:ea typeface="微软雅黑" panose="020B0503020204020204" pitchFamily="34" charset="-122"/>
              </a:rPr>
              <a:t>拓扑排序</a:t>
            </a:r>
            <a:r>
              <a:rPr lang="zh-CN" altLang="en-US" sz="1800" i="0" dirty="0">
                <a:effectLst/>
                <a:latin typeface="微软雅黑" panose="020B0503020204020204" pitchFamily="34" charset="-122"/>
                <a:ea typeface="微软雅黑" panose="020B0503020204020204" pitchFamily="34" charset="-122"/>
              </a:rPr>
              <a:t>来得到线性的序列。</a:t>
            </a:r>
          </a:p>
        </p:txBody>
      </p:sp>
    </p:spTree>
    <p:extLst>
      <p:ext uri="{BB962C8B-B14F-4D97-AF65-F5344CB8AC3E}">
        <p14:creationId xmlns:p14="http://schemas.microsoft.com/office/powerpoint/2010/main" val="98567870"/>
      </p:ext>
    </p:extLst>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48B368F3-2D3E-E344-DB7E-79E9620B6790}"/>
              </a:ext>
            </a:extLst>
          </p:cNvPr>
          <p:cNvSpPr>
            <a:spLocks noGrp="1"/>
          </p:cNvSpPr>
          <p:nvPr>
            <p:ph type="title"/>
          </p:nvPr>
        </p:nvSpPr>
        <p:spPr>
          <a:xfrm>
            <a:off x="597735" y="-92939"/>
            <a:ext cx="7886700" cy="1325563"/>
          </a:xfrm>
        </p:spPr>
        <p:txBody>
          <a:bodyPr/>
          <a:lstStyle/>
          <a:p>
            <a:r>
              <a:rPr lang="zh-CN" altLang="en-US" dirty="0">
                <a:latin typeface="微软雅黑" panose="020B0503020204020204" pitchFamily="34" charset="-122"/>
                <a:ea typeface="微软雅黑" panose="020B0503020204020204" pitchFamily="34" charset="-122"/>
              </a:rPr>
              <a:t>拓扑排序</a:t>
            </a:r>
            <a:endParaRPr lang="zh-CN" altLang="en-US" dirty="0"/>
          </a:p>
        </p:txBody>
      </p:sp>
      <p:sp>
        <p:nvSpPr>
          <p:cNvPr id="3" name="内容占位符 2">
            <a:extLst>
              <a:ext uri="{FF2B5EF4-FFF2-40B4-BE49-F238E27FC236}">
                <a16:creationId xmlns:a16="http://schemas.microsoft.com/office/drawing/2014/main" id="{02BA2617-F158-B93F-0969-A6F53B2D9ABC}"/>
              </a:ext>
            </a:extLst>
          </p:cNvPr>
          <p:cNvSpPr>
            <a:spLocks noGrp="1"/>
          </p:cNvSpPr>
          <p:nvPr>
            <p:ph idx="1"/>
          </p:nvPr>
        </p:nvSpPr>
        <p:spPr>
          <a:xfrm>
            <a:off x="454043" y="934323"/>
            <a:ext cx="7886700" cy="1966508"/>
          </a:xfrm>
        </p:spPr>
        <p:txBody>
          <a:bodyPr>
            <a:noAutofit/>
          </a:bodyPr>
          <a:lstStyle/>
          <a:p>
            <a:pPr>
              <a:lnSpc>
                <a:spcPct val="100000"/>
              </a:lnSpc>
            </a:pPr>
            <a:r>
              <a:rPr lang="zh-CN" altLang="en-US" sz="1600" b="1" dirty="0">
                <a:latin typeface="微软雅黑" panose="020B0503020204020204" pitchFamily="34" charset="-122"/>
                <a:ea typeface="微软雅黑" panose="020B0503020204020204" pitchFamily="34" charset="-122"/>
              </a:rPr>
              <a:t>图论背景知识：</a:t>
            </a:r>
            <a:endParaRPr lang="en-US" altLang="zh-CN" sz="1600" b="1" dirty="0">
              <a:latin typeface="微软雅黑" panose="020B0503020204020204" pitchFamily="34" charset="-122"/>
              <a:ea typeface="微软雅黑" panose="020B0503020204020204" pitchFamily="34" charset="-122"/>
            </a:endParaRPr>
          </a:p>
          <a:p>
            <a:pPr lvl="1">
              <a:lnSpc>
                <a:spcPct val="100000"/>
              </a:lnSpc>
              <a:buFont typeface="Wingdings" panose="05000000000000000000" pitchFamily="2" charset="2"/>
              <a:buChar char="Ø"/>
            </a:pPr>
            <a:r>
              <a:rPr lang="zh-CN" altLang="en-US" sz="1400" b="1" dirty="0">
                <a:latin typeface="微软雅黑" panose="020B0503020204020204" pitchFamily="34" charset="-122"/>
                <a:ea typeface="微软雅黑" panose="020B0503020204020204" pitchFamily="34" charset="-122"/>
              </a:rPr>
              <a:t>入度：</a:t>
            </a:r>
            <a:r>
              <a:rPr lang="zh-CN" altLang="en-US" sz="1400" dirty="0">
                <a:latin typeface="微软雅黑" panose="020B0503020204020204" pitchFamily="34" charset="-122"/>
                <a:ea typeface="微软雅黑" panose="020B0503020204020204" pitchFamily="34" charset="-122"/>
              </a:rPr>
              <a:t>有向图中某点作为图中边的终点的次数之和。</a:t>
            </a:r>
            <a:endParaRPr lang="en-US" altLang="zh-CN" sz="1400" dirty="0">
              <a:latin typeface="微软雅黑" panose="020B0503020204020204" pitchFamily="34" charset="-122"/>
              <a:ea typeface="微软雅黑" panose="020B0503020204020204" pitchFamily="34" charset="-122"/>
            </a:endParaRPr>
          </a:p>
          <a:p>
            <a:pPr lvl="1">
              <a:lnSpc>
                <a:spcPct val="100000"/>
              </a:lnSpc>
              <a:buFont typeface="Wingdings" panose="05000000000000000000" pitchFamily="2" charset="2"/>
              <a:buChar char="Ø"/>
            </a:pPr>
            <a:r>
              <a:rPr lang="zh-CN" altLang="en-US" sz="1400" b="1" dirty="0">
                <a:latin typeface="微软雅黑" panose="020B0503020204020204" pitchFamily="34" charset="-122"/>
                <a:ea typeface="微软雅黑" panose="020B0503020204020204" pitchFamily="34" charset="-122"/>
              </a:rPr>
              <a:t>删除节点：</a:t>
            </a:r>
            <a:r>
              <a:rPr lang="zh-CN" altLang="en-US" sz="1400" dirty="0">
                <a:latin typeface="微软雅黑" panose="020B0503020204020204" pitchFamily="34" charset="-122"/>
                <a:ea typeface="微软雅黑" panose="020B0503020204020204" pitchFamily="34" charset="-122"/>
              </a:rPr>
              <a:t>从图中删除节点，并删除所有与该节点连接的边。</a:t>
            </a:r>
            <a:endParaRPr lang="en-US" altLang="zh-CN" sz="1400" dirty="0">
              <a:latin typeface="微软雅黑" panose="020B0503020204020204" pitchFamily="34" charset="-122"/>
              <a:ea typeface="微软雅黑" panose="020B0503020204020204" pitchFamily="34" charset="-122"/>
            </a:endParaRPr>
          </a:p>
          <a:p>
            <a:pPr>
              <a:lnSpc>
                <a:spcPct val="100000"/>
              </a:lnSpc>
            </a:pPr>
            <a:r>
              <a:rPr lang="zh-CN" altLang="en-US" sz="1600" b="1" dirty="0">
                <a:latin typeface="微软雅黑" panose="020B0503020204020204" pitchFamily="34" charset="-122"/>
                <a:ea typeface="微软雅黑" panose="020B0503020204020204" pitchFamily="34" charset="-122"/>
              </a:rPr>
              <a:t>拓扑排序过程：</a:t>
            </a:r>
            <a:r>
              <a:rPr lang="zh-CN" altLang="en-US" sz="1600" dirty="0">
                <a:latin typeface="微软雅黑" panose="020B0503020204020204" pitchFamily="34" charset="-122"/>
                <a:ea typeface="微软雅黑" panose="020B0503020204020204" pitchFamily="34" charset="-122"/>
              </a:rPr>
              <a:t>定义一空队列，不断循环将入度为</a:t>
            </a:r>
            <a:r>
              <a:rPr lang="en-US" altLang="zh-CN" sz="1600" dirty="0">
                <a:latin typeface="微软雅黑" panose="020B0503020204020204" pitchFamily="34" charset="-122"/>
                <a:ea typeface="微软雅黑" panose="020B0503020204020204" pitchFamily="34" charset="-122"/>
              </a:rPr>
              <a:t>0</a:t>
            </a:r>
            <a:r>
              <a:rPr lang="zh-CN" altLang="en-US" sz="1600" dirty="0">
                <a:latin typeface="微软雅黑" panose="020B0503020204020204" pitchFamily="34" charset="-122"/>
                <a:ea typeface="微软雅黑" panose="020B0503020204020204" pitchFamily="34" charset="-122"/>
              </a:rPr>
              <a:t>的节点取出放入队列中并从图中删除，直至所有有向无环图中的节点都被删除并加入到队列中，所得到的队列即为该图的一个拓扑排序序列。</a:t>
            </a:r>
          </a:p>
        </p:txBody>
      </p:sp>
      <p:pic>
        <p:nvPicPr>
          <p:cNvPr id="5" name="图形 4">
            <a:extLst>
              <a:ext uri="{FF2B5EF4-FFF2-40B4-BE49-F238E27FC236}">
                <a16:creationId xmlns:a16="http://schemas.microsoft.com/office/drawing/2014/main" id="{A3C68078-7041-077C-7C49-A76C19A97FAF}"/>
              </a:ext>
            </a:extLst>
          </p:cNvPr>
          <p:cNvPicPr>
            <a:picLocks noChangeAspect="1"/>
          </p:cNvPicPr>
          <p:nvPr/>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1433432" y="2670370"/>
            <a:ext cx="5864352" cy="2067289"/>
          </a:xfrm>
          <a:prstGeom prst="rect">
            <a:avLst/>
          </a:prstGeom>
        </p:spPr>
      </p:pic>
      <p:sp>
        <p:nvSpPr>
          <p:cNvPr id="7" name="文本框 6">
            <a:extLst>
              <a:ext uri="{FF2B5EF4-FFF2-40B4-BE49-F238E27FC236}">
                <a16:creationId xmlns:a16="http://schemas.microsoft.com/office/drawing/2014/main" id="{2B336185-CB13-8F7E-5CDB-E30A814654BA}"/>
              </a:ext>
            </a:extLst>
          </p:cNvPr>
          <p:cNvSpPr txBox="1"/>
          <p:nvPr/>
        </p:nvSpPr>
        <p:spPr>
          <a:xfrm>
            <a:off x="597735" y="4585013"/>
            <a:ext cx="7743008" cy="2031325"/>
          </a:xfrm>
          <a:prstGeom prst="rect">
            <a:avLst/>
          </a:prstGeom>
          <a:noFill/>
        </p:spPr>
        <p:txBody>
          <a:bodyPr wrap="square" rtlCol="0">
            <a:spAutoFit/>
          </a:bodyPr>
          <a:lstStyle/>
          <a:p>
            <a:r>
              <a:rPr lang="zh-CN" altLang="en-US" sz="1400" b="1" i="0" dirty="0">
                <a:effectLst/>
                <a:latin typeface="微软雅黑" panose="020B0503020204020204" pitchFamily="34" charset="-122"/>
                <a:ea typeface="微软雅黑" panose="020B0503020204020204" pitchFamily="34" charset="-122"/>
              </a:rPr>
              <a:t>拓扑排序示例：</a:t>
            </a:r>
            <a:endParaRPr lang="en-US" altLang="zh-CN" sz="1400" b="1" i="0" dirty="0">
              <a:effectLst/>
              <a:latin typeface="微软雅黑" panose="020B0503020204020204" pitchFamily="34" charset="-122"/>
              <a:ea typeface="微软雅黑" panose="020B0503020204020204" pitchFamily="34" charset="-122"/>
            </a:endParaRPr>
          </a:p>
          <a:p>
            <a:pPr marL="285750" indent="-285750">
              <a:buFont typeface="Arial" panose="020B0604020202020204" pitchFamily="34" charset="0"/>
              <a:buChar char="•"/>
            </a:pPr>
            <a:r>
              <a:rPr lang="zh-CN" altLang="en-US" sz="1400" b="0" i="0" dirty="0">
                <a:effectLst/>
                <a:latin typeface="微软雅黑" panose="020B0503020204020204" pitchFamily="34" charset="-122"/>
                <a:ea typeface="微软雅黑" panose="020B0503020204020204" pitchFamily="34" charset="-122"/>
              </a:rPr>
              <a:t>将入度为</a:t>
            </a:r>
            <a:r>
              <a:rPr lang="en-US" altLang="zh-CN" sz="1400" b="0" i="0" dirty="0">
                <a:effectLst/>
                <a:latin typeface="微软雅黑" panose="020B0503020204020204" pitchFamily="34" charset="-122"/>
                <a:ea typeface="微软雅黑" panose="020B0503020204020204" pitchFamily="34" charset="-122"/>
              </a:rPr>
              <a:t>0</a:t>
            </a:r>
            <a:r>
              <a:rPr lang="zh-CN" altLang="en-US" sz="1400" b="0" i="0" dirty="0">
                <a:effectLst/>
                <a:latin typeface="微软雅黑" panose="020B0503020204020204" pitchFamily="34" charset="-122"/>
                <a:ea typeface="微软雅黑" panose="020B0503020204020204" pitchFamily="34" charset="-122"/>
              </a:rPr>
              <a:t>的</a:t>
            </a:r>
            <a:r>
              <a:rPr lang="en-US" altLang="zh-CN" sz="1400" b="0" i="0" dirty="0" err="1">
                <a:effectLst/>
                <a:latin typeface="微软雅黑" panose="020B0503020204020204" pitchFamily="34" charset="-122"/>
                <a:ea typeface="微软雅黑" panose="020B0503020204020204" pitchFamily="34" charset="-122"/>
              </a:rPr>
              <a:t>a,b</a:t>
            </a:r>
            <a:r>
              <a:rPr lang="zh-CN" altLang="en-US" sz="1400" b="0" i="0" dirty="0">
                <a:effectLst/>
                <a:latin typeface="微软雅黑" panose="020B0503020204020204" pitchFamily="34" charset="-122"/>
                <a:ea typeface="微软雅黑" panose="020B0503020204020204" pitchFamily="34" charset="-122"/>
              </a:rPr>
              <a:t>节点从图中删除并放入到队列中，此时有向无环图中</a:t>
            </a:r>
            <a:r>
              <a:rPr lang="en-US" altLang="zh-CN" sz="1400" b="0" i="0" dirty="0" err="1">
                <a:effectLst/>
                <a:latin typeface="微软雅黑" panose="020B0503020204020204" pitchFamily="34" charset="-122"/>
                <a:ea typeface="微软雅黑" panose="020B0503020204020204" pitchFamily="34" charset="-122"/>
              </a:rPr>
              <a:t>c,d</a:t>
            </a:r>
            <a:r>
              <a:rPr lang="zh-CN" altLang="en-US" sz="1400" b="0" i="0" dirty="0">
                <a:effectLst/>
                <a:latin typeface="微软雅黑" panose="020B0503020204020204" pitchFamily="34" charset="-122"/>
                <a:ea typeface="微软雅黑" panose="020B0503020204020204" pitchFamily="34" charset="-122"/>
              </a:rPr>
              <a:t>的入度需要减</a:t>
            </a:r>
            <a:r>
              <a:rPr lang="en-US" altLang="zh-CN" sz="1400" b="0" i="0" dirty="0">
                <a:effectLst/>
                <a:latin typeface="微软雅黑" panose="020B0503020204020204" pitchFamily="34" charset="-122"/>
                <a:ea typeface="微软雅黑" panose="020B0503020204020204" pitchFamily="34" charset="-122"/>
              </a:rPr>
              <a:t>1</a:t>
            </a:r>
            <a:r>
              <a:rPr lang="zh-CN" altLang="en-US" sz="1400" b="0" i="0" dirty="0">
                <a:effectLst/>
                <a:latin typeface="微软雅黑" panose="020B0503020204020204" pitchFamily="34" charset="-122"/>
                <a:ea typeface="微软雅黑" panose="020B0503020204020204" pitchFamily="34" charset="-122"/>
              </a:rPr>
              <a:t>，得到新的入度信息</a:t>
            </a:r>
            <a:r>
              <a:rPr lang="en-US" altLang="zh-CN" sz="1400" b="0" i="0" dirty="0">
                <a:effectLst/>
                <a:latin typeface="微软雅黑" panose="020B0503020204020204" pitchFamily="34" charset="-122"/>
                <a:ea typeface="微软雅黑" panose="020B0503020204020204" pitchFamily="34" charset="-122"/>
              </a:rPr>
              <a:t>(c:0, d:1, e:1)</a:t>
            </a:r>
            <a:r>
              <a:rPr lang="zh-CN" altLang="en-US" sz="1400" b="0" i="0" dirty="0">
                <a:effectLst/>
                <a:latin typeface="微软雅黑" panose="020B0503020204020204" pitchFamily="34" charset="-122"/>
                <a:ea typeface="微软雅黑" panose="020B0503020204020204" pitchFamily="34" charset="-122"/>
              </a:rPr>
              <a:t>；</a:t>
            </a:r>
            <a:endParaRPr lang="en-US" altLang="zh-CN" sz="1400" b="0" i="0" dirty="0">
              <a:effectLst/>
              <a:latin typeface="微软雅黑" panose="020B0503020204020204" pitchFamily="34" charset="-122"/>
              <a:ea typeface="微软雅黑" panose="020B0503020204020204" pitchFamily="34" charset="-122"/>
            </a:endParaRPr>
          </a:p>
          <a:p>
            <a:pPr marL="285750" indent="-285750">
              <a:buFont typeface="Arial" panose="020B0604020202020204" pitchFamily="34" charset="0"/>
              <a:buChar char="•"/>
            </a:pPr>
            <a:r>
              <a:rPr lang="zh-CN" altLang="en-US" sz="1400" b="0" i="0" dirty="0">
                <a:effectLst/>
                <a:latin typeface="微软雅黑" panose="020B0503020204020204" pitchFamily="34" charset="-122"/>
                <a:ea typeface="微软雅黑" panose="020B0503020204020204" pitchFamily="34" charset="-122"/>
              </a:rPr>
              <a:t>将入度为</a:t>
            </a:r>
            <a:r>
              <a:rPr lang="en-US" altLang="zh-CN" sz="1400" b="0" i="0" dirty="0">
                <a:effectLst/>
                <a:latin typeface="微软雅黑" panose="020B0503020204020204" pitchFamily="34" charset="-122"/>
                <a:ea typeface="微软雅黑" panose="020B0503020204020204" pitchFamily="34" charset="-122"/>
              </a:rPr>
              <a:t>0</a:t>
            </a:r>
            <a:r>
              <a:rPr lang="zh-CN" altLang="en-US" sz="1400" b="0" i="0" dirty="0">
                <a:effectLst/>
                <a:latin typeface="微软雅黑" panose="020B0503020204020204" pitchFamily="34" charset="-122"/>
                <a:ea typeface="微软雅黑" panose="020B0503020204020204" pitchFamily="34" charset="-122"/>
              </a:rPr>
              <a:t>的</a:t>
            </a:r>
            <a:r>
              <a:rPr lang="en-US" altLang="zh-CN" sz="1400" b="0" i="0" dirty="0">
                <a:effectLst/>
                <a:latin typeface="微软雅黑" panose="020B0503020204020204" pitchFamily="34" charset="-122"/>
                <a:ea typeface="微软雅黑" panose="020B0503020204020204" pitchFamily="34" charset="-122"/>
              </a:rPr>
              <a:t>c</a:t>
            </a:r>
            <a:r>
              <a:rPr lang="zh-CN" altLang="en-US" sz="1400" b="0" i="0" dirty="0">
                <a:effectLst/>
                <a:latin typeface="微软雅黑" panose="020B0503020204020204" pitchFamily="34" charset="-122"/>
                <a:ea typeface="微软雅黑" panose="020B0503020204020204" pitchFamily="34" charset="-122"/>
              </a:rPr>
              <a:t>节点从图中删除并放入到队列中，此时有向无环图中</a:t>
            </a:r>
            <a:r>
              <a:rPr lang="en-US" altLang="zh-CN" sz="1400" b="0" i="0" dirty="0">
                <a:effectLst/>
                <a:latin typeface="微软雅黑" panose="020B0503020204020204" pitchFamily="34" charset="-122"/>
                <a:ea typeface="微软雅黑" panose="020B0503020204020204" pitchFamily="34" charset="-122"/>
              </a:rPr>
              <a:t>d</a:t>
            </a:r>
            <a:r>
              <a:rPr lang="zh-CN" altLang="en-US" sz="1400" b="0" i="0" dirty="0">
                <a:effectLst/>
                <a:latin typeface="微软雅黑" panose="020B0503020204020204" pitchFamily="34" charset="-122"/>
                <a:ea typeface="微软雅黑" panose="020B0503020204020204" pitchFamily="34" charset="-122"/>
              </a:rPr>
              <a:t>的入度需要减</a:t>
            </a:r>
            <a:r>
              <a:rPr lang="en-US" altLang="zh-CN" sz="1400" b="0" i="0" dirty="0">
                <a:effectLst/>
                <a:latin typeface="微软雅黑" panose="020B0503020204020204" pitchFamily="34" charset="-122"/>
                <a:ea typeface="微软雅黑" panose="020B0503020204020204" pitchFamily="34" charset="-122"/>
              </a:rPr>
              <a:t>1</a:t>
            </a:r>
            <a:r>
              <a:rPr lang="zh-CN" altLang="en-US" sz="1400" b="0" i="0" dirty="0">
                <a:effectLst/>
                <a:latin typeface="微软雅黑" panose="020B0503020204020204" pitchFamily="34" charset="-122"/>
                <a:ea typeface="微软雅黑" panose="020B0503020204020204" pitchFamily="34" charset="-122"/>
              </a:rPr>
              <a:t>，得到新的入度信息</a:t>
            </a:r>
            <a:r>
              <a:rPr lang="en-US" altLang="zh-CN" sz="1400" b="0" i="0" dirty="0">
                <a:effectLst/>
                <a:latin typeface="微软雅黑" panose="020B0503020204020204" pitchFamily="34" charset="-122"/>
                <a:ea typeface="微软雅黑" panose="020B0503020204020204" pitchFamily="34" charset="-122"/>
              </a:rPr>
              <a:t>(d:0, e:1)</a:t>
            </a:r>
            <a:r>
              <a:rPr lang="zh-CN" altLang="en-US" sz="1400" b="0" i="0" dirty="0">
                <a:effectLst/>
                <a:latin typeface="微软雅黑" panose="020B0503020204020204" pitchFamily="34" charset="-122"/>
                <a:ea typeface="微软雅黑" panose="020B0503020204020204" pitchFamily="34" charset="-122"/>
              </a:rPr>
              <a:t>；</a:t>
            </a:r>
            <a:endParaRPr lang="en-US" altLang="zh-CN" sz="1400" b="0" i="0" dirty="0">
              <a:effectLst/>
              <a:latin typeface="微软雅黑" panose="020B0503020204020204" pitchFamily="34" charset="-122"/>
              <a:ea typeface="微软雅黑" panose="020B0503020204020204" pitchFamily="34" charset="-122"/>
            </a:endParaRPr>
          </a:p>
          <a:p>
            <a:pPr marL="285750" indent="-285750">
              <a:buFont typeface="Arial" panose="020B0604020202020204" pitchFamily="34" charset="0"/>
              <a:buChar char="•"/>
            </a:pPr>
            <a:r>
              <a:rPr lang="zh-CN" altLang="en-US" sz="1400" b="0" i="0" dirty="0">
                <a:effectLst/>
                <a:latin typeface="微软雅黑" panose="020B0503020204020204" pitchFamily="34" charset="-122"/>
                <a:ea typeface="微软雅黑" panose="020B0503020204020204" pitchFamily="34" charset="-122"/>
              </a:rPr>
              <a:t>将入度为</a:t>
            </a:r>
            <a:r>
              <a:rPr lang="en-US" altLang="zh-CN" sz="1400" b="0" i="0" dirty="0">
                <a:effectLst/>
                <a:latin typeface="微软雅黑" panose="020B0503020204020204" pitchFamily="34" charset="-122"/>
                <a:ea typeface="微软雅黑" panose="020B0503020204020204" pitchFamily="34" charset="-122"/>
              </a:rPr>
              <a:t>0</a:t>
            </a:r>
            <a:r>
              <a:rPr lang="zh-CN" altLang="en-US" sz="1400" b="0" i="0" dirty="0">
                <a:effectLst/>
                <a:latin typeface="微软雅黑" panose="020B0503020204020204" pitchFamily="34" charset="-122"/>
                <a:ea typeface="微软雅黑" panose="020B0503020204020204" pitchFamily="34" charset="-122"/>
              </a:rPr>
              <a:t>的</a:t>
            </a:r>
            <a:r>
              <a:rPr lang="en-US" altLang="zh-CN" sz="1400" b="0" i="0" dirty="0">
                <a:effectLst/>
                <a:latin typeface="微软雅黑" panose="020B0503020204020204" pitchFamily="34" charset="-122"/>
                <a:ea typeface="微软雅黑" panose="020B0503020204020204" pitchFamily="34" charset="-122"/>
              </a:rPr>
              <a:t>d</a:t>
            </a:r>
            <a:r>
              <a:rPr lang="zh-CN" altLang="en-US" sz="1400" b="0" i="0" dirty="0">
                <a:effectLst/>
                <a:latin typeface="微软雅黑" panose="020B0503020204020204" pitchFamily="34" charset="-122"/>
                <a:ea typeface="微软雅黑" panose="020B0503020204020204" pitchFamily="34" charset="-122"/>
              </a:rPr>
              <a:t>节点从图中删除并放入到队列中，此时有向无环图中</a:t>
            </a:r>
            <a:r>
              <a:rPr lang="en-US" altLang="zh-CN" sz="1400" b="0" i="0" dirty="0">
                <a:effectLst/>
                <a:latin typeface="微软雅黑" panose="020B0503020204020204" pitchFamily="34" charset="-122"/>
                <a:ea typeface="微软雅黑" panose="020B0503020204020204" pitchFamily="34" charset="-122"/>
              </a:rPr>
              <a:t>e</a:t>
            </a:r>
            <a:r>
              <a:rPr lang="zh-CN" altLang="en-US" sz="1400" b="0" i="0" dirty="0">
                <a:effectLst/>
                <a:latin typeface="微软雅黑" panose="020B0503020204020204" pitchFamily="34" charset="-122"/>
                <a:ea typeface="微软雅黑" panose="020B0503020204020204" pitchFamily="34" charset="-122"/>
              </a:rPr>
              <a:t>的入度需要减</a:t>
            </a:r>
            <a:r>
              <a:rPr lang="en-US" altLang="zh-CN" sz="1400" b="0" i="0" dirty="0">
                <a:effectLst/>
                <a:latin typeface="微软雅黑" panose="020B0503020204020204" pitchFamily="34" charset="-122"/>
                <a:ea typeface="微软雅黑" panose="020B0503020204020204" pitchFamily="34" charset="-122"/>
              </a:rPr>
              <a:t>1</a:t>
            </a:r>
            <a:r>
              <a:rPr lang="zh-CN" altLang="en-US" sz="1400" b="0" i="0" dirty="0">
                <a:effectLst/>
                <a:latin typeface="微软雅黑" panose="020B0503020204020204" pitchFamily="34" charset="-122"/>
                <a:ea typeface="微软雅黑" panose="020B0503020204020204" pitchFamily="34" charset="-122"/>
              </a:rPr>
              <a:t>，得到新的入度信息</a:t>
            </a:r>
            <a:r>
              <a:rPr lang="en-US" altLang="zh-CN" sz="1400" b="0" i="0" dirty="0">
                <a:effectLst/>
                <a:latin typeface="微软雅黑" panose="020B0503020204020204" pitchFamily="34" charset="-122"/>
                <a:ea typeface="微软雅黑" panose="020B0503020204020204" pitchFamily="34" charset="-122"/>
              </a:rPr>
              <a:t>(e:0)</a:t>
            </a:r>
            <a:r>
              <a:rPr lang="zh-CN" altLang="en-US" sz="1400" b="0" i="0" dirty="0">
                <a:effectLst/>
                <a:latin typeface="微软雅黑" panose="020B0503020204020204" pitchFamily="34" charset="-122"/>
                <a:ea typeface="微软雅黑" panose="020B0503020204020204" pitchFamily="34" charset="-122"/>
              </a:rPr>
              <a:t>；</a:t>
            </a:r>
            <a:endParaRPr lang="en-US" altLang="zh-CN" sz="1400" b="0" i="0" dirty="0">
              <a:effectLst/>
              <a:latin typeface="微软雅黑" panose="020B0503020204020204" pitchFamily="34" charset="-122"/>
              <a:ea typeface="微软雅黑" panose="020B0503020204020204" pitchFamily="34" charset="-122"/>
            </a:endParaRPr>
          </a:p>
          <a:p>
            <a:pPr marL="285750" indent="-285750">
              <a:buFont typeface="Arial" panose="020B0604020202020204" pitchFamily="34" charset="0"/>
              <a:buChar char="•"/>
            </a:pPr>
            <a:r>
              <a:rPr lang="zh-CN" altLang="en-US" sz="1400" b="0" i="0" dirty="0">
                <a:effectLst/>
                <a:latin typeface="微软雅黑" panose="020B0503020204020204" pitchFamily="34" charset="-122"/>
                <a:ea typeface="微软雅黑" panose="020B0503020204020204" pitchFamily="34" charset="-122"/>
              </a:rPr>
              <a:t>将入度为</a:t>
            </a:r>
            <a:r>
              <a:rPr lang="en-US" altLang="zh-CN" sz="1400" b="0" i="0" dirty="0">
                <a:effectLst/>
                <a:latin typeface="微软雅黑" panose="020B0503020204020204" pitchFamily="34" charset="-122"/>
                <a:ea typeface="微软雅黑" panose="020B0503020204020204" pitchFamily="34" charset="-122"/>
              </a:rPr>
              <a:t>0</a:t>
            </a:r>
            <a:r>
              <a:rPr lang="zh-CN" altLang="en-US" sz="1400" b="0" i="0" dirty="0">
                <a:effectLst/>
                <a:latin typeface="微软雅黑" panose="020B0503020204020204" pitchFamily="34" charset="-122"/>
                <a:ea typeface="微软雅黑" panose="020B0503020204020204" pitchFamily="34" charset="-122"/>
              </a:rPr>
              <a:t>的</a:t>
            </a:r>
            <a:r>
              <a:rPr lang="en-US" altLang="zh-CN" sz="1400" b="0" i="0" dirty="0">
                <a:effectLst/>
                <a:latin typeface="微软雅黑" panose="020B0503020204020204" pitchFamily="34" charset="-122"/>
                <a:ea typeface="微软雅黑" panose="020B0503020204020204" pitchFamily="34" charset="-122"/>
              </a:rPr>
              <a:t>e</a:t>
            </a:r>
            <a:r>
              <a:rPr lang="zh-CN" altLang="en-US" sz="1400" b="0" i="0" dirty="0">
                <a:effectLst/>
                <a:latin typeface="微软雅黑" panose="020B0503020204020204" pitchFamily="34" charset="-122"/>
                <a:ea typeface="微软雅黑" panose="020B0503020204020204" pitchFamily="34" charset="-122"/>
              </a:rPr>
              <a:t>节点从图中删除并放入到队列中，此时有向无环图中所有节点均被删除，排序结束。</a:t>
            </a:r>
            <a:endParaRPr lang="en-US" altLang="zh-CN" sz="1400" b="0" i="0" dirty="0">
              <a:effectLst/>
              <a:latin typeface="微软雅黑" panose="020B0503020204020204" pitchFamily="34" charset="-122"/>
              <a:ea typeface="微软雅黑" panose="020B0503020204020204" pitchFamily="34" charset="-122"/>
            </a:endParaRPr>
          </a:p>
        </p:txBody>
      </p:sp>
    </p:spTree>
    <p:extLst>
      <p:ext uri="{BB962C8B-B14F-4D97-AF65-F5344CB8AC3E}">
        <p14:creationId xmlns:p14="http://schemas.microsoft.com/office/powerpoint/2010/main" val="2033652874"/>
      </p:ext>
    </p:extLst>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48B368F3-2D3E-E344-DB7E-79E9620B6790}"/>
              </a:ext>
            </a:extLst>
          </p:cNvPr>
          <p:cNvSpPr>
            <a:spLocks noGrp="1"/>
          </p:cNvSpPr>
          <p:nvPr>
            <p:ph type="title"/>
          </p:nvPr>
        </p:nvSpPr>
        <p:spPr/>
        <p:txBody>
          <a:bodyPr/>
          <a:lstStyle/>
          <a:p>
            <a:r>
              <a:rPr lang="zh-CN" altLang="en-US" dirty="0">
                <a:latin typeface="微软雅黑" panose="020B0503020204020204" pitchFamily="34" charset="-122"/>
                <a:ea typeface="微软雅黑" panose="020B0503020204020204" pitchFamily="34" charset="-122"/>
              </a:rPr>
              <a:t>串行与并行</a:t>
            </a:r>
            <a:endParaRPr lang="zh-CN" altLang="en-US" dirty="0"/>
          </a:p>
        </p:txBody>
      </p:sp>
      <p:sp>
        <p:nvSpPr>
          <p:cNvPr id="3" name="内容占位符 2">
            <a:extLst>
              <a:ext uri="{FF2B5EF4-FFF2-40B4-BE49-F238E27FC236}">
                <a16:creationId xmlns:a16="http://schemas.microsoft.com/office/drawing/2014/main" id="{02BA2617-F158-B93F-0969-A6F53B2D9ABC}"/>
              </a:ext>
            </a:extLst>
          </p:cNvPr>
          <p:cNvSpPr>
            <a:spLocks noGrp="1"/>
          </p:cNvSpPr>
          <p:nvPr>
            <p:ph idx="1"/>
          </p:nvPr>
        </p:nvSpPr>
        <p:spPr>
          <a:xfrm>
            <a:off x="563336" y="1644970"/>
            <a:ext cx="7886700" cy="1868940"/>
          </a:xfrm>
        </p:spPr>
        <p:txBody>
          <a:bodyPr>
            <a:noAutofit/>
          </a:bodyPr>
          <a:lstStyle/>
          <a:p>
            <a:pPr>
              <a:spcAft>
                <a:spcPts val="600"/>
              </a:spcAft>
            </a:pPr>
            <a:r>
              <a:rPr lang="zh-CN" altLang="en-US" sz="1800" i="0" dirty="0">
                <a:effectLst/>
                <a:latin typeface="微软雅黑" panose="020B0503020204020204" pitchFamily="34" charset="-122"/>
                <a:ea typeface="微软雅黑" panose="020B0503020204020204" pitchFamily="34" charset="-122"/>
              </a:rPr>
              <a:t>根据任务队列的执行顺序，计算图的任务调度队列分为以下两种：</a:t>
            </a:r>
          </a:p>
          <a:p>
            <a:pPr lvl="1">
              <a:spcAft>
                <a:spcPts val="600"/>
              </a:spcAft>
              <a:buFont typeface="Wingdings" panose="05000000000000000000" pitchFamily="2" charset="2"/>
              <a:buChar char="Ø"/>
            </a:pPr>
            <a:r>
              <a:rPr lang="zh-CN" altLang="en-US" sz="1600" b="1" i="0" dirty="0">
                <a:effectLst/>
                <a:latin typeface="微软雅黑" panose="020B0503020204020204" pitchFamily="34" charset="-122"/>
                <a:ea typeface="微软雅黑" panose="020B0503020204020204" pitchFamily="34" charset="-122"/>
              </a:rPr>
              <a:t>串行：</a:t>
            </a:r>
            <a:r>
              <a:rPr lang="zh-CN" altLang="en-US" sz="1600" i="0" dirty="0">
                <a:effectLst/>
                <a:latin typeface="微软雅黑" panose="020B0503020204020204" pitchFamily="34" charset="-122"/>
                <a:ea typeface="微软雅黑" panose="020B0503020204020204" pitchFamily="34" charset="-122"/>
              </a:rPr>
              <a:t>队列中的任务必须按照顺序进行调度执行直至队列结束；</a:t>
            </a:r>
          </a:p>
          <a:p>
            <a:pPr lvl="1">
              <a:spcAft>
                <a:spcPts val="600"/>
              </a:spcAft>
              <a:buFont typeface="Wingdings" panose="05000000000000000000" pitchFamily="2" charset="2"/>
              <a:buChar char="Ø"/>
            </a:pPr>
            <a:r>
              <a:rPr lang="zh-CN" altLang="en-US" sz="1600" b="1" i="0" dirty="0">
                <a:effectLst/>
                <a:latin typeface="微软雅黑" panose="020B0503020204020204" pitchFamily="34" charset="-122"/>
                <a:ea typeface="微软雅黑" panose="020B0503020204020204" pitchFamily="34" charset="-122"/>
              </a:rPr>
              <a:t>并行：</a:t>
            </a:r>
            <a:r>
              <a:rPr lang="zh-CN" altLang="en-US" sz="1600" i="0" dirty="0">
                <a:effectLst/>
                <a:latin typeface="微软雅黑" panose="020B0503020204020204" pitchFamily="34" charset="-122"/>
                <a:ea typeface="微软雅黑" panose="020B0503020204020204" pitchFamily="34" charset="-122"/>
              </a:rPr>
              <a:t>队列中的任务可以同时进行调度执行，加快执行效率。</a:t>
            </a:r>
            <a:endParaRPr lang="en-US" altLang="zh-CN" sz="1600" i="0" dirty="0">
              <a:effectLst/>
              <a:latin typeface="微软雅黑" panose="020B0503020204020204" pitchFamily="34" charset="-122"/>
              <a:ea typeface="微软雅黑" panose="020B0503020204020204" pitchFamily="34" charset="-122"/>
            </a:endParaRPr>
          </a:p>
          <a:p>
            <a:pPr>
              <a:spcAft>
                <a:spcPts val="600"/>
              </a:spcAft>
            </a:pPr>
            <a:r>
              <a:rPr lang="zh-CN" altLang="en-US" sz="1800" b="1" i="0" dirty="0">
                <a:effectLst/>
                <a:latin typeface="微软雅黑" panose="020B0503020204020204" pitchFamily="34" charset="-122"/>
                <a:ea typeface="微软雅黑" panose="020B0503020204020204" pitchFamily="34" charset="-122"/>
              </a:rPr>
              <a:t>串行场景：</a:t>
            </a:r>
            <a:r>
              <a:rPr lang="zh-CN" altLang="en-US" sz="1800" i="0" dirty="0">
                <a:effectLst/>
                <a:latin typeface="微软雅黑" panose="020B0503020204020204" pitchFamily="34" charset="-122"/>
                <a:ea typeface="微软雅黑" panose="020B0503020204020204" pitchFamily="34" charset="-122"/>
              </a:rPr>
              <a:t>具有</a:t>
            </a:r>
            <a:r>
              <a:rPr lang="zh-CN" altLang="en-US" sz="1800" b="1" i="0" dirty="0">
                <a:effectLst/>
                <a:latin typeface="微软雅黑" panose="020B0503020204020204" pitchFamily="34" charset="-122"/>
                <a:ea typeface="微软雅黑" panose="020B0503020204020204" pitchFamily="34" charset="-122"/>
              </a:rPr>
              <a:t>依赖关系</a:t>
            </a:r>
            <a:r>
              <a:rPr lang="zh-CN" altLang="en-US" sz="1800" i="0" dirty="0">
                <a:effectLst/>
                <a:latin typeface="微软雅黑" panose="020B0503020204020204" pitchFamily="34" charset="-122"/>
                <a:ea typeface="微软雅黑" panose="020B0503020204020204" pitchFamily="34" charset="-122"/>
              </a:rPr>
              <a:t>的算子间任务调度则必定存在执行前后的时间顺序，此时算子的执行队列只能以</a:t>
            </a:r>
            <a:r>
              <a:rPr lang="zh-CN" altLang="en-US" sz="1800" b="1" i="0" dirty="0">
                <a:effectLst/>
                <a:latin typeface="微软雅黑" panose="020B0503020204020204" pitchFamily="34" charset="-122"/>
                <a:ea typeface="微软雅黑" panose="020B0503020204020204" pitchFamily="34" charset="-122"/>
              </a:rPr>
              <a:t>串行</a:t>
            </a:r>
            <a:r>
              <a:rPr lang="zh-CN" altLang="en-US" sz="1800" i="0" dirty="0">
                <a:effectLst/>
                <a:latin typeface="微软雅黑" panose="020B0503020204020204" pitchFamily="34" charset="-122"/>
                <a:ea typeface="微软雅黑" panose="020B0503020204020204" pitchFamily="34" charset="-122"/>
              </a:rPr>
              <a:t>的方式进行调度。</a:t>
            </a:r>
            <a:endParaRPr lang="en-US" altLang="zh-CN" sz="1800" i="0" dirty="0">
              <a:effectLst/>
              <a:latin typeface="微软雅黑" panose="020B0503020204020204" pitchFamily="34" charset="-122"/>
              <a:ea typeface="微软雅黑" panose="020B0503020204020204" pitchFamily="34" charset="-122"/>
            </a:endParaRPr>
          </a:p>
        </p:txBody>
      </p:sp>
      <p:pic>
        <p:nvPicPr>
          <p:cNvPr id="5" name="图形 4">
            <a:extLst>
              <a:ext uri="{FF2B5EF4-FFF2-40B4-BE49-F238E27FC236}">
                <a16:creationId xmlns:a16="http://schemas.microsoft.com/office/drawing/2014/main" id="{2ADCA974-6F18-FD2A-1975-E010A539FEB9}"/>
              </a:ext>
            </a:extLst>
          </p:cNvPr>
          <p:cNvPicPr>
            <a:picLocks noChangeAspect="1"/>
          </p:cNvPicPr>
          <p:nvPr/>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764177" y="3602054"/>
            <a:ext cx="7315200" cy="2776167"/>
          </a:xfrm>
          <a:prstGeom prst="rect">
            <a:avLst/>
          </a:prstGeom>
        </p:spPr>
      </p:pic>
    </p:spTree>
    <p:extLst>
      <p:ext uri="{BB962C8B-B14F-4D97-AF65-F5344CB8AC3E}">
        <p14:creationId xmlns:p14="http://schemas.microsoft.com/office/powerpoint/2010/main" val="4251677168"/>
      </p:ext>
    </p:extLst>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48B368F3-2D3E-E344-DB7E-79E9620B6790}"/>
              </a:ext>
            </a:extLst>
          </p:cNvPr>
          <p:cNvSpPr>
            <a:spLocks noGrp="1"/>
          </p:cNvSpPr>
          <p:nvPr>
            <p:ph type="title"/>
          </p:nvPr>
        </p:nvSpPr>
        <p:spPr/>
        <p:txBody>
          <a:bodyPr/>
          <a:lstStyle/>
          <a:p>
            <a:r>
              <a:rPr lang="zh-CN" altLang="en-US" dirty="0">
                <a:latin typeface="微软雅黑" panose="020B0503020204020204" pitchFamily="34" charset="-122"/>
                <a:ea typeface="微软雅黑" panose="020B0503020204020204" pitchFamily="34" charset="-122"/>
              </a:rPr>
              <a:t>并行场景</a:t>
            </a:r>
            <a:endParaRPr lang="zh-CN" altLang="en-US" dirty="0"/>
          </a:p>
        </p:txBody>
      </p:sp>
      <p:sp>
        <p:nvSpPr>
          <p:cNvPr id="3" name="内容占位符 2">
            <a:extLst>
              <a:ext uri="{FF2B5EF4-FFF2-40B4-BE49-F238E27FC236}">
                <a16:creationId xmlns:a16="http://schemas.microsoft.com/office/drawing/2014/main" id="{02BA2617-F158-B93F-0969-A6F53B2D9ABC}"/>
              </a:ext>
            </a:extLst>
          </p:cNvPr>
          <p:cNvSpPr>
            <a:spLocks noGrp="1"/>
          </p:cNvSpPr>
          <p:nvPr>
            <p:ph idx="1"/>
          </p:nvPr>
        </p:nvSpPr>
        <p:spPr>
          <a:xfrm>
            <a:off x="563336" y="1644970"/>
            <a:ext cx="7886700" cy="608374"/>
          </a:xfrm>
        </p:spPr>
        <p:txBody>
          <a:bodyPr>
            <a:noAutofit/>
          </a:bodyPr>
          <a:lstStyle/>
          <a:p>
            <a:pPr>
              <a:spcAft>
                <a:spcPts val="600"/>
              </a:spcAft>
            </a:pPr>
            <a:r>
              <a:rPr lang="zh-CN" altLang="en-US" sz="1800" b="1" dirty="0">
                <a:latin typeface="微软雅黑" panose="020B0503020204020204" pitchFamily="34" charset="-122"/>
                <a:ea typeface="微软雅黑" panose="020B0503020204020204" pitchFamily="34" charset="-122"/>
              </a:rPr>
              <a:t>并行场景：</a:t>
            </a:r>
            <a:r>
              <a:rPr lang="zh-CN" altLang="en-US" sz="1800" i="0" dirty="0">
                <a:effectLst/>
                <a:latin typeface="微软雅黑" panose="020B0503020204020204" pitchFamily="34" charset="-122"/>
                <a:ea typeface="微软雅黑" panose="020B0503020204020204" pitchFamily="34" charset="-122"/>
              </a:rPr>
              <a:t>算子间</a:t>
            </a:r>
            <a:r>
              <a:rPr lang="zh-CN" altLang="en-US" sz="1800" b="1" i="0" dirty="0">
                <a:effectLst/>
                <a:latin typeface="微软雅黑" panose="020B0503020204020204" pitchFamily="34" charset="-122"/>
                <a:ea typeface="微软雅黑" panose="020B0503020204020204" pitchFamily="34" charset="-122"/>
              </a:rPr>
              <a:t>相互独立</a:t>
            </a:r>
            <a:r>
              <a:rPr lang="zh-CN" altLang="en-US" sz="1800" i="0" dirty="0">
                <a:effectLst/>
                <a:latin typeface="微软雅黑" panose="020B0503020204020204" pitchFamily="34" charset="-122"/>
                <a:ea typeface="微软雅黑" panose="020B0503020204020204" pitchFamily="34" charset="-122"/>
              </a:rPr>
              <a:t>可以将两个算子分配到</a:t>
            </a:r>
            <a:r>
              <a:rPr lang="zh-CN" altLang="en-US" sz="1800" b="1" i="0" dirty="0">
                <a:effectLst/>
                <a:latin typeface="微软雅黑" panose="020B0503020204020204" pitchFamily="34" charset="-122"/>
                <a:ea typeface="微软雅黑" panose="020B0503020204020204" pitchFamily="34" charset="-122"/>
              </a:rPr>
              <a:t>两个硬件</a:t>
            </a:r>
            <a:r>
              <a:rPr lang="zh-CN" altLang="en-US" sz="1800" i="0" dirty="0">
                <a:effectLst/>
                <a:latin typeface="微软雅黑" panose="020B0503020204020204" pitchFamily="34" charset="-122"/>
                <a:ea typeface="微软雅黑" panose="020B0503020204020204" pitchFamily="34" charset="-122"/>
              </a:rPr>
              <a:t>上进行</a:t>
            </a:r>
            <a:r>
              <a:rPr lang="zh-CN" altLang="en-US" sz="1800" b="1" i="0" dirty="0">
                <a:effectLst/>
                <a:latin typeface="微软雅黑" panose="020B0503020204020204" pitchFamily="34" charset="-122"/>
                <a:ea typeface="微软雅黑" panose="020B0503020204020204" pitchFamily="34" charset="-122"/>
              </a:rPr>
              <a:t>并行计算</a:t>
            </a:r>
            <a:r>
              <a:rPr lang="zh-CN" altLang="en-US" sz="1800" i="0" dirty="0">
                <a:effectLst/>
                <a:latin typeface="微软雅黑" panose="020B0503020204020204" pitchFamily="34" charset="-122"/>
                <a:ea typeface="微软雅黑" panose="020B0503020204020204" pitchFamily="34" charset="-122"/>
              </a:rPr>
              <a:t>。</a:t>
            </a:r>
          </a:p>
        </p:txBody>
      </p:sp>
      <p:pic>
        <p:nvPicPr>
          <p:cNvPr id="5" name="图形 4">
            <a:extLst>
              <a:ext uri="{FF2B5EF4-FFF2-40B4-BE49-F238E27FC236}">
                <a16:creationId xmlns:a16="http://schemas.microsoft.com/office/drawing/2014/main" id="{0F66FAD1-F4D1-FFA6-F7CB-370E0AE66AF0}"/>
              </a:ext>
            </a:extLst>
          </p:cNvPr>
          <p:cNvPicPr>
            <a:picLocks noChangeAspect="1"/>
          </p:cNvPicPr>
          <p:nvPr/>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974815" y="2198123"/>
            <a:ext cx="7194369" cy="2877747"/>
          </a:xfrm>
          <a:prstGeom prst="rect">
            <a:avLst/>
          </a:prstGeom>
        </p:spPr>
      </p:pic>
      <p:sp>
        <p:nvSpPr>
          <p:cNvPr id="6" name="内容占位符 2">
            <a:extLst>
              <a:ext uri="{FF2B5EF4-FFF2-40B4-BE49-F238E27FC236}">
                <a16:creationId xmlns:a16="http://schemas.microsoft.com/office/drawing/2014/main" id="{EDBD9DA6-3A81-9488-5CAF-265E9B142E68}"/>
              </a:ext>
            </a:extLst>
          </p:cNvPr>
          <p:cNvSpPr txBox="1">
            <a:spLocks/>
          </p:cNvSpPr>
          <p:nvPr/>
        </p:nvSpPr>
        <p:spPr>
          <a:xfrm>
            <a:off x="628650" y="5279116"/>
            <a:ext cx="7886700" cy="1147809"/>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spcAft>
                <a:spcPts val="600"/>
              </a:spcAft>
            </a:pPr>
            <a:r>
              <a:rPr lang="en-US" altLang="zh-CN" sz="1800" dirty="0">
                <a:latin typeface="微软雅黑" panose="020B0503020204020204" pitchFamily="34" charset="-122"/>
                <a:ea typeface="微软雅黑" panose="020B0503020204020204" pitchFamily="34" charset="-122"/>
              </a:rPr>
              <a:t>op1</a:t>
            </a:r>
            <a:r>
              <a:rPr lang="zh-CN" altLang="en-US" sz="1800" dirty="0">
                <a:latin typeface="微软雅黑" panose="020B0503020204020204" pitchFamily="34" charset="-122"/>
                <a:ea typeface="微软雅黑" panose="020B0503020204020204" pitchFamily="34" charset="-122"/>
              </a:rPr>
              <a:t>和</a:t>
            </a:r>
            <a:r>
              <a:rPr lang="en-US" altLang="zh-CN" sz="1800" dirty="0">
                <a:latin typeface="微软雅黑" panose="020B0503020204020204" pitchFamily="34" charset="-122"/>
                <a:ea typeface="微软雅黑" panose="020B0503020204020204" pitchFamily="34" charset="-122"/>
              </a:rPr>
              <a:t>op2</a:t>
            </a:r>
            <a:r>
              <a:rPr lang="zh-CN" altLang="en-US" sz="1800" dirty="0">
                <a:latin typeface="微软雅黑" panose="020B0503020204020204" pitchFamily="34" charset="-122"/>
                <a:ea typeface="微软雅黑" panose="020B0503020204020204" pitchFamily="34" charset="-122"/>
              </a:rPr>
              <a:t>之间相互独立，此时可以将两个算子分配到两个硬件上进行并行计算。</a:t>
            </a:r>
            <a:endParaRPr lang="en-US" altLang="zh-CN" sz="1800" dirty="0">
              <a:latin typeface="微软雅黑" panose="020B0503020204020204" pitchFamily="34" charset="-122"/>
              <a:ea typeface="微软雅黑" panose="020B0503020204020204" pitchFamily="34" charset="-122"/>
            </a:endParaRPr>
          </a:p>
          <a:p>
            <a:pPr>
              <a:spcAft>
                <a:spcPts val="600"/>
              </a:spcAft>
            </a:pPr>
            <a:r>
              <a:rPr lang="zh-CN" altLang="en-US" sz="1800" dirty="0">
                <a:latin typeface="微软雅黑" panose="020B0503020204020204" pitchFamily="34" charset="-122"/>
                <a:ea typeface="微软雅黑" panose="020B0503020204020204" pitchFamily="34" charset="-122"/>
              </a:rPr>
              <a:t>对比串行执行，并行计算可以同时利用更多的计算资源来缩短执行时间。</a:t>
            </a:r>
          </a:p>
        </p:txBody>
      </p:sp>
    </p:spTree>
    <p:extLst>
      <p:ext uri="{BB962C8B-B14F-4D97-AF65-F5344CB8AC3E}">
        <p14:creationId xmlns:p14="http://schemas.microsoft.com/office/powerpoint/2010/main" val="4011209622"/>
      </p:ext>
    </p:extLst>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48B368F3-2D3E-E344-DB7E-79E9620B6790}"/>
              </a:ext>
            </a:extLst>
          </p:cNvPr>
          <p:cNvSpPr>
            <a:spLocks noGrp="1"/>
          </p:cNvSpPr>
          <p:nvPr>
            <p:ph type="title"/>
          </p:nvPr>
        </p:nvSpPr>
        <p:spPr/>
        <p:txBody>
          <a:bodyPr/>
          <a:lstStyle/>
          <a:p>
            <a:r>
              <a:rPr lang="zh-CN" altLang="en-US" dirty="0">
                <a:latin typeface="微软雅黑" panose="020B0503020204020204" pitchFamily="34" charset="-122"/>
                <a:ea typeface="微软雅黑" panose="020B0503020204020204" pitchFamily="34" charset="-122"/>
              </a:rPr>
              <a:t>数据载入同步与异步机制</a:t>
            </a:r>
            <a:endParaRPr lang="zh-CN" altLang="en-US" dirty="0"/>
          </a:p>
        </p:txBody>
      </p:sp>
      <p:sp>
        <p:nvSpPr>
          <p:cNvPr id="3" name="内容占位符 2">
            <a:extLst>
              <a:ext uri="{FF2B5EF4-FFF2-40B4-BE49-F238E27FC236}">
                <a16:creationId xmlns:a16="http://schemas.microsoft.com/office/drawing/2014/main" id="{02BA2617-F158-B93F-0969-A6F53B2D9ABC}"/>
              </a:ext>
            </a:extLst>
          </p:cNvPr>
          <p:cNvSpPr>
            <a:spLocks noGrp="1"/>
          </p:cNvSpPr>
          <p:nvPr>
            <p:ph idx="1"/>
          </p:nvPr>
        </p:nvSpPr>
        <p:spPr>
          <a:xfrm>
            <a:off x="576399" y="1762535"/>
            <a:ext cx="7886700" cy="3116441"/>
          </a:xfrm>
        </p:spPr>
        <p:txBody>
          <a:bodyPr>
            <a:noAutofit/>
          </a:bodyPr>
          <a:lstStyle/>
          <a:p>
            <a:pPr>
              <a:spcAft>
                <a:spcPts val="600"/>
              </a:spcAft>
            </a:pPr>
            <a:r>
              <a:rPr lang="zh-CN" altLang="en-US" sz="1800" i="0" dirty="0">
                <a:effectLst/>
                <a:latin typeface="微软雅黑" panose="020B0503020204020204" pitchFamily="34" charset="-122"/>
                <a:ea typeface="微软雅黑" panose="020B0503020204020204" pitchFamily="34" charset="-122"/>
              </a:rPr>
              <a:t>一次完整计算图的训练执行过程包含：数据载入、数据预处理、网络训练三个环节。三个环节之间的任务调度是以串行方式进行，每一个环节都有赖于前一个环节的输出。</a:t>
            </a:r>
            <a:endParaRPr lang="en-US" altLang="zh-CN" sz="1800" i="0" dirty="0">
              <a:effectLst/>
              <a:latin typeface="微软雅黑" panose="020B0503020204020204" pitchFamily="34" charset="-122"/>
              <a:ea typeface="微软雅黑" panose="020B0503020204020204" pitchFamily="34" charset="-122"/>
            </a:endParaRPr>
          </a:p>
          <a:p>
            <a:pPr>
              <a:spcAft>
                <a:spcPts val="600"/>
              </a:spcAft>
            </a:pPr>
            <a:r>
              <a:rPr lang="zh-CN" altLang="en-US" sz="1800" i="0" dirty="0">
                <a:effectLst/>
                <a:latin typeface="微软雅黑" panose="020B0503020204020204" pitchFamily="34" charset="-122"/>
                <a:ea typeface="微软雅黑" panose="020B0503020204020204" pitchFamily="34" charset="-122"/>
              </a:rPr>
              <a:t>但计算图的训练是多轮迭代的过程，多轮训练之间的三个环节可以用同步与异步两种机制来进行调度执行。</a:t>
            </a:r>
          </a:p>
          <a:p>
            <a:pPr lvl="1">
              <a:spcAft>
                <a:spcPts val="600"/>
              </a:spcAft>
              <a:buFont typeface="Wingdings" panose="05000000000000000000" pitchFamily="2" charset="2"/>
              <a:buChar char="Ø"/>
            </a:pPr>
            <a:r>
              <a:rPr lang="zh-CN" altLang="en-US" sz="1600" b="1" i="0" dirty="0">
                <a:effectLst/>
                <a:latin typeface="微软雅黑" panose="020B0503020204020204" pitchFamily="34" charset="-122"/>
                <a:ea typeface="微软雅黑" panose="020B0503020204020204" pitchFamily="34" charset="-122"/>
              </a:rPr>
              <a:t>同步：</a:t>
            </a:r>
            <a:r>
              <a:rPr lang="zh-CN" altLang="en-US" sz="1600" i="0" dirty="0">
                <a:effectLst/>
                <a:latin typeface="微软雅黑" panose="020B0503020204020204" pitchFamily="34" charset="-122"/>
                <a:ea typeface="微软雅黑" panose="020B0503020204020204" pitchFamily="34" charset="-122"/>
              </a:rPr>
              <a:t>顺序执行任务，当前任务执行完后会等待后续任务执行情况，任务之间需要等待、协调运行；</a:t>
            </a:r>
          </a:p>
          <a:p>
            <a:pPr lvl="1">
              <a:spcAft>
                <a:spcPts val="600"/>
              </a:spcAft>
              <a:buFont typeface="Wingdings" panose="05000000000000000000" pitchFamily="2" charset="2"/>
              <a:buChar char="Ø"/>
            </a:pPr>
            <a:r>
              <a:rPr lang="zh-CN" altLang="en-US" sz="1600" b="1" i="0" dirty="0">
                <a:effectLst/>
                <a:latin typeface="微软雅黑" panose="020B0503020204020204" pitchFamily="34" charset="-122"/>
                <a:ea typeface="微软雅黑" panose="020B0503020204020204" pitchFamily="34" charset="-122"/>
              </a:rPr>
              <a:t>异步：</a:t>
            </a:r>
            <a:r>
              <a:rPr lang="zh-CN" altLang="en-US" sz="1600" i="0" dirty="0">
                <a:effectLst/>
                <a:latin typeface="微软雅黑" panose="020B0503020204020204" pitchFamily="34" charset="-122"/>
                <a:ea typeface="微软雅黑" panose="020B0503020204020204" pitchFamily="34" charset="-122"/>
              </a:rPr>
              <a:t>当前任务完成后，不需要等待后续任务的执行情况，可继续执行当前任务下一轮迭代。</a:t>
            </a:r>
            <a:endParaRPr lang="en-US" altLang="zh-CN" sz="1600" i="0" dirty="0">
              <a:effectLst/>
              <a:latin typeface="微软雅黑" panose="020B0503020204020204" pitchFamily="34" charset="-122"/>
              <a:ea typeface="微软雅黑" panose="020B0503020204020204" pitchFamily="34" charset="-122"/>
            </a:endParaRPr>
          </a:p>
        </p:txBody>
      </p:sp>
    </p:spTree>
    <p:extLst>
      <p:ext uri="{BB962C8B-B14F-4D97-AF65-F5344CB8AC3E}">
        <p14:creationId xmlns:p14="http://schemas.microsoft.com/office/powerpoint/2010/main" val="3015800153"/>
      </p:ext>
    </p:extLst>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48B368F3-2D3E-E344-DB7E-79E9620B6790}"/>
              </a:ext>
            </a:extLst>
          </p:cNvPr>
          <p:cNvSpPr>
            <a:spLocks noGrp="1"/>
          </p:cNvSpPr>
          <p:nvPr>
            <p:ph type="title"/>
          </p:nvPr>
        </p:nvSpPr>
        <p:spPr/>
        <p:txBody>
          <a:bodyPr/>
          <a:lstStyle/>
          <a:p>
            <a:r>
              <a:rPr lang="zh-CN" altLang="en-US" dirty="0">
                <a:latin typeface="微软雅黑" panose="020B0503020204020204" pitchFamily="34" charset="-122"/>
                <a:ea typeface="微软雅黑" panose="020B0503020204020204" pitchFamily="34" charset="-122"/>
              </a:rPr>
              <a:t>同步与异步机制对比</a:t>
            </a:r>
            <a:endParaRPr lang="zh-CN" altLang="en-US" dirty="0"/>
          </a:p>
        </p:txBody>
      </p:sp>
      <p:sp>
        <p:nvSpPr>
          <p:cNvPr id="3" name="内容占位符 2">
            <a:extLst>
              <a:ext uri="{FF2B5EF4-FFF2-40B4-BE49-F238E27FC236}">
                <a16:creationId xmlns:a16="http://schemas.microsoft.com/office/drawing/2014/main" id="{02BA2617-F158-B93F-0969-A6F53B2D9ABC}"/>
              </a:ext>
            </a:extLst>
          </p:cNvPr>
          <p:cNvSpPr>
            <a:spLocks noGrp="1"/>
          </p:cNvSpPr>
          <p:nvPr>
            <p:ph idx="1"/>
          </p:nvPr>
        </p:nvSpPr>
        <p:spPr>
          <a:xfrm>
            <a:off x="628650" y="3147674"/>
            <a:ext cx="7886700" cy="562652"/>
          </a:xfrm>
        </p:spPr>
        <p:txBody>
          <a:bodyPr>
            <a:noAutofit/>
          </a:bodyPr>
          <a:lstStyle/>
          <a:p>
            <a:pPr>
              <a:spcAft>
                <a:spcPts val="600"/>
              </a:spcAft>
            </a:pPr>
            <a:r>
              <a:rPr lang="zh-CN" altLang="en-US" sz="1600" b="1" i="0" dirty="0">
                <a:effectLst/>
                <a:latin typeface="微软雅黑" panose="020B0503020204020204" pitchFamily="34" charset="-122"/>
                <a:ea typeface="微软雅黑" panose="020B0503020204020204" pitchFamily="34" charset="-122"/>
              </a:rPr>
              <a:t>同步机制：</a:t>
            </a:r>
            <a:r>
              <a:rPr lang="zh-CN" altLang="en-US" sz="1600" i="0" dirty="0">
                <a:effectLst/>
                <a:latin typeface="微软雅黑" panose="020B0503020204020204" pitchFamily="34" charset="-122"/>
                <a:ea typeface="微软雅黑" panose="020B0503020204020204" pitchFamily="34" charset="-122"/>
              </a:rPr>
              <a:t>当进行数据载入时，数据处理、模型训练处于等待的状态，相反模型处于训练时，数据载入的</a:t>
            </a:r>
            <a:r>
              <a:rPr lang="en-US" altLang="zh-CN" sz="1600" i="0" dirty="0">
                <a:effectLst/>
                <a:latin typeface="微软雅黑" panose="020B0503020204020204" pitchFamily="34" charset="-122"/>
                <a:ea typeface="微软雅黑" panose="020B0503020204020204" pitchFamily="34" charset="-122"/>
              </a:rPr>
              <a:t>I/O</a:t>
            </a:r>
            <a:r>
              <a:rPr lang="zh-CN" altLang="en-US" sz="1600" i="0" dirty="0">
                <a:effectLst/>
                <a:latin typeface="微软雅黑" panose="020B0503020204020204" pitchFamily="34" charset="-122"/>
                <a:ea typeface="微软雅黑" panose="020B0503020204020204" pitchFamily="34" charset="-122"/>
              </a:rPr>
              <a:t>通道处于空闲，同步机制造成计算资源和通信资源的浪费。</a:t>
            </a:r>
            <a:endParaRPr lang="en-US" altLang="zh-CN" sz="1400" i="0" dirty="0">
              <a:effectLst/>
              <a:latin typeface="微软雅黑" panose="020B0503020204020204" pitchFamily="34" charset="-122"/>
              <a:ea typeface="微软雅黑" panose="020B0503020204020204" pitchFamily="34" charset="-122"/>
            </a:endParaRPr>
          </a:p>
        </p:txBody>
      </p:sp>
      <p:pic>
        <p:nvPicPr>
          <p:cNvPr id="5" name="图形 4">
            <a:extLst>
              <a:ext uri="{FF2B5EF4-FFF2-40B4-BE49-F238E27FC236}">
                <a16:creationId xmlns:a16="http://schemas.microsoft.com/office/drawing/2014/main" id="{C950BA14-1312-1291-5829-9748AE23C6B7}"/>
              </a:ext>
            </a:extLst>
          </p:cNvPr>
          <p:cNvPicPr>
            <a:picLocks noChangeAspect="1"/>
          </p:cNvPicPr>
          <p:nvPr/>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1032069" y="1571542"/>
            <a:ext cx="6577045" cy="1550482"/>
          </a:xfrm>
          <a:prstGeom prst="rect">
            <a:avLst/>
          </a:prstGeom>
        </p:spPr>
      </p:pic>
      <p:pic>
        <p:nvPicPr>
          <p:cNvPr id="7" name="图形 6">
            <a:extLst>
              <a:ext uri="{FF2B5EF4-FFF2-40B4-BE49-F238E27FC236}">
                <a16:creationId xmlns:a16="http://schemas.microsoft.com/office/drawing/2014/main" id="{0A9D505E-60C4-2F29-8317-7AF881DAF7F1}"/>
              </a:ext>
            </a:extLst>
          </p:cNvPr>
          <p:cNvPicPr>
            <a:picLocks noChangeAspect="1"/>
          </p:cNvPicPr>
          <p:nvPr/>
        </p:nvPicPr>
        <p:blipFill>
          <a:blip r:embed="rId4">
            <a:extLst>
              <a:ext uri="{28A0092B-C50C-407E-A947-70E740481C1C}">
                <a14:useLocalDpi xmlns:a14="http://schemas.microsoft.com/office/drawing/2010/main" val="0"/>
              </a:ext>
              <a:ext uri="{96DAC541-7B7A-43D3-8B79-37D633B846F1}">
                <asvg:svgBlip xmlns:asvg="http://schemas.microsoft.com/office/drawing/2016/SVG/main" r:embed="rId5"/>
              </a:ext>
            </a:extLst>
          </a:blip>
          <a:stretch>
            <a:fillRect/>
          </a:stretch>
        </p:blipFill>
        <p:spPr>
          <a:xfrm>
            <a:off x="1032069" y="3939673"/>
            <a:ext cx="6577045" cy="1550482"/>
          </a:xfrm>
          <a:prstGeom prst="rect">
            <a:avLst/>
          </a:prstGeom>
        </p:spPr>
      </p:pic>
      <p:sp>
        <p:nvSpPr>
          <p:cNvPr id="8" name="内容占位符 2">
            <a:extLst>
              <a:ext uri="{FF2B5EF4-FFF2-40B4-BE49-F238E27FC236}">
                <a16:creationId xmlns:a16="http://schemas.microsoft.com/office/drawing/2014/main" id="{E39AF3A5-D185-91AB-7677-5AF72DE5859D}"/>
              </a:ext>
            </a:extLst>
          </p:cNvPr>
          <p:cNvSpPr txBox="1">
            <a:spLocks/>
          </p:cNvSpPr>
          <p:nvPr/>
        </p:nvSpPr>
        <p:spPr>
          <a:xfrm>
            <a:off x="628650" y="5540353"/>
            <a:ext cx="7886700" cy="1062921"/>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spcAft>
                <a:spcPts val="600"/>
              </a:spcAft>
            </a:pPr>
            <a:r>
              <a:rPr lang="zh-CN" altLang="en-US" sz="1600" b="1" dirty="0">
                <a:latin typeface="微软雅黑" panose="020B0503020204020204" pitchFamily="34" charset="-122"/>
                <a:ea typeface="微软雅黑" panose="020B0503020204020204" pitchFamily="34" charset="-122"/>
              </a:rPr>
              <a:t>异步机制：</a:t>
            </a:r>
            <a:r>
              <a:rPr lang="zh-CN" altLang="en-US" sz="1600" dirty="0">
                <a:latin typeface="微软雅黑" panose="020B0503020204020204" pitchFamily="34" charset="-122"/>
                <a:ea typeface="微软雅黑" panose="020B0503020204020204" pitchFamily="34" charset="-122"/>
              </a:rPr>
              <a:t>当数据通道将数据读取后交给后续的数据与处理环节后，不需要等待计算图训练迭代完成，直接读取下一批次的数据，减少了数据载入、数据预处理、网络训练三个环节的空闲等待时间，能够大幅度缩短循环训练的整体时间，提高任务执行效率。</a:t>
            </a:r>
            <a:endParaRPr lang="en-US" altLang="zh-CN" sz="1400" dirty="0">
              <a:latin typeface="微软雅黑" panose="020B0503020204020204" pitchFamily="34" charset="-122"/>
              <a:ea typeface="微软雅黑" panose="020B0503020204020204" pitchFamily="34" charset="-122"/>
            </a:endParaRPr>
          </a:p>
        </p:txBody>
      </p:sp>
      <p:sp>
        <p:nvSpPr>
          <p:cNvPr id="10" name="爆炸形: 14 pt  9">
            <a:extLst>
              <a:ext uri="{FF2B5EF4-FFF2-40B4-BE49-F238E27FC236}">
                <a16:creationId xmlns:a16="http://schemas.microsoft.com/office/drawing/2014/main" id="{D47DC9F7-7844-EC40-5A37-C58937836370}"/>
              </a:ext>
            </a:extLst>
          </p:cNvPr>
          <p:cNvSpPr/>
          <p:nvPr/>
        </p:nvSpPr>
        <p:spPr>
          <a:xfrm>
            <a:off x="6577149" y="3889476"/>
            <a:ext cx="2514600" cy="882208"/>
          </a:xfrm>
          <a:prstGeom prst="irregularSeal2">
            <a:avLst/>
          </a:prstGeom>
          <a:solidFill>
            <a:schemeClr val="accent1">
              <a:lumMod val="40000"/>
              <a:lumOff val="6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1400" b="1" dirty="0">
                <a:solidFill>
                  <a:srgbClr val="FF0000"/>
                </a:solidFill>
                <a:latin typeface="微软雅黑" panose="020B0503020204020204" pitchFamily="34" charset="-122"/>
                <a:ea typeface="微软雅黑" panose="020B0503020204020204" pitchFamily="34" charset="-122"/>
              </a:rPr>
              <a:t>流水线并行思想</a:t>
            </a:r>
          </a:p>
        </p:txBody>
      </p:sp>
      <p:sp>
        <p:nvSpPr>
          <p:cNvPr id="11" name="椭圆 10">
            <a:extLst>
              <a:ext uri="{FF2B5EF4-FFF2-40B4-BE49-F238E27FC236}">
                <a16:creationId xmlns:a16="http://schemas.microsoft.com/office/drawing/2014/main" id="{9CC9E653-DFA6-B8F8-548F-F80922DF2236}"/>
              </a:ext>
            </a:extLst>
          </p:cNvPr>
          <p:cNvSpPr/>
          <p:nvPr/>
        </p:nvSpPr>
        <p:spPr>
          <a:xfrm>
            <a:off x="6992112" y="1263356"/>
            <a:ext cx="2034322" cy="790995"/>
          </a:xfrm>
          <a:prstGeom prst="ellipse">
            <a:avLst/>
          </a:prstGeom>
          <a:solidFill>
            <a:srgbClr val="FFFF00"/>
          </a:solidFill>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a:r>
              <a:rPr lang="zh-CN" altLang="en-US" sz="1400" b="1" dirty="0">
                <a:solidFill>
                  <a:srgbClr val="FF0000"/>
                </a:solidFill>
                <a:latin typeface="微软雅黑" panose="020B0503020204020204" pitchFamily="34" charset="-122"/>
                <a:ea typeface="微软雅黑" panose="020B0503020204020204" pitchFamily="34" charset="-122"/>
              </a:rPr>
              <a:t>内存墙</a:t>
            </a:r>
            <a:r>
              <a:rPr lang="en-US" altLang="zh-CN" sz="1400" b="1" dirty="0">
                <a:solidFill>
                  <a:srgbClr val="FF0000"/>
                </a:solidFill>
                <a:latin typeface="微软雅黑" panose="020B0503020204020204" pitchFamily="34" charset="-122"/>
                <a:ea typeface="微软雅黑" panose="020B0503020204020204" pitchFamily="34" charset="-122"/>
              </a:rPr>
              <a:t>(</a:t>
            </a:r>
            <a:r>
              <a:rPr lang="en-US" altLang="zh-CN" sz="1400" b="1" dirty="0" err="1">
                <a:solidFill>
                  <a:srgbClr val="FF0000"/>
                </a:solidFill>
                <a:latin typeface="微软雅黑" panose="020B0503020204020204" pitchFamily="34" charset="-122"/>
                <a:ea typeface="微软雅黑" panose="020B0503020204020204" pitchFamily="34" charset="-122"/>
              </a:rPr>
              <a:t>Memeory</a:t>
            </a:r>
            <a:r>
              <a:rPr lang="en-US" altLang="zh-CN" sz="1400" b="1" dirty="0">
                <a:solidFill>
                  <a:srgbClr val="FF0000"/>
                </a:solidFill>
                <a:latin typeface="微软雅黑" panose="020B0503020204020204" pitchFamily="34" charset="-122"/>
                <a:ea typeface="微软雅黑" panose="020B0503020204020204" pitchFamily="34" charset="-122"/>
              </a:rPr>
              <a:t> Wall)</a:t>
            </a:r>
            <a:endParaRPr lang="zh-CN" altLang="en-US" sz="1400" b="1" dirty="0">
              <a:solidFill>
                <a:srgbClr val="FF0000"/>
              </a:solidFill>
              <a:latin typeface="微软雅黑" panose="020B0503020204020204" pitchFamily="34" charset="-122"/>
              <a:ea typeface="微软雅黑" panose="020B0503020204020204" pitchFamily="34" charset="-122"/>
            </a:endParaRPr>
          </a:p>
        </p:txBody>
      </p:sp>
      <p:cxnSp>
        <p:nvCxnSpPr>
          <p:cNvPr id="13" name="直接箭头连接符 12">
            <a:extLst>
              <a:ext uri="{FF2B5EF4-FFF2-40B4-BE49-F238E27FC236}">
                <a16:creationId xmlns:a16="http://schemas.microsoft.com/office/drawing/2014/main" id="{1BC260C6-DBF0-9021-EF5F-5078D158B93F}"/>
              </a:ext>
            </a:extLst>
          </p:cNvPr>
          <p:cNvCxnSpPr>
            <a:cxnSpLocks/>
            <a:stCxn id="11" idx="2"/>
          </p:cNvCxnSpPr>
          <p:nvPr/>
        </p:nvCxnSpPr>
        <p:spPr>
          <a:xfrm flipH="1">
            <a:off x="6132576" y="1658854"/>
            <a:ext cx="859536" cy="97618"/>
          </a:xfrm>
          <a:prstGeom prst="straightConnector1">
            <a:avLst/>
          </a:prstGeom>
          <a:ln w="19050">
            <a:solidFill>
              <a:schemeClr val="accent4">
                <a:lumMod val="75000"/>
              </a:schemeClr>
            </a:solidFill>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382730837"/>
      </p:ext>
    </p:extLst>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48B368F3-2D3E-E344-DB7E-79E9620B6790}"/>
              </a:ext>
            </a:extLst>
          </p:cNvPr>
          <p:cNvSpPr>
            <a:spLocks noGrp="1"/>
          </p:cNvSpPr>
          <p:nvPr>
            <p:ph type="title"/>
          </p:nvPr>
        </p:nvSpPr>
        <p:spPr/>
        <p:txBody>
          <a:bodyPr/>
          <a:lstStyle/>
          <a:p>
            <a:r>
              <a:rPr lang="zh-CN" altLang="en-US" dirty="0">
                <a:latin typeface="微软雅黑" panose="020B0503020204020204" pitchFamily="34" charset="-122"/>
                <a:ea typeface="微软雅黑" panose="020B0503020204020204" pitchFamily="34" charset="-122"/>
              </a:rPr>
              <a:t>异步机制与并行计算结合</a:t>
            </a:r>
            <a:endParaRPr lang="zh-CN" altLang="en-US" dirty="0"/>
          </a:p>
        </p:txBody>
      </p:sp>
      <p:sp>
        <p:nvSpPr>
          <p:cNvPr id="8" name="内容占位符 2">
            <a:extLst>
              <a:ext uri="{FF2B5EF4-FFF2-40B4-BE49-F238E27FC236}">
                <a16:creationId xmlns:a16="http://schemas.microsoft.com/office/drawing/2014/main" id="{E39AF3A5-D185-91AB-7677-5AF72DE5859D}"/>
              </a:ext>
            </a:extLst>
          </p:cNvPr>
          <p:cNvSpPr txBox="1">
            <a:spLocks/>
          </p:cNvSpPr>
          <p:nvPr/>
        </p:nvSpPr>
        <p:spPr>
          <a:xfrm>
            <a:off x="628650" y="4290673"/>
            <a:ext cx="7886700" cy="750719"/>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spcAft>
                <a:spcPts val="600"/>
              </a:spcAft>
            </a:pPr>
            <a:r>
              <a:rPr lang="zh-CN" altLang="en-US" sz="1600" dirty="0">
                <a:latin typeface="微软雅黑" panose="020B0503020204020204" pitchFamily="34" charset="-122"/>
                <a:ea typeface="微软雅黑" panose="020B0503020204020204" pitchFamily="34" charset="-122"/>
              </a:rPr>
              <a:t>将异步机制与并行计算结合在一起可以更加充分地利用丰富的计算资源，从而进一步提高计算图训练效率，缩短训练时间。</a:t>
            </a:r>
            <a:endParaRPr lang="en-US" altLang="zh-CN" sz="1400" dirty="0">
              <a:latin typeface="微软雅黑" panose="020B0503020204020204" pitchFamily="34" charset="-122"/>
              <a:ea typeface="微软雅黑" panose="020B0503020204020204" pitchFamily="34" charset="-122"/>
            </a:endParaRPr>
          </a:p>
        </p:txBody>
      </p:sp>
      <p:pic>
        <p:nvPicPr>
          <p:cNvPr id="6" name="图形 5">
            <a:extLst>
              <a:ext uri="{FF2B5EF4-FFF2-40B4-BE49-F238E27FC236}">
                <a16:creationId xmlns:a16="http://schemas.microsoft.com/office/drawing/2014/main" id="{DF20EE6B-EB67-3748-8F92-78DC55F8FF41}"/>
              </a:ext>
            </a:extLst>
          </p:cNvPr>
          <p:cNvPicPr>
            <a:picLocks noChangeAspect="1"/>
          </p:cNvPicPr>
          <p:nvPr/>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943356" y="2168514"/>
            <a:ext cx="7257288" cy="1703945"/>
          </a:xfrm>
          <a:prstGeom prst="rect">
            <a:avLst/>
          </a:prstGeom>
        </p:spPr>
      </p:pic>
    </p:spTree>
    <p:extLst>
      <p:ext uri="{BB962C8B-B14F-4D97-AF65-F5344CB8AC3E}">
        <p14:creationId xmlns:p14="http://schemas.microsoft.com/office/powerpoint/2010/main" val="2653377521"/>
      </p:ext>
    </p:extLst>
  </p:cSld>
  <p:clrMapOvr>
    <a:masterClrMapping/>
  </p:clrMapOvr>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48B368F3-2D3E-E344-DB7E-79E9620B6790}"/>
              </a:ext>
            </a:extLst>
          </p:cNvPr>
          <p:cNvSpPr>
            <a:spLocks noGrp="1"/>
          </p:cNvSpPr>
          <p:nvPr>
            <p:ph type="title"/>
          </p:nvPr>
        </p:nvSpPr>
        <p:spPr/>
        <p:txBody>
          <a:bodyPr/>
          <a:lstStyle/>
          <a:p>
            <a:r>
              <a:rPr lang="zh-CN" altLang="en-US" dirty="0">
                <a:latin typeface="微软雅黑" panose="020B0503020204020204" pitchFamily="34" charset="-122"/>
                <a:ea typeface="微软雅黑" panose="020B0503020204020204" pitchFamily="34" charset="-122"/>
              </a:rPr>
              <a:t>总结</a:t>
            </a:r>
            <a:endParaRPr lang="zh-CN" altLang="en-US" dirty="0"/>
          </a:p>
        </p:txBody>
      </p:sp>
      <p:sp>
        <p:nvSpPr>
          <p:cNvPr id="3" name="内容占位符 2">
            <a:extLst>
              <a:ext uri="{FF2B5EF4-FFF2-40B4-BE49-F238E27FC236}">
                <a16:creationId xmlns:a16="http://schemas.microsoft.com/office/drawing/2014/main" id="{02BA2617-F158-B93F-0969-A6F53B2D9ABC}"/>
              </a:ext>
            </a:extLst>
          </p:cNvPr>
          <p:cNvSpPr>
            <a:spLocks noGrp="1"/>
          </p:cNvSpPr>
          <p:nvPr>
            <p:ph idx="1"/>
          </p:nvPr>
        </p:nvSpPr>
        <p:spPr>
          <a:xfrm>
            <a:off x="628650" y="1545810"/>
            <a:ext cx="7886700" cy="4851625"/>
          </a:xfrm>
        </p:spPr>
        <p:txBody>
          <a:bodyPr>
            <a:noAutofit/>
          </a:bodyPr>
          <a:lstStyle/>
          <a:p>
            <a:pPr>
              <a:spcBef>
                <a:spcPts val="0"/>
              </a:spcBef>
              <a:spcAft>
                <a:spcPts val="600"/>
              </a:spcAft>
            </a:pPr>
            <a:r>
              <a:rPr lang="zh-CN" altLang="en-US" sz="1600" i="0" dirty="0">
                <a:effectLst/>
                <a:latin typeface="微软雅黑" panose="020B0503020204020204" pitchFamily="34" charset="-122"/>
                <a:ea typeface="微软雅黑" panose="020B0503020204020204" pitchFamily="34" charset="-122"/>
              </a:rPr>
              <a:t>为了兼顾编程的灵活性和计算的高效性，设计了基于</a:t>
            </a:r>
            <a:r>
              <a:rPr lang="zh-CN" altLang="en-US" sz="1600" b="1" i="0" dirty="0">
                <a:effectLst/>
                <a:latin typeface="微软雅黑" panose="020B0503020204020204" pitchFamily="34" charset="-122"/>
                <a:ea typeface="微软雅黑" panose="020B0503020204020204" pitchFamily="34" charset="-122"/>
              </a:rPr>
              <a:t>计算图</a:t>
            </a:r>
            <a:r>
              <a:rPr lang="zh-CN" altLang="en-US" sz="1600" i="0" dirty="0">
                <a:effectLst/>
                <a:latin typeface="微软雅黑" panose="020B0503020204020204" pitchFamily="34" charset="-122"/>
                <a:ea typeface="微软雅黑" panose="020B0503020204020204" pitchFamily="34" charset="-122"/>
              </a:rPr>
              <a:t>的深度学习框架。</a:t>
            </a:r>
          </a:p>
          <a:p>
            <a:pPr>
              <a:spcBef>
                <a:spcPts val="0"/>
              </a:spcBef>
              <a:spcAft>
                <a:spcPts val="600"/>
              </a:spcAft>
            </a:pPr>
            <a:r>
              <a:rPr lang="zh-CN" altLang="en-US" sz="1600" i="0" dirty="0">
                <a:effectLst/>
                <a:latin typeface="微软雅黑" panose="020B0503020204020204" pitchFamily="34" charset="-122"/>
                <a:ea typeface="微软雅黑" panose="020B0503020204020204" pitchFamily="34" charset="-122"/>
              </a:rPr>
              <a:t>计算图的基本数据结构是</a:t>
            </a:r>
            <a:r>
              <a:rPr lang="zh-CN" altLang="en-US" sz="1600" b="1" i="0" dirty="0">
                <a:effectLst/>
                <a:latin typeface="微软雅黑" panose="020B0503020204020204" pitchFamily="34" charset="-122"/>
                <a:ea typeface="微软雅黑" panose="020B0503020204020204" pitchFamily="34" charset="-122"/>
              </a:rPr>
              <a:t>张量</a:t>
            </a:r>
            <a:r>
              <a:rPr lang="zh-CN" altLang="en-US" sz="1600" i="0" dirty="0">
                <a:effectLst/>
                <a:latin typeface="微软雅黑" panose="020B0503020204020204" pitchFamily="34" charset="-122"/>
                <a:ea typeface="微软雅黑" panose="020B0503020204020204" pitchFamily="34" charset="-122"/>
              </a:rPr>
              <a:t>，基本运算单元是</a:t>
            </a:r>
            <a:r>
              <a:rPr lang="zh-CN" altLang="en-US" sz="1600" b="1" i="0" dirty="0">
                <a:effectLst/>
                <a:latin typeface="微软雅黑" panose="020B0503020204020204" pitchFamily="34" charset="-122"/>
                <a:ea typeface="微软雅黑" panose="020B0503020204020204" pitchFamily="34" charset="-122"/>
              </a:rPr>
              <a:t>算子</a:t>
            </a:r>
            <a:r>
              <a:rPr lang="zh-CN" altLang="en-US" sz="1600" i="0" dirty="0">
                <a:effectLst/>
                <a:latin typeface="微软雅黑" panose="020B0503020204020204" pitchFamily="34" charset="-122"/>
                <a:ea typeface="微软雅黑" panose="020B0503020204020204" pitchFamily="34" charset="-122"/>
              </a:rPr>
              <a:t>。</a:t>
            </a:r>
          </a:p>
          <a:p>
            <a:pPr>
              <a:spcBef>
                <a:spcPts val="0"/>
              </a:spcBef>
              <a:spcAft>
                <a:spcPts val="600"/>
              </a:spcAft>
            </a:pPr>
            <a:r>
              <a:rPr lang="zh-CN" altLang="en-US" sz="1600" i="0" dirty="0">
                <a:effectLst/>
                <a:latin typeface="微软雅黑" panose="020B0503020204020204" pitchFamily="34" charset="-122"/>
                <a:ea typeface="微软雅黑" panose="020B0503020204020204" pitchFamily="34" charset="-122"/>
              </a:rPr>
              <a:t>计算图可以表示机器学习模型的</a:t>
            </a:r>
            <a:r>
              <a:rPr lang="zh-CN" altLang="en-US" sz="1600" b="1" i="0" dirty="0">
                <a:effectLst/>
                <a:latin typeface="微软雅黑" panose="020B0503020204020204" pitchFamily="34" charset="-122"/>
                <a:ea typeface="微软雅黑" panose="020B0503020204020204" pitchFamily="34" charset="-122"/>
              </a:rPr>
              <a:t>计算逻辑和状态</a:t>
            </a:r>
            <a:r>
              <a:rPr lang="zh-CN" altLang="en-US" sz="1600" i="0" dirty="0">
                <a:effectLst/>
                <a:latin typeface="微软雅黑" panose="020B0503020204020204" pitchFamily="34" charset="-122"/>
                <a:ea typeface="微软雅黑" panose="020B0503020204020204" pitchFamily="34" charset="-122"/>
              </a:rPr>
              <a:t>，利用计算图分析图结构并进行</a:t>
            </a:r>
            <a:r>
              <a:rPr lang="zh-CN" altLang="en-US" sz="1600" b="1" i="0" dirty="0">
                <a:effectLst/>
                <a:latin typeface="微软雅黑" panose="020B0503020204020204" pitchFamily="34" charset="-122"/>
                <a:ea typeface="微软雅黑" panose="020B0503020204020204" pitchFamily="34" charset="-122"/>
              </a:rPr>
              <a:t>优化</a:t>
            </a:r>
            <a:r>
              <a:rPr lang="zh-CN" altLang="en-US" sz="1600" i="0" dirty="0">
                <a:effectLst/>
                <a:latin typeface="微软雅黑" panose="020B0503020204020204" pitchFamily="34" charset="-122"/>
                <a:ea typeface="微软雅黑" panose="020B0503020204020204" pitchFamily="34" charset="-122"/>
              </a:rPr>
              <a:t>。</a:t>
            </a:r>
          </a:p>
          <a:p>
            <a:pPr>
              <a:spcBef>
                <a:spcPts val="0"/>
              </a:spcBef>
              <a:spcAft>
                <a:spcPts val="600"/>
              </a:spcAft>
            </a:pPr>
            <a:r>
              <a:rPr lang="zh-CN" altLang="en-US" sz="1600" i="0" dirty="0">
                <a:effectLst/>
                <a:latin typeface="微软雅黑" panose="020B0503020204020204" pitchFamily="34" charset="-122"/>
                <a:ea typeface="微软雅黑" panose="020B0503020204020204" pitchFamily="34" charset="-122"/>
              </a:rPr>
              <a:t>计算图是一个</a:t>
            </a:r>
            <a:r>
              <a:rPr lang="zh-CN" altLang="en-US" sz="1600" b="1" i="0" dirty="0">
                <a:effectLst/>
                <a:latin typeface="微软雅黑" panose="020B0503020204020204" pitchFamily="34" charset="-122"/>
                <a:ea typeface="微软雅黑" panose="020B0503020204020204" pitchFamily="34" charset="-122"/>
              </a:rPr>
              <a:t>有向无环图</a:t>
            </a:r>
            <a:r>
              <a:rPr lang="zh-CN" altLang="en-US" sz="1600" i="0" dirty="0">
                <a:effectLst/>
                <a:latin typeface="微软雅黑" panose="020B0503020204020204" pitchFamily="34" charset="-122"/>
                <a:ea typeface="微软雅黑" panose="020B0503020204020204" pitchFamily="34" charset="-122"/>
              </a:rPr>
              <a:t>，图中算子间可以存在</a:t>
            </a:r>
            <a:r>
              <a:rPr lang="zh-CN" altLang="en-US" sz="1600" b="1" i="0" dirty="0">
                <a:effectLst/>
                <a:latin typeface="微软雅黑" panose="020B0503020204020204" pitchFamily="34" charset="-122"/>
                <a:ea typeface="微软雅黑" panose="020B0503020204020204" pitchFamily="34" charset="-122"/>
              </a:rPr>
              <a:t>直接依赖</a:t>
            </a:r>
            <a:r>
              <a:rPr lang="zh-CN" altLang="en-US" sz="1600" i="0" dirty="0">
                <a:effectLst/>
                <a:latin typeface="微软雅黑" panose="020B0503020204020204" pitchFamily="34" charset="-122"/>
                <a:ea typeface="微软雅黑" panose="020B0503020204020204" pitchFamily="34" charset="-122"/>
              </a:rPr>
              <a:t>和</a:t>
            </a:r>
            <a:r>
              <a:rPr lang="zh-CN" altLang="en-US" sz="1600" b="1" i="0" dirty="0">
                <a:effectLst/>
                <a:latin typeface="微软雅黑" panose="020B0503020204020204" pitchFamily="34" charset="-122"/>
                <a:ea typeface="微软雅黑" panose="020B0503020204020204" pitchFamily="34" charset="-122"/>
              </a:rPr>
              <a:t>间接依赖</a:t>
            </a:r>
            <a:r>
              <a:rPr lang="zh-CN" altLang="en-US" sz="1600" i="0" dirty="0">
                <a:effectLst/>
                <a:latin typeface="微软雅黑" panose="020B0503020204020204" pitchFamily="34" charset="-122"/>
                <a:ea typeface="微软雅黑" panose="020B0503020204020204" pitchFamily="34" charset="-122"/>
              </a:rPr>
              <a:t>关系，或者</a:t>
            </a:r>
            <a:r>
              <a:rPr lang="zh-CN" altLang="en-US" sz="1600" b="1" i="0" dirty="0">
                <a:effectLst/>
                <a:latin typeface="微软雅黑" panose="020B0503020204020204" pitchFamily="34" charset="-122"/>
                <a:ea typeface="微软雅黑" panose="020B0503020204020204" pitchFamily="34" charset="-122"/>
              </a:rPr>
              <a:t>相互独立</a:t>
            </a:r>
            <a:r>
              <a:rPr lang="zh-CN" altLang="en-US" sz="1600" i="0" dirty="0">
                <a:effectLst/>
                <a:latin typeface="微软雅黑" panose="020B0503020204020204" pitchFamily="34" charset="-122"/>
                <a:ea typeface="微软雅黑" panose="020B0503020204020204" pitchFamily="34" charset="-122"/>
              </a:rPr>
              <a:t>关系，但不可以出现</a:t>
            </a:r>
            <a:r>
              <a:rPr lang="zh-CN" altLang="en-US" sz="1600" b="1" i="0" dirty="0">
                <a:effectLst/>
                <a:latin typeface="微软雅黑" panose="020B0503020204020204" pitchFamily="34" charset="-122"/>
                <a:ea typeface="微软雅黑" panose="020B0503020204020204" pitchFamily="34" charset="-122"/>
              </a:rPr>
              <a:t>循环依赖</a:t>
            </a:r>
            <a:r>
              <a:rPr lang="zh-CN" altLang="en-US" sz="1600" i="0" dirty="0">
                <a:effectLst/>
                <a:latin typeface="微软雅黑" panose="020B0503020204020204" pitchFamily="34" charset="-122"/>
                <a:ea typeface="微软雅黑" panose="020B0503020204020204" pitchFamily="34" charset="-122"/>
              </a:rPr>
              <a:t>关系。</a:t>
            </a:r>
          </a:p>
          <a:p>
            <a:pPr>
              <a:spcBef>
                <a:spcPts val="0"/>
              </a:spcBef>
              <a:spcAft>
                <a:spcPts val="600"/>
              </a:spcAft>
            </a:pPr>
            <a:r>
              <a:rPr lang="zh-CN" altLang="en-US" sz="1600" i="0" dirty="0">
                <a:effectLst/>
                <a:latin typeface="微软雅黑" panose="020B0503020204020204" pitchFamily="34" charset="-122"/>
                <a:ea typeface="微软雅黑" panose="020B0503020204020204" pitchFamily="34" charset="-122"/>
              </a:rPr>
              <a:t>可以利用</a:t>
            </a:r>
            <a:r>
              <a:rPr lang="zh-CN" altLang="en-US" sz="1600" b="1" i="0" dirty="0">
                <a:effectLst/>
                <a:latin typeface="微软雅黑" panose="020B0503020204020204" pitchFamily="34" charset="-122"/>
                <a:ea typeface="微软雅黑" panose="020B0503020204020204" pitchFamily="34" charset="-122"/>
              </a:rPr>
              <a:t>控制流</a:t>
            </a:r>
            <a:r>
              <a:rPr lang="zh-CN" altLang="en-US" sz="1600" i="0" dirty="0">
                <a:effectLst/>
                <a:latin typeface="微软雅黑" panose="020B0503020204020204" pitchFamily="34" charset="-122"/>
                <a:ea typeface="微软雅黑" panose="020B0503020204020204" pitchFamily="34" charset="-122"/>
              </a:rPr>
              <a:t>来改变数据在计算图中的流向，常用的控制流包括</a:t>
            </a:r>
            <a:r>
              <a:rPr lang="zh-CN" altLang="en-US" sz="1600" b="1" i="0" dirty="0">
                <a:effectLst/>
                <a:latin typeface="微软雅黑" panose="020B0503020204020204" pitchFamily="34" charset="-122"/>
                <a:ea typeface="微软雅黑" panose="020B0503020204020204" pitchFamily="34" charset="-122"/>
              </a:rPr>
              <a:t>条件控制</a:t>
            </a:r>
            <a:r>
              <a:rPr lang="zh-CN" altLang="en-US" sz="1600" i="0" dirty="0">
                <a:effectLst/>
                <a:latin typeface="微软雅黑" panose="020B0503020204020204" pitchFamily="34" charset="-122"/>
                <a:ea typeface="微软雅黑" panose="020B0503020204020204" pitchFamily="34" charset="-122"/>
              </a:rPr>
              <a:t>和</a:t>
            </a:r>
            <a:r>
              <a:rPr lang="zh-CN" altLang="en-US" sz="1600" b="1" i="0" dirty="0">
                <a:effectLst/>
                <a:latin typeface="微软雅黑" panose="020B0503020204020204" pitchFamily="34" charset="-122"/>
                <a:ea typeface="微软雅黑" panose="020B0503020204020204" pitchFamily="34" charset="-122"/>
              </a:rPr>
              <a:t>循环控制</a:t>
            </a:r>
            <a:r>
              <a:rPr lang="zh-CN" altLang="en-US" sz="1600" i="0" dirty="0">
                <a:effectLst/>
                <a:latin typeface="微软雅黑" panose="020B0503020204020204" pitchFamily="34" charset="-122"/>
                <a:ea typeface="微软雅黑" panose="020B0503020204020204" pitchFamily="34" charset="-122"/>
              </a:rPr>
              <a:t>。</a:t>
            </a:r>
          </a:p>
          <a:p>
            <a:pPr>
              <a:spcBef>
                <a:spcPts val="0"/>
              </a:spcBef>
              <a:spcAft>
                <a:spcPts val="600"/>
              </a:spcAft>
            </a:pPr>
            <a:r>
              <a:rPr lang="zh-CN" altLang="en-US" sz="1600" i="0" dirty="0">
                <a:effectLst/>
                <a:latin typeface="微软雅黑" panose="020B0503020204020204" pitchFamily="34" charset="-122"/>
                <a:ea typeface="微软雅黑" panose="020B0503020204020204" pitchFamily="34" charset="-122"/>
              </a:rPr>
              <a:t>计算图的生成可以分为</a:t>
            </a:r>
            <a:r>
              <a:rPr lang="zh-CN" altLang="en-US" sz="1600" b="1" i="0" dirty="0">
                <a:effectLst/>
                <a:latin typeface="微软雅黑" panose="020B0503020204020204" pitchFamily="34" charset="-122"/>
                <a:ea typeface="微软雅黑" panose="020B0503020204020204" pitchFamily="34" charset="-122"/>
              </a:rPr>
              <a:t>静态生成</a:t>
            </a:r>
            <a:r>
              <a:rPr lang="zh-CN" altLang="en-US" sz="1600" i="0" dirty="0">
                <a:effectLst/>
                <a:latin typeface="微软雅黑" panose="020B0503020204020204" pitchFamily="34" charset="-122"/>
                <a:ea typeface="微软雅黑" panose="020B0503020204020204" pitchFamily="34" charset="-122"/>
              </a:rPr>
              <a:t>和</a:t>
            </a:r>
            <a:r>
              <a:rPr lang="zh-CN" altLang="en-US" sz="1600" b="1" i="0" dirty="0">
                <a:effectLst/>
                <a:latin typeface="微软雅黑" panose="020B0503020204020204" pitchFamily="34" charset="-122"/>
                <a:ea typeface="微软雅黑" panose="020B0503020204020204" pitchFamily="34" charset="-122"/>
              </a:rPr>
              <a:t>动态生成</a:t>
            </a:r>
            <a:r>
              <a:rPr lang="zh-CN" altLang="en-US" sz="1600" i="0" dirty="0">
                <a:effectLst/>
                <a:latin typeface="微软雅黑" panose="020B0503020204020204" pitchFamily="34" charset="-122"/>
                <a:ea typeface="微软雅黑" panose="020B0503020204020204" pitchFamily="34" charset="-122"/>
              </a:rPr>
              <a:t>两种方式。</a:t>
            </a:r>
          </a:p>
          <a:p>
            <a:pPr>
              <a:spcBef>
                <a:spcPts val="0"/>
              </a:spcBef>
              <a:spcAft>
                <a:spcPts val="600"/>
              </a:spcAft>
            </a:pPr>
            <a:r>
              <a:rPr lang="zh-CN" altLang="en-US" sz="1600" i="0" dirty="0">
                <a:effectLst/>
                <a:latin typeface="微软雅黑" panose="020B0503020204020204" pitchFamily="34" charset="-122"/>
                <a:ea typeface="微软雅黑" panose="020B0503020204020204" pitchFamily="34" charset="-122"/>
              </a:rPr>
              <a:t>静态图</a:t>
            </a:r>
            <a:r>
              <a:rPr lang="zh-CN" altLang="en-US" sz="1600" b="1" i="0" dirty="0">
                <a:effectLst/>
                <a:latin typeface="微软雅黑" panose="020B0503020204020204" pitchFamily="34" charset="-122"/>
                <a:ea typeface="微软雅黑" panose="020B0503020204020204" pitchFamily="34" charset="-122"/>
              </a:rPr>
              <a:t>计算效率高</a:t>
            </a:r>
            <a:r>
              <a:rPr lang="zh-CN" altLang="en-US" sz="1600" i="0" dirty="0">
                <a:effectLst/>
                <a:latin typeface="微软雅黑" panose="020B0503020204020204" pitchFamily="34" charset="-122"/>
                <a:ea typeface="微软雅黑" panose="020B0503020204020204" pitchFamily="34" charset="-122"/>
              </a:rPr>
              <a:t>，</a:t>
            </a:r>
            <a:r>
              <a:rPr lang="zh-CN" altLang="en-US" sz="1600" b="1" i="0" dirty="0">
                <a:effectLst/>
                <a:latin typeface="微软雅黑" panose="020B0503020204020204" pitchFamily="34" charset="-122"/>
                <a:ea typeface="微软雅黑" panose="020B0503020204020204" pitchFamily="34" charset="-122"/>
              </a:rPr>
              <a:t>内存使用效率高</a:t>
            </a:r>
            <a:r>
              <a:rPr lang="zh-CN" altLang="en-US" sz="1600" i="0" dirty="0">
                <a:effectLst/>
                <a:latin typeface="微软雅黑" panose="020B0503020204020204" pitchFamily="34" charset="-122"/>
                <a:ea typeface="微软雅黑" panose="020B0503020204020204" pitchFamily="34" charset="-122"/>
              </a:rPr>
              <a:t>，但</a:t>
            </a:r>
            <a:r>
              <a:rPr lang="zh-CN" altLang="en-US" sz="1600" b="1" i="0" dirty="0">
                <a:effectLst/>
                <a:latin typeface="微软雅黑" panose="020B0503020204020204" pitchFamily="34" charset="-122"/>
                <a:ea typeface="微软雅黑" panose="020B0503020204020204" pitchFamily="34" charset="-122"/>
              </a:rPr>
              <a:t>调试性能较差</a:t>
            </a:r>
            <a:r>
              <a:rPr lang="zh-CN" altLang="en-US" sz="1600" i="0" dirty="0">
                <a:effectLst/>
                <a:latin typeface="微软雅黑" panose="020B0503020204020204" pitchFamily="34" charset="-122"/>
                <a:ea typeface="微软雅黑" panose="020B0503020204020204" pitchFamily="34" charset="-122"/>
              </a:rPr>
              <a:t>，可以直接用于</a:t>
            </a:r>
            <a:r>
              <a:rPr lang="zh-CN" altLang="en-US" sz="1600" b="1" i="0" dirty="0">
                <a:effectLst/>
                <a:latin typeface="微软雅黑" panose="020B0503020204020204" pitchFamily="34" charset="-122"/>
                <a:ea typeface="微软雅黑" panose="020B0503020204020204" pitchFamily="34" charset="-122"/>
              </a:rPr>
              <a:t>模型部署</a:t>
            </a:r>
            <a:r>
              <a:rPr lang="zh-CN" altLang="en-US" sz="1600" i="0" dirty="0">
                <a:effectLst/>
                <a:latin typeface="微软雅黑" panose="020B0503020204020204" pitchFamily="34" charset="-122"/>
                <a:ea typeface="微软雅黑" panose="020B0503020204020204" pitchFamily="34" charset="-122"/>
              </a:rPr>
              <a:t>。</a:t>
            </a:r>
          </a:p>
          <a:p>
            <a:pPr>
              <a:spcBef>
                <a:spcPts val="0"/>
              </a:spcBef>
              <a:spcAft>
                <a:spcPts val="600"/>
              </a:spcAft>
            </a:pPr>
            <a:r>
              <a:rPr lang="zh-CN" altLang="en-US" sz="1600" i="0" dirty="0">
                <a:effectLst/>
                <a:latin typeface="微软雅黑" panose="020B0503020204020204" pitchFamily="34" charset="-122"/>
                <a:ea typeface="微软雅黑" panose="020B0503020204020204" pitchFamily="34" charset="-122"/>
              </a:rPr>
              <a:t>动态图提供</a:t>
            </a:r>
            <a:r>
              <a:rPr lang="zh-CN" altLang="en-US" sz="1600" b="1" i="0" dirty="0">
                <a:effectLst/>
                <a:latin typeface="微软雅黑" panose="020B0503020204020204" pitchFamily="34" charset="-122"/>
                <a:ea typeface="微软雅黑" panose="020B0503020204020204" pitchFamily="34" charset="-122"/>
              </a:rPr>
              <a:t>灵活的可编程性和可调试性</a:t>
            </a:r>
            <a:r>
              <a:rPr lang="zh-CN" altLang="en-US" sz="1600" i="0" dirty="0">
                <a:effectLst/>
                <a:latin typeface="微软雅黑" panose="020B0503020204020204" pitchFamily="34" charset="-122"/>
                <a:ea typeface="微软雅黑" panose="020B0503020204020204" pitchFamily="34" charset="-122"/>
              </a:rPr>
              <a:t>，可</a:t>
            </a:r>
            <a:r>
              <a:rPr lang="zh-CN" altLang="en-US" sz="1600" b="1" i="0" dirty="0">
                <a:effectLst/>
                <a:latin typeface="微软雅黑" panose="020B0503020204020204" pitchFamily="34" charset="-122"/>
                <a:ea typeface="微软雅黑" panose="020B0503020204020204" pitchFamily="34" charset="-122"/>
              </a:rPr>
              <a:t>实时得到计算结果</a:t>
            </a:r>
            <a:r>
              <a:rPr lang="zh-CN" altLang="en-US" sz="1600" i="0" dirty="0">
                <a:effectLst/>
                <a:latin typeface="微软雅黑" panose="020B0503020204020204" pitchFamily="34" charset="-122"/>
                <a:ea typeface="微软雅黑" panose="020B0503020204020204" pitchFamily="34" charset="-122"/>
              </a:rPr>
              <a:t>，在</a:t>
            </a:r>
            <a:r>
              <a:rPr lang="zh-CN" altLang="en-US" sz="1600" b="1" i="0" dirty="0">
                <a:effectLst/>
                <a:latin typeface="微软雅黑" panose="020B0503020204020204" pitchFamily="34" charset="-122"/>
                <a:ea typeface="微软雅黑" panose="020B0503020204020204" pitchFamily="34" charset="-122"/>
              </a:rPr>
              <a:t>模型调优与算法改进迭代</a:t>
            </a:r>
            <a:r>
              <a:rPr lang="zh-CN" altLang="en-US" sz="1600" i="0" dirty="0">
                <a:effectLst/>
                <a:latin typeface="微软雅黑" panose="020B0503020204020204" pitchFamily="34" charset="-122"/>
                <a:ea typeface="微软雅黑" panose="020B0503020204020204" pitchFamily="34" charset="-122"/>
              </a:rPr>
              <a:t>方面具有优势。</a:t>
            </a:r>
          </a:p>
          <a:p>
            <a:pPr>
              <a:spcBef>
                <a:spcPts val="0"/>
              </a:spcBef>
              <a:spcAft>
                <a:spcPts val="600"/>
              </a:spcAft>
            </a:pPr>
            <a:r>
              <a:rPr lang="zh-CN" altLang="en-US" sz="1600" i="0" dirty="0">
                <a:effectLst/>
                <a:latin typeface="微软雅黑" panose="020B0503020204020204" pitchFamily="34" charset="-122"/>
                <a:ea typeface="微软雅黑" panose="020B0503020204020204" pitchFamily="34" charset="-122"/>
              </a:rPr>
              <a:t>利用计算图和算子间依赖关系可以解决模型中的算子</a:t>
            </a:r>
            <a:r>
              <a:rPr lang="zh-CN" altLang="en-US" sz="1600" b="1" i="0" dirty="0">
                <a:effectLst/>
                <a:latin typeface="微软雅黑" panose="020B0503020204020204" pitchFamily="34" charset="-122"/>
                <a:ea typeface="微软雅黑" panose="020B0503020204020204" pitchFamily="34" charset="-122"/>
              </a:rPr>
              <a:t>执行调度</a:t>
            </a:r>
            <a:r>
              <a:rPr lang="zh-CN" altLang="en-US" sz="1600" i="0" dirty="0">
                <a:effectLst/>
                <a:latin typeface="微软雅黑" panose="020B0503020204020204" pitchFamily="34" charset="-122"/>
                <a:ea typeface="微软雅黑" panose="020B0503020204020204" pitchFamily="34" charset="-122"/>
              </a:rPr>
              <a:t>问题。</a:t>
            </a:r>
          </a:p>
          <a:p>
            <a:pPr>
              <a:spcBef>
                <a:spcPts val="0"/>
              </a:spcBef>
              <a:spcAft>
                <a:spcPts val="600"/>
              </a:spcAft>
            </a:pPr>
            <a:r>
              <a:rPr lang="zh-CN" altLang="en-US" sz="1600" i="0" dirty="0">
                <a:effectLst/>
                <a:latin typeface="微软雅黑" panose="020B0503020204020204" pitchFamily="34" charset="-122"/>
                <a:ea typeface="微软雅黑" panose="020B0503020204020204" pitchFamily="34" charset="-122"/>
              </a:rPr>
              <a:t>根据计算图可以找到</a:t>
            </a:r>
            <a:r>
              <a:rPr lang="zh-CN" altLang="en-US" sz="1600" b="1" i="0" dirty="0">
                <a:effectLst/>
                <a:latin typeface="微软雅黑" panose="020B0503020204020204" pitchFamily="34" charset="-122"/>
                <a:ea typeface="微软雅黑" panose="020B0503020204020204" pitchFamily="34" charset="-122"/>
              </a:rPr>
              <a:t>相互独立</a:t>
            </a:r>
            <a:r>
              <a:rPr lang="zh-CN" altLang="en-US" sz="1600" i="0" dirty="0">
                <a:effectLst/>
                <a:latin typeface="微软雅黑" panose="020B0503020204020204" pitchFamily="34" charset="-122"/>
                <a:ea typeface="微软雅黑" panose="020B0503020204020204" pitchFamily="34" charset="-122"/>
              </a:rPr>
              <a:t>的算子进行</a:t>
            </a:r>
            <a:r>
              <a:rPr lang="zh-CN" altLang="en-US" sz="1600" b="1" i="0" dirty="0">
                <a:effectLst/>
                <a:latin typeface="微软雅黑" panose="020B0503020204020204" pitchFamily="34" charset="-122"/>
                <a:ea typeface="微软雅黑" panose="020B0503020204020204" pitchFamily="34" charset="-122"/>
              </a:rPr>
              <a:t>并行</a:t>
            </a:r>
            <a:r>
              <a:rPr lang="zh-CN" altLang="en-US" sz="1600" i="0" dirty="0">
                <a:effectLst/>
                <a:latin typeface="微软雅黑" panose="020B0503020204020204" pitchFamily="34" charset="-122"/>
                <a:ea typeface="微软雅黑" panose="020B0503020204020204" pitchFamily="34" charset="-122"/>
              </a:rPr>
              <a:t>计算，提高计算的并行性。而</a:t>
            </a:r>
            <a:r>
              <a:rPr lang="zh-CN" altLang="en-US" sz="1600" b="1" i="0" dirty="0">
                <a:effectLst/>
                <a:latin typeface="微软雅黑" panose="020B0503020204020204" pitchFamily="34" charset="-122"/>
                <a:ea typeface="微软雅黑" panose="020B0503020204020204" pitchFamily="34" charset="-122"/>
              </a:rPr>
              <a:t>存在依赖</a:t>
            </a:r>
            <a:r>
              <a:rPr lang="zh-CN" altLang="en-US" sz="1600" i="0" dirty="0">
                <a:effectLst/>
                <a:latin typeface="微软雅黑" panose="020B0503020204020204" pitchFamily="34" charset="-122"/>
                <a:ea typeface="微软雅黑" panose="020B0503020204020204" pitchFamily="34" charset="-122"/>
              </a:rPr>
              <a:t>关系的算子则必须</a:t>
            </a:r>
            <a:r>
              <a:rPr lang="zh-CN" altLang="en-US" sz="1600" b="1" i="0" dirty="0">
                <a:effectLst/>
                <a:latin typeface="微软雅黑" panose="020B0503020204020204" pitchFamily="34" charset="-122"/>
                <a:ea typeface="微软雅黑" panose="020B0503020204020204" pitchFamily="34" charset="-122"/>
              </a:rPr>
              <a:t>串行</a:t>
            </a:r>
            <a:r>
              <a:rPr lang="zh-CN" altLang="en-US" sz="1600" i="0" dirty="0">
                <a:effectLst/>
                <a:latin typeface="微软雅黑" panose="020B0503020204020204" pitchFamily="34" charset="-122"/>
                <a:ea typeface="微软雅黑" panose="020B0503020204020204" pitchFamily="34" charset="-122"/>
              </a:rPr>
              <a:t>调度执行。</a:t>
            </a:r>
          </a:p>
          <a:p>
            <a:pPr>
              <a:spcBef>
                <a:spcPts val="0"/>
              </a:spcBef>
              <a:spcAft>
                <a:spcPts val="600"/>
              </a:spcAft>
            </a:pPr>
            <a:r>
              <a:rPr lang="zh-CN" altLang="en-US" sz="1600" i="0" dirty="0">
                <a:effectLst/>
                <a:latin typeface="微软雅黑" panose="020B0503020204020204" pitchFamily="34" charset="-122"/>
                <a:ea typeface="微软雅黑" panose="020B0503020204020204" pitchFamily="34" charset="-122"/>
              </a:rPr>
              <a:t>计算图的训练任务可以使用</a:t>
            </a:r>
            <a:r>
              <a:rPr lang="zh-CN" altLang="en-US" sz="1600" b="1" i="0" dirty="0">
                <a:effectLst/>
                <a:latin typeface="微软雅黑" panose="020B0503020204020204" pitchFamily="34" charset="-122"/>
                <a:ea typeface="微软雅黑" panose="020B0503020204020204" pitchFamily="34" charset="-122"/>
              </a:rPr>
              <a:t>同步</a:t>
            </a:r>
            <a:r>
              <a:rPr lang="zh-CN" altLang="en-US" sz="1600" i="0" dirty="0">
                <a:effectLst/>
                <a:latin typeface="微软雅黑" panose="020B0503020204020204" pitchFamily="34" charset="-122"/>
                <a:ea typeface="微软雅黑" panose="020B0503020204020204" pitchFamily="34" charset="-122"/>
              </a:rPr>
              <a:t>或者</a:t>
            </a:r>
            <a:r>
              <a:rPr lang="zh-CN" altLang="en-US" sz="1600" b="1" i="0" dirty="0">
                <a:effectLst/>
                <a:latin typeface="微软雅黑" panose="020B0503020204020204" pitchFamily="34" charset="-122"/>
                <a:ea typeface="微软雅黑" panose="020B0503020204020204" pitchFamily="34" charset="-122"/>
              </a:rPr>
              <a:t>异步</a:t>
            </a:r>
            <a:r>
              <a:rPr lang="zh-CN" altLang="en-US" sz="1600" i="0" dirty="0">
                <a:effectLst/>
                <a:latin typeface="微软雅黑" panose="020B0503020204020204" pitchFamily="34" charset="-122"/>
                <a:ea typeface="微软雅黑" panose="020B0503020204020204" pitchFamily="34" charset="-122"/>
              </a:rPr>
              <a:t>机制，异步能够有效提高硬件使用率，缩短训练时间。</a:t>
            </a:r>
            <a:endParaRPr lang="en-US" altLang="zh-CN" sz="1400" i="0" dirty="0">
              <a:effectLst/>
              <a:latin typeface="微软雅黑" panose="020B0503020204020204" pitchFamily="34" charset="-122"/>
              <a:ea typeface="微软雅黑" panose="020B0503020204020204" pitchFamily="34" charset="-122"/>
            </a:endParaRPr>
          </a:p>
        </p:txBody>
      </p:sp>
    </p:spTree>
    <p:extLst>
      <p:ext uri="{BB962C8B-B14F-4D97-AF65-F5344CB8AC3E}">
        <p14:creationId xmlns:p14="http://schemas.microsoft.com/office/powerpoint/2010/main" val="1349899921"/>
      </p:ext>
    </p:extLst>
  </p:cSld>
  <p:clrMapOvr>
    <a:masterClrMapping/>
  </p:clrMapOvr>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48B368F3-2D3E-E344-DB7E-79E9620B6790}"/>
              </a:ext>
            </a:extLst>
          </p:cNvPr>
          <p:cNvSpPr>
            <a:spLocks noGrp="1"/>
          </p:cNvSpPr>
          <p:nvPr>
            <p:ph type="title"/>
          </p:nvPr>
        </p:nvSpPr>
        <p:spPr>
          <a:xfrm>
            <a:off x="628650" y="139574"/>
            <a:ext cx="7886700" cy="1325563"/>
          </a:xfrm>
        </p:spPr>
        <p:txBody>
          <a:bodyPr/>
          <a:lstStyle/>
          <a:p>
            <a:r>
              <a:rPr lang="zh-CN" altLang="en-US" dirty="0">
                <a:latin typeface="微软雅黑" panose="020B0503020204020204" pitchFamily="34" charset="-122"/>
                <a:ea typeface="微软雅黑" panose="020B0503020204020204" pitchFamily="34" charset="-122"/>
              </a:rPr>
              <a:t>扩展阅读</a:t>
            </a:r>
            <a:endParaRPr lang="zh-CN" altLang="en-US" dirty="0"/>
          </a:p>
        </p:txBody>
      </p:sp>
      <p:sp>
        <p:nvSpPr>
          <p:cNvPr id="3" name="内容占位符 2">
            <a:extLst>
              <a:ext uri="{FF2B5EF4-FFF2-40B4-BE49-F238E27FC236}">
                <a16:creationId xmlns:a16="http://schemas.microsoft.com/office/drawing/2014/main" id="{02BA2617-F158-B93F-0969-A6F53B2D9ABC}"/>
              </a:ext>
            </a:extLst>
          </p:cNvPr>
          <p:cNvSpPr>
            <a:spLocks noGrp="1"/>
          </p:cNvSpPr>
          <p:nvPr>
            <p:ph idx="1"/>
          </p:nvPr>
        </p:nvSpPr>
        <p:spPr>
          <a:xfrm>
            <a:off x="628650" y="1320258"/>
            <a:ext cx="7886700" cy="4851625"/>
          </a:xfrm>
        </p:spPr>
        <p:txBody>
          <a:bodyPr>
            <a:noAutofit/>
          </a:bodyPr>
          <a:lstStyle/>
          <a:p>
            <a:pPr algn="l">
              <a:lnSpc>
                <a:spcPct val="100000"/>
              </a:lnSpc>
              <a:buFont typeface="Arial" panose="020B0604020202020204" pitchFamily="34" charset="0"/>
              <a:buChar char="•"/>
            </a:pPr>
            <a:r>
              <a:rPr lang="zh-CN" altLang="en-US" sz="1600" b="0" i="0" dirty="0">
                <a:effectLst/>
                <a:latin typeface="微软雅黑" panose="020B0503020204020204" pitchFamily="34" charset="-122"/>
                <a:ea typeface="微软雅黑" panose="020B0503020204020204" pitchFamily="34" charset="-122"/>
              </a:rPr>
              <a:t>计算图是计算框架的核心理念之一，了解主流计算框架的设计思想，有助于深入掌握这一概念，建议阅读：</a:t>
            </a:r>
            <a:endParaRPr lang="en-US" altLang="zh-CN" sz="1600" b="0" i="0" dirty="0">
              <a:effectLst/>
              <a:latin typeface="微软雅黑" panose="020B0503020204020204" pitchFamily="34" charset="-122"/>
              <a:ea typeface="微软雅黑" panose="020B0503020204020204" pitchFamily="34" charset="-122"/>
            </a:endParaRPr>
          </a:p>
          <a:p>
            <a:pPr lvl="1">
              <a:lnSpc>
                <a:spcPct val="100000"/>
              </a:lnSpc>
              <a:buFont typeface="Wingdings" panose="05000000000000000000" pitchFamily="2" charset="2"/>
              <a:buChar char="Ø"/>
            </a:pPr>
            <a:r>
              <a:rPr lang="en-US" altLang="zh-CN" sz="1400" b="0" i="0" dirty="0">
                <a:solidFill>
                  <a:srgbClr val="954F72"/>
                </a:solidFill>
                <a:effectLst/>
                <a:latin typeface="微软雅黑" panose="020B0503020204020204" pitchFamily="34" charset="-122"/>
                <a:ea typeface="微软雅黑" panose="020B0503020204020204" pitchFamily="34" charset="-122"/>
                <a:hlinkClick r:id="rId2">
                  <a:extLst>
                    <a:ext uri="{A12FA001-AC4F-418D-AE19-62706E023703}">
                      <ahyp:hlinkClr xmlns:ahyp="http://schemas.microsoft.com/office/drawing/2018/hyperlinkcolor" val="tx"/>
                    </a:ext>
                  </a:extLst>
                </a:hlinkClick>
              </a:rPr>
              <a:t>TensorFlow </a:t>
            </a:r>
            <a:r>
              <a:rPr lang="zh-CN" altLang="en-US" sz="1400" b="0" i="0" dirty="0">
                <a:effectLst/>
                <a:latin typeface="微软雅黑" panose="020B0503020204020204" pitchFamily="34" charset="-122"/>
                <a:ea typeface="微软雅黑" panose="020B0503020204020204" pitchFamily="34" charset="-122"/>
                <a:hlinkClick r:id="rId2">
                  <a:extLst>
                    <a:ext uri="{A12FA001-AC4F-418D-AE19-62706E023703}">
                      <ahyp:hlinkClr xmlns:ahyp="http://schemas.microsoft.com/office/drawing/2018/hyperlinkcolor" val="tx"/>
                    </a:ext>
                  </a:extLst>
                </a:hlinkClick>
              </a:rPr>
              <a:t>设计白皮书</a:t>
            </a:r>
            <a:r>
              <a:rPr lang="zh-CN" altLang="en-US" sz="1400" b="0" i="0" dirty="0">
                <a:effectLst/>
                <a:latin typeface="微软雅黑" panose="020B0503020204020204" pitchFamily="34" charset="-122"/>
                <a:ea typeface="微软雅黑" panose="020B0503020204020204" pitchFamily="34" charset="-122"/>
              </a:rPr>
              <a:t>： </a:t>
            </a:r>
            <a:r>
              <a:rPr lang="en-US" altLang="zh-CN" sz="1400" b="0" i="0" dirty="0">
                <a:effectLst/>
                <a:latin typeface="微软雅黑" panose="020B0503020204020204" pitchFamily="34" charset="-122"/>
                <a:ea typeface="微软雅黑" panose="020B0503020204020204" pitchFamily="34" charset="-122"/>
                <a:hlinkClick r:id="rId2">
                  <a:extLst>
                    <a:ext uri="{A12FA001-AC4F-418D-AE19-62706E023703}">
                      <ahyp:hlinkClr xmlns:ahyp="http://schemas.microsoft.com/office/drawing/2018/hyperlinkcolor" val="tx"/>
                    </a:ext>
                  </a:extLst>
                </a:hlinkClick>
              </a:rPr>
              <a:t>https://arxiv.org/abs/1603.04467</a:t>
            </a:r>
            <a:endParaRPr lang="en-US" altLang="zh-CN" sz="1400" b="0" i="0" dirty="0">
              <a:effectLst/>
              <a:latin typeface="微软雅黑" panose="020B0503020204020204" pitchFamily="34" charset="-122"/>
              <a:ea typeface="微软雅黑" panose="020B0503020204020204" pitchFamily="34" charset="-122"/>
            </a:endParaRPr>
          </a:p>
          <a:p>
            <a:pPr lvl="1">
              <a:lnSpc>
                <a:spcPct val="100000"/>
              </a:lnSpc>
              <a:buFont typeface="Wingdings" panose="05000000000000000000" pitchFamily="2" charset="2"/>
              <a:buChar char="Ø"/>
            </a:pPr>
            <a:r>
              <a:rPr lang="en-US" altLang="zh-CN" sz="1400" b="0" i="0" dirty="0" err="1">
                <a:solidFill>
                  <a:srgbClr val="954F72"/>
                </a:solidFill>
                <a:effectLst/>
                <a:latin typeface="微软雅黑" panose="020B0503020204020204" pitchFamily="34" charset="-122"/>
                <a:ea typeface="微软雅黑" panose="020B0503020204020204" pitchFamily="34" charset="-122"/>
                <a:hlinkClick r:id="rId3">
                  <a:extLst>
                    <a:ext uri="{A12FA001-AC4F-418D-AE19-62706E023703}">
                      <ahyp:hlinkClr xmlns:ahyp="http://schemas.microsoft.com/office/drawing/2018/hyperlinkcolor" val="tx"/>
                    </a:ext>
                  </a:extLst>
                </a:hlinkClick>
              </a:rPr>
              <a:t>PyTorch</a:t>
            </a:r>
            <a:r>
              <a:rPr lang="zh-CN" altLang="en-US" sz="1400" b="0" i="0" dirty="0">
                <a:effectLst/>
                <a:latin typeface="微软雅黑" panose="020B0503020204020204" pitchFamily="34" charset="-122"/>
                <a:ea typeface="微软雅黑" panose="020B0503020204020204" pitchFamily="34" charset="-122"/>
                <a:hlinkClick r:id="rId3">
                  <a:extLst>
                    <a:ext uri="{A12FA001-AC4F-418D-AE19-62706E023703}">
                      <ahyp:hlinkClr xmlns:ahyp="http://schemas.microsoft.com/office/drawing/2018/hyperlinkcolor" val="tx"/>
                    </a:ext>
                  </a:extLst>
                </a:hlinkClick>
              </a:rPr>
              <a:t>计算框架设计论文</a:t>
            </a:r>
            <a:r>
              <a:rPr lang="zh-CN" altLang="en-US" sz="1400" b="0" i="0" dirty="0">
                <a:effectLst/>
                <a:latin typeface="微软雅黑" panose="020B0503020204020204" pitchFamily="34" charset="-122"/>
                <a:ea typeface="微软雅黑" panose="020B0503020204020204" pitchFamily="34" charset="-122"/>
              </a:rPr>
              <a:t>： </a:t>
            </a:r>
            <a:r>
              <a:rPr lang="en-US" altLang="zh-CN" sz="1400" b="0" i="0" dirty="0">
                <a:effectLst/>
                <a:latin typeface="微软雅黑" panose="020B0503020204020204" pitchFamily="34" charset="-122"/>
                <a:ea typeface="微软雅黑" panose="020B0503020204020204" pitchFamily="34" charset="-122"/>
                <a:hlinkClick r:id="rId3">
                  <a:extLst>
                    <a:ext uri="{A12FA001-AC4F-418D-AE19-62706E023703}">
                      <ahyp:hlinkClr xmlns:ahyp="http://schemas.microsoft.com/office/drawing/2018/hyperlinkcolor" val="tx"/>
                    </a:ext>
                  </a:extLst>
                </a:hlinkClick>
              </a:rPr>
              <a:t>https://arxiv.org/abs/1912.01703</a:t>
            </a:r>
            <a:endParaRPr lang="en-US" altLang="zh-CN" sz="1400" b="0" i="0" dirty="0">
              <a:effectLst/>
              <a:latin typeface="微软雅黑" panose="020B0503020204020204" pitchFamily="34" charset="-122"/>
              <a:ea typeface="微软雅黑" panose="020B0503020204020204" pitchFamily="34" charset="-122"/>
            </a:endParaRPr>
          </a:p>
          <a:p>
            <a:pPr lvl="1">
              <a:lnSpc>
                <a:spcPct val="100000"/>
              </a:lnSpc>
              <a:buFont typeface="Wingdings" panose="05000000000000000000" pitchFamily="2" charset="2"/>
              <a:buChar char="Ø"/>
            </a:pPr>
            <a:r>
              <a:rPr lang="en-US" altLang="zh-CN" sz="1400" b="0" i="0" dirty="0" err="1">
                <a:solidFill>
                  <a:srgbClr val="954F72"/>
                </a:solidFill>
                <a:effectLst/>
                <a:latin typeface="微软雅黑" panose="020B0503020204020204" pitchFamily="34" charset="-122"/>
                <a:ea typeface="微软雅黑" panose="020B0503020204020204" pitchFamily="34" charset="-122"/>
                <a:hlinkClick r:id="rId4">
                  <a:extLst>
                    <a:ext uri="{A12FA001-AC4F-418D-AE19-62706E023703}">
                      <ahyp:hlinkClr xmlns:ahyp="http://schemas.microsoft.com/office/drawing/2018/hyperlinkcolor" val="tx"/>
                    </a:ext>
                  </a:extLst>
                </a:hlinkClick>
              </a:rPr>
              <a:t>MindSpore</a:t>
            </a:r>
            <a:r>
              <a:rPr lang="zh-CN" altLang="en-US" sz="1400" b="0" i="0" dirty="0">
                <a:effectLst/>
                <a:latin typeface="微软雅黑" panose="020B0503020204020204" pitchFamily="34" charset="-122"/>
                <a:ea typeface="微软雅黑" panose="020B0503020204020204" pitchFamily="34" charset="-122"/>
                <a:hlinkClick r:id="rId4">
                  <a:extLst>
                    <a:ext uri="{A12FA001-AC4F-418D-AE19-62706E023703}">
                      <ahyp:hlinkClr xmlns:ahyp="http://schemas.microsoft.com/office/drawing/2018/hyperlinkcolor" val="tx"/>
                    </a:ext>
                  </a:extLst>
                </a:hlinkClick>
              </a:rPr>
              <a:t>技术白皮书</a:t>
            </a:r>
            <a:r>
              <a:rPr lang="zh-CN" altLang="en-US" sz="1400" b="0" i="0" dirty="0">
                <a:effectLst/>
                <a:latin typeface="微软雅黑" panose="020B0503020204020204" pitchFamily="34" charset="-122"/>
                <a:ea typeface="微软雅黑" panose="020B0503020204020204" pitchFamily="34" charset="-122"/>
              </a:rPr>
              <a:t>： </a:t>
            </a:r>
            <a:r>
              <a:rPr lang="en-US" altLang="zh-CN" sz="1400" b="0" i="0" dirty="0">
                <a:effectLst/>
                <a:latin typeface="微软雅黑" panose="020B0503020204020204" pitchFamily="34" charset="-122"/>
                <a:ea typeface="微软雅黑" panose="020B0503020204020204" pitchFamily="34" charset="-122"/>
              </a:rPr>
              <a:t>https://mindspore-website.obs.cn-north-4.myhuaweicloud.com/white_paper/MindSpore_white_paperV1.1.pdf</a:t>
            </a:r>
            <a:endParaRPr lang="zh-CN" altLang="en-US" sz="1400" b="0" i="0" dirty="0">
              <a:effectLst/>
              <a:latin typeface="微软雅黑" panose="020B0503020204020204" pitchFamily="34" charset="-122"/>
              <a:ea typeface="微软雅黑" panose="020B0503020204020204" pitchFamily="34" charset="-122"/>
            </a:endParaRPr>
          </a:p>
          <a:p>
            <a:pPr algn="l">
              <a:lnSpc>
                <a:spcPct val="100000"/>
              </a:lnSpc>
              <a:buFont typeface="Arial" panose="020B0604020202020204" pitchFamily="34" charset="0"/>
              <a:buChar char="•"/>
            </a:pPr>
            <a:r>
              <a:rPr lang="zh-CN" altLang="en-US" sz="1600" b="0" i="0" dirty="0">
                <a:effectLst/>
                <a:latin typeface="微软雅黑" panose="020B0503020204020204" pitchFamily="34" charset="-122"/>
                <a:ea typeface="微软雅黑" panose="020B0503020204020204" pitchFamily="34" charset="-122"/>
              </a:rPr>
              <a:t>图外控制流直接使用前端语言控制流，熟悉编程语言即可掌握这一方法，而图内控制流则相对较为复杂，建议阅读</a:t>
            </a:r>
            <a:r>
              <a:rPr lang="en-US" altLang="zh-CN" sz="1600" b="0" i="0" dirty="0">
                <a:solidFill>
                  <a:srgbClr val="954F72"/>
                </a:solidFill>
                <a:effectLst/>
                <a:latin typeface="微软雅黑" panose="020B0503020204020204" pitchFamily="34" charset="-122"/>
                <a:ea typeface="微软雅黑" panose="020B0503020204020204" pitchFamily="34" charset="-122"/>
                <a:hlinkClick r:id="rId5">
                  <a:extLst>
                    <a:ext uri="{A12FA001-AC4F-418D-AE19-62706E023703}">
                      <ahyp:hlinkClr xmlns:ahyp="http://schemas.microsoft.com/office/drawing/2018/hyperlinkcolor" val="tx"/>
                    </a:ext>
                  </a:extLst>
                </a:hlinkClick>
              </a:rPr>
              <a:t>TensorFlow</a:t>
            </a:r>
            <a:r>
              <a:rPr lang="zh-CN" altLang="en-US" sz="1600" b="0" i="0" dirty="0">
                <a:effectLst/>
                <a:latin typeface="微软雅黑" panose="020B0503020204020204" pitchFamily="34" charset="-122"/>
                <a:ea typeface="微软雅黑" panose="020B0503020204020204" pitchFamily="34" charset="-122"/>
                <a:hlinkClick r:id="rId5">
                  <a:extLst>
                    <a:ext uri="{A12FA001-AC4F-418D-AE19-62706E023703}">
                      <ahyp:hlinkClr xmlns:ahyp="http://schemas.microsoft.com/office/drawing/2018/hyperlinkcolor" val="tx"/>
                    </a:ext>
                  </a:extLst>
                </a:hlinkClick>
              </a:rPr>
              <a:t>控制流</a:t>
            </a:r>
            <a:r>
              <a:rPr lang="zh-CN" altLang="en-US" sz="1600" b="0" i="0" dirty="0">
                <a:effectLst/>
                <a:latin typeface="微软雅黑" panose="020B0503020204020204" pitchFamily="34" charset="-122"/>
                <a:ea typeface="微软雅黑" panose="020B0503020204020204" pitchFamily="34" charset="-122"/>
              </a:rPr>
              <a:t> </a:t>
            </a:r>
            <a:r>
              <a:rPr lang="en-US" altLang="zh-CN" sz="1600" b="0" i="0" dirty="0">
                <a:effectLst/>
                <a:latin typeface="微软雅黑" panose="020B0503020204020204" pitchFamily="34" charset="-122"/>
                <a:ea typeface="微软雅黑" panose="020B0503020204020204" pitchFamily="34" charset="-122"/>
              </a:rPr>
              <a:t>(http://download.tensorflow.org/paper/white_paper_tf_control_flow_implementation_2017_11_1.pdf)</a:t>
            </a:r>
            <a:r>
              <a:rPr lang="zh-CN" altLang="en-US" sz="1600" b="0" i="0" dirty="0">
                <a:effectLst/>
                <a:latin typeface="微软雅黑" panose="020B0503020204020204" pitchFamily="34" charset="-122"/>
                <a:ea typeface="微软雅黑" panose="020B0503020204020204" pitchFamily="34" charset="-122"/>
              </a:rPr>
              <a:t>论文。</a:t>
            </a:r>
          </a:p>
          <a:p>
            <a:pPr algn="l">
              <a:lnSpc>
                <a:spcPct val="100000"/>
              </a:lnSpc>
              <a:buFont typeface="Arial" panose="020B0604020202020204" pitchFamily="34" charset="0"/>
              <a:buChar char="•"/>
            </a:pPr>
            <a:r>
              <a:rPr lang="zh-CN" altLang="en-US" sz="1600" b="0" i="0" dirty="0">
                <a:effectLst/>
                <a:latin typeface="微软雅黑" panose="020B0503020204020204" pitchFamily="34" charset="-122"/>
                <a:ea typeface="微软雅黑" panose="020B0503020204020204" pitchFamily="34" charset="-122"/>
              </a:rPr>
              <a:t>动态图和静态图设计理念与实践，建议阅读：</a:t>
            </a:r>
            <a:endParaRPr lang="en-US" altLang="zh-CN" sz="1600" b="0" i="0" dirty="0">
              <a:effectLst/>
              <a:latin typeface="微软雅黑" panose="020B0503020204020204" pitchFamily="34" charset="-122"/>
              <a:ea typeface="微软雅黑" panose="020B0503020204020204" pitchFamily="34" charset="-122"/>
            </a:endParaRPr>
          </a:p>
          <a:p>
            <a:pPr lvl="1">
              <a:lnSpc>
                <a:spcPct val="100000"/>
              </a:lnSpc>
              <a:buFont typeface="Wingdings" panose="05000000000000000000" pitchFamily="2" charset="2"/>
              <a:buChar char="Ø"/>
            </a:pPr>
            <a:r>
              <a:rPr lang="en-US" altLang="zh-CN" sz="1400" b="0" i="0" dirty="0">
                <a:solidFill>
                  <a:srgbClr val="954F72"/>
                </a:solidFill>
                <a:effectLst/>
                <a:latin typeface="微软雅黑" panose="020B0503020204020204" pitchFamily="34" charset="-122"/>
                <a:ea typeface="微软雅黑" panose="020B0503020204020204" pitchFamily="34" charset="-122"/>
                <a:hlinkClick r:id="rId6">
                  <a:extLst>
                    <a:ext uri="{A12FA001-AC4F-418D-AE19-62706E023703}">
                      <ahyp:hlinkClr xmlns:ahyp="http://schemas.microsoft.com/office/drawing/2018/hyperlinkcolor" val="tx"/>
                    </a:ext>
                  </a:extLst>
                </a:hlinkClick>
              </a:rPr>
              <a:t>TensorFlow Eager </a:t>
            </a:r>
            <a:r>
              <a:rPr lang="zh-CN" altLang="en-US" sz="1400" b="0" i="0" dirty="0">
                <a:effectLst/>
                <a:latin typeface="微软雅黑" panose="020B0503020204020204" pitchFamily="34" charset="-122"/>
                <a:ea typeface="微软雅黑" panose="020B0503020204020204" pitchFamily="34" charset="-122"/>
                <a:hlinkClick r:id="rId6">
                  <a:extLst>
                    <a:ext uri="{A12FA001-AC4F-418D-AE19-62706E023703}">
                      <ahyp:hlinkClr xmlns:ahyp="http://schemas.microsoft.com/office/drawing/2018/hyperlinkcolor" val="tx"/>
                    </a:ext>
                  </a:extLst>
                </a:hlinkClick>
              </a:rPr>
              <a:t>论文</a:t>
            </a:r>
            <a:r>
              <a:rPr lang="zh-CN" altLang="en-US" sz="1400" b="0" i="0" dirty="0">
                <a:effectLst/>
                <a:latin typeface="微软雅黑" panose="020B0503020204020204" pitchFamily="34" charset="-122"/>
                <a:ea typeface="微软雅黑" panose="020B0503020204020204" pitchFamily="34" charset="-122"/>
              </a:rPr>
              <a:t>：</a:t>
            </a:r>
            <a:r>
              <a:rPr lang="en-US" altLang="zh-CN" sz="1400" b="0" i="0" dirty="0">
                <a:effectLst/>
                <a:latin typeface="微软雅黑" panose="020B0503020204020204" pitchFamily="34" charset="-122"/>
                <a:ea typeface="微软雅黑" panose="020B0503020204020204" pitchFamily="34" charset="-122"/>
              </a:rPr>
              <a:t>https://arxiv.org/pdf/1903.01855.pdf</a:t>
            </a:r>
            <a:endParaRPr lang="en-US" altLang="zh-CN" sz="1400" dirty="0">
              <a:latin typeface="微软雅黑" panose="020B0503020204020204" pitchFamily="34" charset="-122"/>
              <a:ea typeface="微软雅黑" panose="020B0503020204020204" pitchFamily="34" charset="-122"/>
            </a:endParaRPr>
          </a:p>
          <a:p>
            <a:pPr lvl="1">
              <a:lnSpc>
                <a:spcPct val="100000"/>
              </a:lnSpc>
              <a:buFont typeface="Wingdings" panose="05000000000000000000" pitchFamily="2" charset="2"/>
              <a:buChar char="Ø"/>
            </a:pPr>
            <a:r>
              <a:rPr lang="en-US" altLang="zh-CN" sz="1400" b="0" i="0" dirty="0">
                <a:effectLst/>
                <a:latin typeface="微软雅黑" panose="020B0503020204020204" pitchFamily="34" charset="-122"/>
                <a:ea typeface="微软雅黑" panose="020B0503020204020204" pitchFamily="34" charset="-122"/>
                <a:hlinkClick r:id="rId7">
                  <a:extLst>
                    <a:ext uri="{A12FA001-AC4F-418D-AE19-62706E023703}">
                      <ahyp:hlinkClr xmlns:ahyp="http://schemas.microsoft.com/office/drawing/2018/hyperlinkcolor" val="tx"/>
                    </a:ext>
                  </a:extLst>
                </a:hlinkClick>
              </a:rPr>
              <a:t>TensorFlow Eager Execution</a:t>
            </a:r>
            <a:r>
              <a:rPr lang="zh-CN" altLang="en-US" sz="1400" b="0" i="0" dirty="0">
                <a:effectLst/>
                <a:latin typeface="微软雅黑" panose="020B0503020204020204" pitchFamily="34" charset="-122"/>
                <a:ea typeface="微软雅黑" panose="020B0503020204020204" pitchFamily="34" charset="-122"/>
              </a:rPr>
              <a:t>示例：</a:t>
            </a:r>
            <a:r>
              <a:rPr lang="en-US" altLang="zh-CN" sz="1400" b="0" i="0" dirty="0">
                <a:effectLst/>
                <a:latin typeface="微软雅黑" panose="020B0503020204020204" pitchFamily="34" charset="-122"/>
                <a:ea typeface="微软雅黑" panose="020B0503020204020204" pitchFamily="34" charset="-122"/>
              </a:rPr>
              <a:t>https://tensorflow.google.cn/guide/eager?hl=zh-cn</a:t>
            </a:r>
          </a:p>
          <a:p>
            <a:pPr lvl="1">
              <a:lnSpc>
                <a:spcPct val="100000"/>
              </a:lnSpc>
              <a:buFont typeface="Wingdings" panose="05000000000000000000" pitchFamily="2" charset="2"/>
              <a:buChar char="Ø"/>
            </a:pPr>
            <a:r>
              <a:rPr lang="en-US" altLang="zh-CN" sz="1400" b="0" i="0" dirty="0">
                <a:effectLst/>
                <a:latin typeface="微软雅黑" panose="020B0503020204020204" pitchFamily="34" charset="-122"/>
                <a:ea typeface="微软雅黑" panose="020B0503020204020204" pitchFamily="34" charset="-122"/>
                <a:hlinkClick r:id="rId8">
                  <a:extLst>
                    <a:ext uri="{A12FA001-AC4F-418D-AE19-62706E023703}">
                      <ahyp:hlinkClr xmlns:ahyp="http://schemas.microsoft.com/office/drawing/2018/hyperlinkcolor" val="tx"/>
                    </a:ext>
                  </a:extLst>
                </a:hlinkClick>
              </a:rPr>
              <a:t>TensorFlow Graph</a:t>
            </a:r>
            <a:r>
              <a:rPr lang="zh-CN" altLang="en-US" sz="1400" b="0" i="0" dirty="0">
                <a:effectLst/>
                <a:latin typeface="微软雅黑" panose="020B0503020204020204" pitchFamily="34" charset="-122"/>
                <a:ea typeface="微软雅黑" panose="020B0503020204020204" pitchFamily="34" charset="-122"/>
              </a:rPr>
              <a:t>理念与实践：</a:t>
            </a:r>
            <a:r>
              <a:rPr lang="en-US" altLang="zh-CN" sz="1400" b="0" i="0" dirty="0">
                <a:effectLst/>
                <a:latin typeface="微软雅黑" panose="020B0503020204020204" pitchFamily="34" charset="-122"/>
                <a:ea typeface="微软雅黑" panose="020B0503020204020204" pitchFamily="34" charset="-122"/>
              </a:rPr>
              <a:t>https://tensorflow.google.cn/guide/intro_to_graphs?hl=zh-cn</a:t>
            </a:r>
          </a:p>
          <a:p>
            <a:pPr lvl="1">
              <a:lnSpc>
                <a:spcPct val="100000"/>
              </a:lnSpc>
              <a:buFont typeface="Wingdings" panose="05000000000000000000" pitchFamily="2" charset="2"/>
              <a:buChar char="Ø"/>
            </a:pPr>
            <a:r>
              <a:rPr lang="en-US" altLang="zh-CN" sz="1400" b="0" i="0" dirty="0" err="1">
                <a:solidFill>
                  <a:srgbClr val="954F72"/>
                </a:solidFill>
                <a:effectLst/>
                <a:latin typeface="微软雅黑" panose="020B0503020204020204" pitchFamily="34" charset="-122"/>
                <a:ea typeface="微软雅黑" panose="020B0503020204020204" pitchFamily="34" charset="-122"/>
                <a:hlinkClick r:id="rId9">
                  <a:extLst>
                    <a:ext uri="{A12FA001-AC4F-418D-AE19-62706E023703}">
                      <ahyp:hlinkClr xmlns:ahyp="http://schemas.microsoft.com/office/drawing/2018/hyperlinkcolor" val="tx"/>
                    </a:ext>
                  </a:extLst>
                </a:hlinkClick>
              </a:rPr>
              <a:t>MindSpore</a:t>
            </a:r>
            <a:r>
              <a:rPr lang="zh-CN" altLang="en-US" sz="1400" b="0" i="0" dirty="0">
                <a:effectLst/>
                <a:latin typeface="微软雅黑" panose="020B0503020204020204" pitchFamily="34" charset="-122"/>
                <a:ea typeface="微软雅黑" panose="020B0503020204020204" pitchFamily="34" charset="-122"/>
                <a:hlinkClick r:id="rId9">
                  <a:extLst>
                    <a:ext uri="{A12FA001-AC4F-418D-AE19-62706E023703}">
                      <ahyp:hlinkClr xmlns:ahyp="http://schemas.microsoft.com/office/drawing/2018/hyperlinkcolor" val="tx"/>
                    </a:ext>
                  </a:extLst>
                </a:hlinkClick>
              </a:rPr>
              <a:t>动静态图</a:t>
            </a:r>
            <a:r>
              <a:rPr lang="zh-CN" altLang="en-US" sz="1400" b="0" i="0" dirty="0">
                <a:effectLst/>
                <a:latin typeface="微软雅黑" panose="020B0503020204020204" pitchFamily="34" charset="-122"/>
                <a:ea typeface="微软雅黑" panose="020B0503020204020204" pitchFamily="34" charset="-122"/>
              </a:rPr>
              <a:t>概念：</a:t>
            </a:r>
            <a:r>
              <a:rPr lang="en-US" altLang="zh-CN" sz="1400" b="0" i="0" dirty="0">
                <a:effectLst/>
                <a:latin typeface="微软雅黑" panose="020B0503020204020204" pitchFamily="34" charset="-122"/>
                <a:ea typeface="微软雅黑" panose="020B0503020204020204" pitchFamily="34" charset="-122"/>
              </a:rPr>
              <a:t>https://www.mindspore.cn/docs/programming_guide/zh-CN/r1.6/design/dynamic_graph_and_static_graph.html</a:t>
            </a:r>
            <a:endParaRPr lang="zh-CN" altLang="en-US" sz="1400" b="0" i="0" dirty="0">
              <a:effectLst/>
              <a:latin typeface="微软雅黑" panose="020B0503020204020204" pitchFamily="34" charset="-122"/>
              <a:ea typeface="微软雅黑" panose="020B0503020204020204" pitchFamily="34" charset="-122"/>
            </a:endParaRPr>
          </a:p>
        </p:txBody>
      </p:sp>
    </p:spTree>
    <p:extLst>
      <p:ext uri="{BB962C8B-B14F-4D97-AF65-F5344CB8AC3E}">
        <p14:creationId xmlns:p14="http://schemas.microsoft.com/office/powerpoint/2010/main" val="4189793072"/>
      </p:ext>
    </p:extLst>
  </p:cSld>
  <p:clrMapOvr>
    <a:masterClrMapping/>
  </p:clrMapOvr>
</p:sld>
</file>

<file path=ppt/theme/theme1.xml><?xml version="1.0" encoding="utf-8"?>
<a:theme xmlns:a="http://schemas.openxmlformats.org/drawingml/2006/main" name="Office 主题​​">
  <a:themeElements>
    <a:clrScheme name="Office 主题​​">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主题​​">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主题​​">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等线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等线"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Office Theme</Template>
  <TotalTime>908</TotalTime>
  <Words>14350</Words>
  <Application>Microsoft Office PowerPoint</Application>
  <PresentationFormat>全屏显示(4:3)</PresentationFormat>
  <Paragraphs>813</Paragraphs>
  <Slides>83</Slides>
  <Notes>1</Notes>
  <HiddenSlides>0</HiddenSlides>
  <MMClips>0</MMClips>
  <ScaleCrop>false</ScaleCrop>
  <HeadingPairs>
    <vt:vector size="6" baseType="variant">
      <vt:variant>
        <vt:lpstr>已用的字体</vt:lpstr>
      </vt:variant>
      <vt:variant>
        <vt:i4>10</vt:i4>
      </vt:variant>
      <vt:variant>
        <vt:lpstr>主题</vt:lpstr>
      </vt:variant>
      <vt:variant>
        <vt:i4>1</vt:i4>
      </vt:variant>
      <vt:variant>
        <vt:lpstr>幻灯片标题</vt:lpstr>
      </vt:variant>
      <vt:variant>
        <vt:i4>83</vt:i4>
      </vt:variant>
    </vt:vector>
  </HeadingPairs>
  <TitlesOfParts>
    <vt:vector size="94" baseType="lpstr">
      <vt:lpstr>等线</vt:lpstr>
      <vt:lpstr>Microsoft YaHei</vt:lpstr>
      <vt:lpstr>Microsoft YaHei</vt:lpstr>
      <vt:lpstr>微软雅黑 Light</vt:lpstr>
      <vt:lpstr>Arial</vt:lpstr>
      <vt:lpstr>Arial Black</vt:lpstr>
      <vt:lpstr>Calibri</vt:lpstr>
      <vt:lpstr>Calibri Light</vt:lpstr>
      <vt:lpstr>Roboto</vt:lpstr>
      <vt:lpstr>Wingdings</vt:lpstr>
      <vt:lpstr>Office 主题​​</vt:lpstr>
      <vt:lpstr>智能软件综合研究 Comprehensive Research on Intelligent Software</vt:lpstr>
      <vt:lpstr>智能软件综合研究  第二讲 机器学习框架</vt:lpstr>
      <vt:lpstr>2.1 导论</vt:lpstr>
      <vt:lpstr>PowerPoint 演示文稿</vt:lpstr>
      <vt:lpstr>PowerPoint 演示文稿</vt:lpstr>
      <vt:lpstr>PowerPoint 演示文稿</vt:lpstr>
      <vt:lpstr>机器学习框架的出现</vt:lpstr>
      <vt:lpstr>机器学习框架和相关系统的能力比较</vt:lpstr>
      <vt:lpstr>PowerPoint 演示文稿</vt:lpstr>
      <vt:lpstr>PowerPoint 演示文稿</vt:lpstr>
      <vt:lpstr>PowerPoint 演示文稿</vt:lpstr>
      <vt:lpstr>PowerPoint 演示文稿</vt:lpstr>
      <vt:lpstr>2.2 编程接口</vt:lpstr>
      <vt:lpstr>机器学习系统编程模型的演进</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2.3 计算图</vt:lpstr>
      <vt:lpstr>计算图的设计背景</vt:lpstr>
      <vt:lpstr>计算图的作用</vt:lpstr>
      <vt:lpstr>计算图的基本构成</vt:lpstr>
      <vt:lpstr>张量</vt:lpstr>
      <vt:lpstr>张量示例</vt:lpstr>
      <vt:lpstr>张量分类</vt:lpstr>
      <vt:lpstr>算子、张量操作</vt:lpstr>
      <vt:lpstr>算子——神经网络操作</vt:lpstr>
      <vt:lpstr>算子——数据流操作、控制流操作</vt:lpstr>
      <vt:lpstr>计算依赖</vt:lpstr>
      <vt:lpstr>循环依赖</vt:lpstr>
      <vt:lpstr>循环展开</vt:lpstr>
      <vt:lpstr>控制流</vt:lpstr>
      <vt:lpstr>控制流图内和图外方法的优缺点</vt:lpstr>
      <vt:lpstr>带if条件的矩阵乘法示例</vt:lpstr>
      <vt:lpstr>带循环的矩阵乘法示例</vt:lpstr>
      <vt:lpstr>基于链式法则计算梯度</vt:lpstr>
      <vt:lpstr>基于链式法则计算梯度</vt:lpstr>
      <vt:lpstr>基于链式法则计算梯度</vt:lpstr>
      <vt:lpstr>基于链式法则计算梯度</vt:lpstr>
      <vt:lpstr>计算图的生成</vt:lpstr>
      <vt:lpstr>静态生成</vt:lpstr>
      <vt:lpstr>静态生成过程示例</vt:lpstr>
      <vt:lpstr>静态生成的特点</vt:lpstr>
      <vt:lpstr>动态生成</vt:lpstr>
      <vt:lpstr>动态生成过程示例</vt:lpstr>
      <vt:lpstr>动态生成的特点</vt:lpstr>
      <vt:lpstr>静态生成在性能上的优势示例</vt:lpstr>
      <vt:lpstr>动态和静态生成的比较</vt:lpstr>
      <vt:lpstr>动态图与静态图的转换和融合</vt:lpstr>
      <vt:lpstr>基于源码转换流程</vt:lpstr>
      <vt:lpstr>动态图中的局部静态子图</vt:lpstr>
      <vt:lpstr>主流框架动态图转换静态图支持</vt:lpstr>
      <vt:lpstr>计算图的调度</vt:lpstr>
      <vt:lpstr>算子调度执行</vt:lpstr>
      <vt:lpstr>拓扑排序</vt:lpstr>
      <vt:lpstr>串行与并行</vt:lpstr>
      <vt:lpstr>并行场景</vt:lpstr>
      <vt:lpstr>数据载入同步与异步机制</vt:lpstr>
      <vt:lpstr>同步与异步机制对比</vt:lpstr>
      <vt:lpstr>异步机制与并行计算结合</vt:lpstr>
      <vt:lpstr>总结</vt:lpstr>
      <vt:lpstr>扩展阅读</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智能软件综合研究  第一节 概述</dc:title>
  <dc:creator>马 明泽</dc:creator>
  <cp:lastModifiedBy>明泽 马</cp:lastModifiedBy>
  <cp:revision>127</cp:revision>
  <dcterms:created xsi:type="dcterms:W3CDTF">2022-08-17T07:13:01Z</dcterms:created>
  <dcterms:modified xsi:type="dcterms:W3CDTF">2023-09-18T03:54:29Z</dcterms:modified>
</cp:coreProperties>
</file>