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6" r:id="rId2"/>
    <p:sldId id="257" r:id="rId3"/>
    <p:sldId id="258" r:id="rId4"/>
    <p:sldId id="259" r:id="rId5"/>
    <p:sldId id="260" r:id="rId6"/>
    <p:sldId id="261" r:id="rId7"/>
    <p:sldId id="262" r:id="rId8"/>
    <p:sldId id="263" r:id="rId9"/>
    <p:sldId id="264" r:id="rId10"/>
    <p:sldId id="265" r:id="rId11"/>
    <p:sldId id="274" r:id="rId12"/>
    <p:sldId id="266" r:id="rId13"/>
    <p:sldId id="267" r:id="rId14"/>
    <p:sldId id="268" r:id="rId15"/>
    <p:sldId id="269" r:id="rId16"/>
    <p:sldId id="270" r:id="rId17"/>
    <p:sldId id="271" r:id="rId18"/>
    <p:sldId id="272" r:id="rId19"/>
    <p:sldId id="273" r:id="rId20"/>
    <p:sldId id="275" r:id="rId21"/>
    <p:sldId id="276" r:id="rId22"/>
    <p:sldId id="277" r:id="rId23"/>
    <p:sldId id="282" r:id="rId24"/>
    <p:sldId id="278" r:id="rId25"/>
    <p:sldId id="279" r:id="rId26"/>
    <p:sldId id="280" r:id="rId27"/>
    <p:sldId id="281"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9" r:id="rId74"/>
    <p:sldId id="330" r:id="rId75"/>
    <p:sldId id="331" r:id="rId76"/>
    <p:sldId id="332" r:id="rId77"/>
    <p:sldId id="333" r:id="rId78"/>
    <p:sldId id="334" r:id="rId79"/>
    <p:sldId id="335" r:id="rId80"/>
    <p:sldId id="336" r:id="rId8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931" autoAdjust="0"/>
  </p:normalViewPr>
  <p:slideViewPr>
    <p:cSldViewPr snapToGrid="0">
      <p:cViewPr varScale="1">
        <p:scale>
          <a:sx n="56" d="100"/>
          <a:sy n="56" d="100"/>
        </p:scale>
        <p:origin x="119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7FC65E-C4CC-4EB0-BF49-8BA6FA947092}" type="datetimeFigureOut">
              <a:rPr lang="zh-CN" altLang="en-US" smtClean="0"/>
              <a:t>2022-03-22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2AA81-BF36-4250-9E22-8ED9F4AB1C7D}" type="slidenum">
              <a:rPr lang="zh-CN" altLang="en-US" smtClean="0"/>
              <a:t>‹#›</a:t>
            </a:fld>
            <a:endParaRPr lang="zh-CN" altLang="en-US"/>
          </a:p>
        </p:txBody>
      </p:sp>
    </p:spTree>
    <p:extLst>
      <p:ext uri="{BB962C8B-B14F-4D97-AF65-F5344CB8AC3E}">
        <p14:creationId xmlns:p14="http://schemas.microsoft.com/office/powerpoint/2010/main" val="3986665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6E2AA81-BF36-4250-9E22-8ED9F4AB1C7D}" type="slidenum">
              <a:rPr lang="zh-CN" altLang="en-US" smtClean="0"/>
              <a:t>33</a:t>
            </a:fld>
            <a:endParaRPr lang="zh-CN" altLang="en-US"/>
          </a:p>
        </p:txBody>
      </p:sp>
    </p:spTree>
    <p:extLst>
      <p:ext uri="{BB962C8B-B14F-4D97-AF65-F5344CB8AC3E}">
        <p14:creationId xmlns:p14="http://schemas.microsoft.com/office/powerpoint/2010/main" val="377564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6E2AA81-BF36-4250-9E22-8ED9F4AB1C7D}" type="slidenum">
              <a:rPr lang="zh-CN" altLang="en-US" smtClean="0"/>
              <a:t>36</a:t>
            </a:fld>
            <a:endParaRPr lang="zh-CN" altLang="en-US"/>
          </a:p>
        </p:txBody>
      </p:sp>
    </p:spTree>
    <p:extLst>
      <p:ext uri="{BB962C8B-B14F-4D97-AF65-F5344CB8AC3E}">
        <p14:creationId xmlns:p14="http://schemas.microsoft.com/office/powerpoint/2010/main" val="3118247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latin typeface="AdobeSongStd-Light"/>
              </a:rPr>
              <a:t>由于这个文法</a:t>
            </a:r>
          </a:p>
          <a:p>
            <a:r>
              <a:rPr lang="zh-CN" altLang="en-US" dirty="0">
                <a:latin typeface="AdobeSongStd-Light"/>
              </a:rPr>
              <a:t>并不能准确地指出程序的语法结构（即使是完全确定正规串本身（它是文法的语言成员）），所</a:t>
            </a:r>
          </a:p>
          <a:p>
            <a:r>
              <a:rPr lang="zh-CN" altLang="en-US" dirty="0">
                <a:latin typeface="AdobeSongStd-Light"/>
              </a:rPr>
              <a:t>以它是分析程序表示的一个严重问题。在某种意义上，二义性文法就像是一个非确定的自动机，</a:t>
            </a:r>
          </a:p>
          <a:p>
            <a:r>
              <a:rPr lang="zh-CN" altLang="en-US" dirty="0">
                <a:latin typeface="AdobeSongStd-Light"/>
              </a:rPr>
              <a:t>此时两个不同的路径都可接收相同的串。但是因为没有一个合适的算法，因此就不能像自动机</a:t>
            </a:r>
          </a:p>
          <a:p>
            <a:r>
              <a:rPr lang="zh-CN" altLang="en-US" dirty="0">
                <a:latin typeface="AdobeSongStd-Light"/>
              </a:rPr>
              <a:t>中的情形一样（第</a:t>
            </a:r>
            <a:r>
              <a:rPr lang="en-US" altLang="zh-CN" dirty="0">
                <a:latin typeface="Times New Roman" panose="02020603050405020304" pitchFamily="18" charset="0"/>
              </a:rPr>
              <a:t>2</a:t>
            </a:r>
            <a:r>
              <a:rPr lang="zh-CN" altLang="en-US" dirty="0">
                <a:latin typeface="AdobeSongStd-Light"/>
              </a:rPr>
              <a:t>章中讨论过的子集构造），文法中的二义性就不能如有穷自动机中的非确定</a:t>
            </a:r>
          </a:p>
          <a:p>
            <a:r>
              <a:rPr lang="zh-CN" altLang="en-US" dirty="0">
                <a:latin typeface="AdobeSongStd-Light"/>
              </a:rPr>
              <a:t>性一样轻易地被解</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96E2AA81-BF36-4250-9E22-8ED9F4AB1C7D}" type="slidenum">
              <a:rPr lang="zh-CN" altLang="en-US" smtClean="0"/>
              <a:t>47</a:t>
            </a:fld>
            <a:endParaRPr lang="zh-CN" altLang="en-US"/>
          </a:p>
        </p:txBody>
      </p:sp>
    </p:spTree>
    <p:extLst>
      <p:ext uri="{BB962C8B-B14F-4D97-AF65-F5344CB8AC3E}">
        <p14:creationId xmlns:p14="http://schemas.microsoft.com/office/powerpoint/2010/main" val="1164217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6E2AA81-BF36-4250-9E22-8ED9F4AB1C7D}" type="slidenum">
              <a:rPr lang="zh-CN" altLang="en-US" smtClean="0"/>
              <a:t>53</a:t>
            </a:fld>
            <a:endParaRPr lang="zh-CN" altLang="en-US"/>
          </a:p>
        </p:txBody>
      </p:sp>
    </p:spTree>
    <p:extLst>
      <p:ext uri="{BB962C8B-B14F-4D97-AF65-F5344CB8AC3E}">
        <p14:creationId xmlns:p14="http://schemas.microsoft.com/office/powerpoint/2010/main" val="264099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6E2AA81-BF36-4250-9E22-8ED9F4AB1C7D}" type="slidenum">
              <a:rPr lang="zh-CN" altLang="en-US" smtClean="0"/>
              <a:t>57</a:t>
            </a:fld>
            <a:endParaRPr lang="zh-CN" altLang="en-US"/>
          </a:p>
        </p:txBody>
      </p:sp>
    </p:spTree>
    <p:extLst>
      <p:ext uri="{BB962C8B-B14F-4D97-AF65-F5344CB8AC3E}">
        <p14:creationId xmlns:p14="http://schemas.microsoft.com/office/powerpoint/2010/main" val="1773976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6E2AA81-BF36-4250-9E22-8ED9F4AB1C7D}" type="slidenum">
              <a:rPr lang="zh-CN" altLang="en-US" smtClean="0"/>
              <a:t>65</a:t>
            </a:fld>
            <a:endParaRPr lang="zh-CN" altLang="en-US"/>
          </a:p>
        </p:txBody>
      </p:sp>
    </p:spTree>
    <p:extLst>
      <p:ext uri="{BB962C8B-B14F-4D97-AF65-F5344CB8AC3E}">
        <p14:creationId xmlns:p14="http://schemas.microsoft.com/office/powerpoint/2010/main" val="81977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括号关键字</a:t>
            </a:r>
            <a:endParaRPr lang="zh-CN" altLang="en-US" dirty="0"/>
          </a:p>
        </p:txBody>
      </p:sp>
      <p:sp>
        <p:nvSpPr>
          <p:cNvPr id="4" name="灯片编号占位符 3"/>
          <p:cNvSpPr>
            <a:spLocks noGrp="1"/>
          </p:cNvSpPr>
          <p:nvPr>
            <p:ph type="sldNum" sz="quarter" idx="5"/>
          </p:nvPr>
        </p:nvSpPr>
        <p:spPr/>
        <p:txBody>
          <a:bodyPr/>
          <a:lstStyle/>
          <a:p>
            <a:fld id="{96E2AA81-BF36-4250-9E22-8ED9F4AB1C7D}" type="slidenum">
              <a:rPr lang="zh-CN" altLang="en-US" smtClean="0"/>
              <a:t>66</a:t>
            </a:fld>
            <a:endParaRPr lang="zh-CN" altLang="en-US"/>
          </a:p>
        </p:txBody>
      </p:sp>
    </p:spTree>
    <p:extLst>
      <p:ext uri="{BB962C8B-B14F-4D97-AF65-F5344CB8AC3E}">
        <p14:creationId xmlns:p14="http://schemas.microsoft.com/office/powerpoint/2010/main" val="3510246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6E2AA81-BF36-4250-9E22-8ED9F4AB1C7D}" type="slidenum">
              <a:rPr lang="zh-CN" altLang="en-US" smtClean="0"/>
              <a:t>70</a:t>
            </a:fld>
            <a:endParaRPr lang="zh-CN" altLang="en-US"/>
          </a:p>
        </p:txBody>
      </p:sp>
    </p:spTree>
    <p:extLst>
      <p:ext uri="{BB962C8B-B14F-4D97-AF65-F5344CB8AC3E}">
        <p14:creationId xmlns:p14="http://schemas.microsoft.com/office/powerpoint/2010/main" val="255170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FBA525-924E-49E4-AC08-7BF04BA7894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7278221-F75A-4679-BDA7-2D445E58EA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76D799D-2D45-4E51-AE7E-08ECFBBBDCED}"/>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5" name="页脚占位符 4">
            <a:extLst>
              <a:ext uri="{FF2B5EF4-FFF2-40B4-BE49-F238E27FC236}">
                <a16:creationId xmlns:a16="http://schemas.microsoft.com/office/drawing/2014/main" id="{6CB88D52-ACBF-42C5-9650-01054D05CF0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813C4D9-28D9-4673-B2AF-DF9797743DB1}"/>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286524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EB5FDA-C788-4C11-AFB3-C1BF8D07ACA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A445320-726F-4F60-8310-804B050C9C4E}"/>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1D649CA-1867-400E-99BA-192661B03375}"/>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5" name="页脚占位符 4">
            <a:extLst>
              <a:ext uri="{FF2B5EF4-FFF2-40B4-BE49-F238E27FC236}">
                <a16:creationId xmlns:a16="http://schemas.microsoft.com/office/drawing/2014/main" id="{F1C8E704-BAA5-4F33-AEAA-7206D7736A0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3F7CC76-69D6-4DDD-A7A9-1E18FACCCA27}"/>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724451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EFC5DE2-0694-4320-AB1D-D2D356E24D7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AE55655-8854-4EF0-836F-AF820AC567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EF4891EC-6B4C-49B1-87B7-0EB3A871A6A2}"/>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5" name="页脚占位符 4">
            <a:extLst>
              <a:ext uri="{FF2B5EF4-FFF2-40B4-BE49-F238E27FC236}">
                <a16:creationId xmlns:a16="http://schemas.microsoft.com/office/drawing/2014/main" id="{EC2272EA-4D9D-40AC-B94E-C21DA145FF8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D280C41-27AA-4851-820B-6D37AC585A6D}"/>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5626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C4696C-0144-4CBB-8FB0-C8DDF3F9C13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2E8AEB2-CFF5-4C8F-AF3F-996176BA021B}"/>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EC1E5856-2E61-4889-B0B3-55E3F1F4CA7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CCB807CA-995E-426D-A975-B62B0CF27308}"/>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6" name="页脚占位符 5">
            <a:extLst>
              <a:ext uri="{FF2B5EF4-FFF2-40B4-BE49-F238E27FC236}">
                <a16:creationId xmlns:a16="http://schemas.microsoft.com/office/drawing/2014/main" id="{044FAA61-5743-4105-A486-36330CE95E9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C711F0B-0E17-44EE-AB74-3065260FA8C6}"/>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108277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94988E-AAFD-421B-844B-6944A346305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329D65A-6864-44B0-9FA4-555BBAC987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38F88D1A-FC40-4B99-B4A5-2979FEC47399}"/>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FA1DBFA0-EBA1-4279-B410-17749AE19C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71CBE6EC-99AF-46F9-A64C-F12CD9F302E0}"/>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27B5F41-9D14-40C0-9A5A-9C968127A7C5}"/>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8" name="页脚占位符 7">
            <a:extLst>
              <a:ext uri="{FF2B5EF4-FFF2-40B4-BE49-F238E27FC236}">
                <a16:creationId xmlns:a16="http://schemas.microsoft.com/office/drawing/2014/main" id="{4D832DCB-DDA4-4DDD-9BBD-AC76E5D1A27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78A33C6-EE55-4093-83BD-C22ED1F1E939}"/>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3144206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365437-BF59-454D-AA70-0A5DF3DC768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7002625-EF56-4685-B83B-987315C01FE8}"/>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4" name="页脚占位符 3">
            <a:extLst>
              <a:ext uri="{FF2B5EF4-FFF2-40B4-BE49-F238E27FC236}">
                <a16:creationId xmlns:a16="http://schemas.microsoft.com/office/drawing/2014/main" id="{47CF9A98-10C7-4E15-BC6F-B0F56094AC0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006D2E58-407C-486D-AFC3-FD01EB441A7C}"/>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2310129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2CFAB17-1C75-4C53-8B8D-9260BB0B8F86}"/>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3" name="页脚占位符 2">
            <a:extLst>
              <a:ext uri="{FF2B5EF4-FFF2-40B4-BE49-F238E27FC236}">
                <a16:creationId xmlns:a16="http://schemas.microsoft.com/office/drawing/2014/main" id="{13D7C63E-B9B8-4DD3-ADC9-F712A18FFDF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95B8E73-7580-47B0-ABF2-F70B874BD8E1}"/>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3833209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FF6C56-2E86-4FBB-B21E-52CAF1B4953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0F25971-A14C-47ED-A049-ECF4DF7F56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D759BCDF-BB12-498D-9BA2-B38E42F90B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1C06D83-A439-4662-B23C-38933E7954E4}"/>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6" name="页脚占位符 5">
            <a:extLst>
              <a:ext uri="{FF2B5EF4-FFF2-40B4-BE49-F238E27FC236}">
                <a16:creationId xmlns:a16="http://schemas.microsoft.com/office/drawing/2014/main" id="{5BCDE270-968B-4C69-BA87-7664210576E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04E73C7-5347-442F-BCA0-88E9371E4191}"/>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1481456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7FB8F3-B176-4F4C-B5D9-7B5E6466A5A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61AAB01-500F-4BDA-A300-393AD41909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3F151A9-BDE2-4785-A4EC-AA929F545B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7295021-658E-4C82-8AEC-52D6DA3DBDAD}"/>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6" name="页脚占位符 5">
            <a:extLst>
              <a:ext uri="{FF2B5EF4-FFF2-40B4-BE49-F238E27FC236}">
                <a16:creationId xmlns:a16="http://schemas.microsoft.com/office/drawing/2014/main" id="{7116C3EF-C405-4497-B683-62D8DBCB8F3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32CC845-5F44-4E68-B1DC-0F1CEA414AA5}"/>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3306437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FA9BB5-8559-44EA-9AF4-48C887C5012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A9471E9-6409-4A96-B269-82F0E7679EA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4D6EA0E-3198-43CE-9A29-B93ED7D5743E}"/>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5" name="页脚占位符 4">
            <a:extLst>
              <a:ext uri="{FF2B5EF4-FFF2-40B4-BE49-F238E27FC236}">
                <a16:creationId xmlns:a16="http://schemas.microsoft.com/office/drawing/2014/main" id="{C359A6AD-69A2-4D4B-8970-8EA9F83F118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E47D355-CE2E-46D9-B7C0-58737FE34681}"/>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4064987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6520583-923F-4158-8D28-BA6816D1CC6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C7A58CAD-E3AA-45C1-9B82-17965DE7BDA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2EFABF2-616C-4004-A7D8-AE350BBA5713}"/>
              </a:ext>
            </a:extLst>
          </p:cNvPr>
          <p:cNvSpPr>
            <a:spLocks noGrp="1"/>
          </p:cNvSpPr>
          <p:nvPr>
            <p:ph type="dt" sz="half" idx="10"/>
          </p:nvPr>
        </p:nvSpPr>
        <p:spPr/>
        <p:txBody>
          <a:bodyPr/>
          <a:lstStyle/>
          <a:p>
            <a:fld id="{629D6556-9581-4210-ACE5-50BC6BC2C4D9}" type="datetimeFigureOut">
              <a:rPr lang="zh-CN" altLang="en-US" smtClean="0"/>
              <a:t>2022-03-22</a:t>
            </a:fld>
            <a:endParaRPr lang="zh-CN" altLang="en-US"/>
          </a:p>
        </p:txBody>
      </p:sp>
      <p:sp>
        <p:nvSpPr>
          <p:cNvPr id="5" name="页脚占位符 4">
            <a:extLst>
              <a:ext uri="{FF2B5EF4-FFF2-40B4-BE49-F238E27FC236}">
                <a16:creationId xmlns:a16="http://schemas.microsoft.com/office/drawing/2014/main" id="{A785A952-C4CE-439F-AE92-24E03375F0E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A791CF4-18B1-471A-9730-E08B531BDE6D}"/>
              </a:ext>
            </a:extLst>
          </p:cNvPr>
          <p:cNvSpPr>
            <a:spLocks noGrp="1"/>
          </p:cNvSpPr>
          <p:nvPr>
            <p:ph type="sldNum" sz="quarter" idx="12"/>
          </p:nvPr>
        </p:nvSpPr>
        <p:spPr/>
        <p:txBody>
          <a:body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108317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55B2797-08B9-4CF5-B953-6CAE2AEBAB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9E6D60B-DE75-4410-843E-9D5B3E51E8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AF9A0F1-91F2-43C0-A1C3-68AF21929A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9D6556-9581-4210-ACE5-50BC6BC2C4D9}" type="datetimeFigureOut">
              <a:rPr lang="zh-CN" altLang="en-US" smtClean="0"/>
              <a:t>2022-03-22</a:t>
            </a:fld>
            <a:endParaRPr lang="zh-CN" altLang="en-US"/>
          </a:p>
        </p:txBody>
      </p:sp>
      <p:sp>
        <p:nvSpPr>
          <p:cNvPr id="5" name="页脚占位符 4">
            <a:extLst>
              <a:ext uri="{FF2B5EF4-FFF2-40B4-BE49-F238E27FC236}">
                <a16:creationId xmlns:a16="http://schemas.microsoft.com/office/drawing/2014/main" id="{D9FE23A6-987D-44F5-B11C-7E4F8BE0D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8B46C0EE-5713-4D93-AAEC-587BAF364D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9CFCE-2CB4-4E3A-AD32-D9BF36D774D8}" type="slidenum">
              <a:rPr lang="zh-CN" altLang="en-US" smtClean="0"/>
              <a:t>‹#›</a:t>
            </a:fld>
            <a:endParaRPr lang="zh-CN" altLang="en-US"/>
          </a:p>
        </p:txBody>
      </p:sp>
    </p:spTree>
    <p:extLst>
      <p:ext uri="{BB962C8B-B14F-4D97-AF65-F5344CB8AC3E}">
        <p14:creationId xmlns:p14="http://schemas.microsoft.com/office/powerpoint/2010/main" val="1942857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5.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1.png"/></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90.png"/></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5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6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6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6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6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6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6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97.png"/></Relationships>
</file>

<file path=ppt/slides/_rels/slide66.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6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6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6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7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7.png"/></Relationships>
</file>

<file path=ppt/slides/_rels/slide7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7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png"/></Relationships>
</file>

<file path=ppt/slides/_rels/slide7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74.xml.rels><?xml version="1.0" encoding="UTF-8" standalone="yes"?>
<Relationships xmlns="http://schemas.openxmlformats.org/package/2006/relationships"><Relationship Id="rId3" Type="http://schemas.openxmlformats.org/officeDocument/2006/relationships/image" Target="../media/image139.png"/><Relationship Id="rId7" Type="http://schemas.openxmlformats.org/officeDocument/2006/relationships/image" Target="../media/image137.png"/><Relationship Id="rId2" Type="http://schemas.openxmlformats.org/officeDocument/2006/relationships/image" Target="../media/image138.png"/><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image" Target="../media/image141.png"/><Relationship Id="rId4" Type="http://schemas.openxmlformats.org/officeDocument/2006/relationships/image" Target="../media/image140.png"/></Relationships>
</file>

<file path=ppt/slides/_rels/slide75.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43.png"/><Relationship Id="rId7" Type="http://schemas.openxmlformats.org/officeDocument/2006/relationships/image" Target="../media/image147.png"/><Relationship Id="rId2" Type="http://schemas.openxmlformats.org/officeDocument/2006/relationships/image" Target="../media/image142.png"/><Relationship Id="rId1" Type="http://schemas.openxmlformats.org/officeDocument/2006/relationships/slideLayout" Target="../slideLayouts/slideLayout2.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 Id="rId9" Type="http://schemas.openxmlformats.org/officeDocument/2006/relationships/image" Target="../media/image149.png"/></Relationships>
</file>

<file path=ppt/slides/_rels/slide76.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7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78.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2.xml"/><Relationship Id="rId4" Type="http://schemas.openxmlformats.org/officeDocument/2006/relationships/image" Target="../media/image160.png"/></Relationships>
</file>

<file path=ppt/slides/_rels/slide79.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324C99-F5F2-4795-8FEF-E7727F067E5B}"/>
              </a:ext>
            </a:extLst>
          </p:cNvPr>
          <p:cNvSpPr>
            <a:spLocks noGrp="1"/>
          </p:cNvSpPr>
          <p:nvPr>
            <p:ph type="ctrTitle"/>
          </p:nvPr>
        </p:nvSpPr>
        <p:spPr/>
        <p:txBody>
          <a:bodyPr>
            <a:normAutofit/>
          </a:bodyPr>
          <a:lstStyle/>
          <a:p>
            <a:r>
              <a:rPr lang="en-US" altLang="zh-CN" b="1" dirty="0"/>
              <a:t>Chapter 3 Context-Free Grammars and Parsing</a:t>
            </a:r>
            <a:endParaRPr lang="zh-CN" altLang="en-US" dirty="0"/>
          </a:p>
        </p:txBody>
      </p:sp>
      <p:sp>
        <p:nvSpPr>
          <p:cNvPr id="3" name="副标题 2">
            <a:extLst>
              <a:ext uri="{FF2B5EF4-FFF2-40B4-BE49-F238E27FC236}">
                <a16:creationId xmlns:a16="http://schemas.microsoft.com/office/drawing/2014/main" id="{BC58B780-B72F-4970-8F3F-1AD1BDA1C47E}"/>
              </a:ext>
            </a:extLst>
          </p:cNvPr>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233941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5E92E2-A5A6-4A1C-B053-25B5F51E0A0D}"/>
              </a:ext>
            </a:extLst>
          </p:cNvPr>
          <p:cNvSpPr>
            <a:spLocks noGrp="1"/>
          </p:cNvSpPr>
          <p:nvPr>
            <p:ph type="title"/>
          </p:nvPr>
        </p:nvSpPr>
        <p:spPr/>
        <p:txBody>
          <a:bodyPr/>
          <a:lstStyle/>
          <a:p>
            <a:r>
              <a:rPr lang="en-US" altLang="zh-CN" b="1" dirty="0"/>
              <a:t>Context-Free Grammars and Parsing</a:t>
            </a:r>
            <a:endParaRPr lang="zh-CN" altLang="en-US" dirty="0"/>
          </a:p>
        </p:txBody>
      </p:sp>
      <p:sp>
        <p:nvSpPr>
          <p:cNvPr id="3" name="内容占位符 2">
            <a:extLst>
              <a:ext uri="{FF2B5EF4-FFF2-40B4-BE49-F238E27FC236}">
                <a16:creationId xmlns:a16="http://schemas.microsoft.com/office/drawing/2014/main" id="{BBF9DCA2-7D26-465E-8EC2-3AA47F4488E8}"/>
              </a:ext>
            </a:extLst>
          </p:cNvPr>
          <p:cNvSpPr>
            <a:spLocks noGrp="1"/>
          </p:cNvSpPr>
          <p:nvPr>
            <p:ph idx="1"/>
          </p:nvPr>
        </p:nvSpPr>
        <p:spPr>
          <a:xfrm>
            <a:off x="838200" y="1690688"/>
            <a:ext cx="10738449" cy="4802187"/>
          </a:xfrm>
        </p:spPr>
        <p:txBody>
          <a:bodyPr>
            <a:normAutofit lnSpcReduction="10000"/>
          </a:bodyPr>
          <a:lstStyle/>
          <a:p>
            <a:pPr algn="just"/>
            <a:r>
              <a:rPr lang="en-US" altLang="zh-CN" dirty="0"/>
              <a:t>Parsing is the task of determining the syntax, or structure, of a program. For this reason, it is also called </a:t>
            </a:r>
            <a:r>
              <a:rPr lang="en-US" altLang="zh-CN" b="1" dirty="0"/>
              <a:t>syntax analysis. </a:t>
            </a:r>
            <a:r>
              <a:rPr lang="en-US" altLang="zh-CN" dirty="0"/>
              <a:t>The syntax of a programming language is usually given by the </a:t>
            </a:r>
            <a:r>
              <a:rPr lang="en-US" altLang="zh-CN" b="1" dirty="0"/>
              <a:t>grammar rules of a context-free grammar .</a:t>
            </a:r>
            <a:r>
              <a:rPr lang="en-US" altLang="zh-CN" dirty="0"/>
              <a:t> </a:t>
            </a:r>
          </a:p>
          <a:p>
            <a:pPr algn="just"/>
            <a:r>
              <a:rPr lang="en-US" altLang="zh-CN" dirty="0"/>
              <a:t>The rules of a context-free grammar are </a:t>
            </a:r>
            <a:r>
              <a:rPr lang="en-US" altLang="zh-CN" b="1" dirty="0"/>
              <a:t>recursive. </a:t>
            </a:r>
            <a:r>
              <a:rPr lang="en-US" altLang="zh-CN" dirty="0"/>
              <a:t>For instance, the structure of an if-statement must in general allow other if-statements to be nested inside it, that is not allowed in regular expressions. </a:t>
            </a:r>
          </a:p>
          <a:p>
            <a:pPr algn="just"/>
            <a:r>
              <a:rPr lang="en-US" altLang="zh-CN" dirty="0"/>
              <a:t>The consequences of this seemingly elementary change to the power of the representation are enormous. The class of structures recognizable by context-free grammars is increased signifi­cantly over those of regular expressions.</a:t>
            </a:r>
            <a:endParaRPr lang="zh-CN" altLang="en-US" dirty="0"/>
          </a:p>
        </p:txBody>
      </p:sp>
    </p:spTree>
    <p:extLst>
      <p:ext uri="{BB962C8B-B14F-4D97-AF65-F5344CB8AC3E}">
        <p14:creationId xmlns:p14="http://schemas.microsoft.com/office/powerpoint/2010/main" val="2528531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C839FF-B7CC-4042-9F40-E6EA9CF176D7}"/>
              </a:ext>
            </a:extLst>
          </p:cNvPr>
          <p:cNvSpPr>
            <a:spLocks noGrp="1"/>
          </p:cNvSpPr>
          <p:nvPr>
            <p:ph type="title"/>
          </p:nvPr>
        </p:nvSpPr>
        <p:spPr/>
        <p:txBody>
          <a:bodyPr/>
          <a:lstStyle/>
          <a:p>
            <a:r>
              <a:rPr lang="en-US" altLang="zh-CN" b="1" dirty="0"/>
              <a:t>Context-Free Grammars and Parsing</a:t>
            </a:r>
            <a:endParaRPr lang="zh-CN" altLang="en-US" dirty="0"/>
          </a:p>
        </p:txBody>
      </p:sp>
      <p:sp>
        <p:nvSpPr>
          <p:cNvPr id="3" name="内容占位符 2">
            <a:extLst>
              <a:ext uri="{FF2B5EF4-FFF2-40B4-BE49-F238E27FC236}">
                <a16:creationId xmlns:a16="http://schemas.microsoft.com/office/drawing/2014/main" id="{5609DF0C-9EC6-447B-A453-3B96D59F36FC}"/>
              </a:ext>
            </a:extLst>
          </p:cNvPr>
          <p:cNvSpPr>
            <a:spLocks noGrp="1"/>
          </p:cNvSpPr>
          <p:nvPr>
            <p:ph idx="1"/>
          </p:nvPr>
        </p:nvSpPr>
        <p:spPr>
          <a:xfrm>
            <a:off x="838200" y="1825625"/>
            <a:ext cx="10755702" cy="4351338"/>
          </a:xfrm>
        </p:spPr>
        <p:txBody>
          <a:bodyPr/>
          <a:lstStyle/>
          <a:p>
            <a:pPr algn="just"/>
            <a:r>
              <a:rPr lang="en-US" altLang="zh-CN" dirty="0"/>
              <a:t> The algorithms used to recognize these structures are also quite different from scanning algorithms, in that they must use recursive calls or an explicitly managed parsing stack. The data structures used to represent the syntactic structure of a language must now also be recursive rather than linear (as they are for lexemes and tokens). </a:t>
            </a:r>
            <a:endParaRPr lang="zh-CN" altLang="zh-CN" dirty="0"/>
          </a:p>
          <a:p>
            <a:endParaRPr lang="zh-CN" altLang="en-US" dirty="0"/>
          </a:p>
        </p:txBody>
      </p:sp>
    </p:spTree>
    <p:extLst>
      <p:ext uri="{BB962C8B-B14F-4D97-AF65-F5344CB8AC3E}">
        <p14:creationId xmlns:p14="http://schemas.microsoft.com/office/powerpoint/2010/main" val="140634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09C693-28E8-4BFC-A8BB-8481DEACE36C}"/>
              </a:ext>
            </a:extLst>
          </p:cNvPr>
          <p:cNvSpPr>
            <a:spLocks noGrp="1"/>
          </p:cNvSpPr>
          <p:nvPr>
            <p:ph type="title"/>
          </p:nvPr>
        </p:nvSpPr>
        <p:spPr/>
        <p:txBody>
          <a:bodyPr/>
          <a:lstStyle/>
          <a:p>
            <a:r>
              <a:rPr lang="en-US" altLang="zh-CN" b="1" dirty="0"/>
              <a:t>Context-Free Grammars and Parsing</a:t>
            </a:r>
            <a:endParaRPr lang="zh-CN" altLang="en-US" dirty="0"/>
          </a:p>
        </p:txBody>
      </p:sp>
      <p:sp>
        <p:nvSpPr>
          <p:cNvPr id="3" name="内容占位符 2">
            <a:extLst>
              <a:ext uri="{FF2B5EF4-FFF2-40B4-BE49-F238E27FC236}">
                <a16:creationId xmlns:a16="http://schemas.microsoft.com/office/drawing/2014/main" id="{3D9924F5-6185-413E-80EE-2C0B5B5F210B}"/>
              </a:ext>
            </a:extLst>
          </p:cNvPr>
          <p:cNvSpPr>
            <a:spLocks noGrp="1"/>
          </p:cNvSpPr>
          <p:nvPr>
            <p:ph idx="1"/>
          </p:nvPr>
        </p:nvSpPr>
        <p:spPr/>
        <p:txBody>
          <a:bodyPr>
            <a:normAutofit lnSpcReduction="10000"/>
          </a:bodyPr>
          <a:lstStyle/>
          <a:p>
            <a:r>
              <a:rPr lang="zh-CN" altLang="en-US" dirty="0"/>
              <a:t>二者的主要区别</a:t>
            </a:r>
          </a:p>
          <a:p>
            <a:pPr>
              <a:lnSpc>
                <a:spcPct val="100000"/>
              </a:lnSpc>
              <a:spcBef>
                <a:spcPts val="600"/>
              </a:spcBef>
            </a:pPr>
            <a:r>
              <a:rPr lang="zh-CN" altLang="en-US" dirty="0"/>
              <a:t>在于上下文无关文法的规则是递归的（ </a:t>
            </a:r>
            <a:r>
              <a:rPr lang="en-US" altLang="zh-CN" dirty="0"/>
              <a:t>r e c u r s </a:t>
            </a:r>
            <a:r>
              <a:rPr lang="en-US" altLang="zh-CN" dirty="0" err="1"/>
              <a:t>i</a:t>
            </a:r>
            <a:r>
              <a:rPr lang="en-US" altLang="zh-CN" dirty="0"/>
              <a:t> v e</a:t>
            </a:r>
            <a:r>
              <a:rPr lang="zh-CN" altLang="en-US" dirty="0"/>
              <a:t>）。例如一般来说， </a:t>
            </a:r>
            <a:r>
              <a:rPr lang="en-US" altLang="zh-CN" dirty="0"/>
              <a:t>if </a:t>
            </a:r>
            <a:r>
              <a:rPr lang="zh-CN" altLang="en-US" dirty="0"/>
              <a:t>语句的结构应允许可其中嵌套其他的</a:t>
            </a:r>
            <a:r>
              <a:rPr lang="en-US" altLang="zh-CN" dirty="0" err="1"/>
              <a:t>i</a:t>
            </a:r>
            <a:r>
              <a:rPr lang="en-US" altLang="zh-CN" dirty="0"/>
              <a:t> f</a:t>
            </a:r>
            <a:r>
              <a:rPr lang="zh-CN" altLang="en-US" dirty="0"/>
              <a:t>语句，而在正则表达式中却不能这样做。这个区别造成的影响很大。由上下文无关文法识别的结构类比由正则表达式识别的结构类大大增多了。用作识别这些结构的算法也与扫描算法差别很大，这是因为它们必须使用递归调用或显式管理的分析栈。用作表示语言语义结构的数据结构现在也必须是递归的，而不再是线性的（如同用于词法和记号中的一样）了。经常使用的基本结构是一类树，称作</a:t>
            </a:r>
            <a:r>
              <a:rPr lang="zh-CN" altLang="en-US" b="1" dirty="0">
                <a:solidFill>
                  <a:srgbClr val="C00000"/>
                </a:solidFill>
              </a:rPr>
              <a:t>分析树（ </a:t>
            </a:r>
            <a:r>
              <a:rPr lang="en-US" altLang="zh-CN" b="1" dirty="0">
                <a:solidFill>
                  <a:srgbClr val="C00000"/>
                </a:solidFill>
              </a:rPr>
              <a:t>parse tree</a:t>
            </a:r>
            <a:r>
              <a:rPr lang="zh-CN" altLang="en-US" b="1" dirty="0">
                <a:solidFill>
                  <a:srgbClr val="C00000"/>
                </a:solidFill>
              </a:rPr>
              <a:t>）或语法树（</a:t>
            </a:r>
            <a:r>
              <a:rPr lang="en-US" altLang="zh-CN" b="1" dirty="0">
                <a:solidFill>
                  <a:srgbClr val="C00000"/>
                </a:solidFill>
              </a:rPr>
              <a:t>syntax tree</a:t>
            </a:r>
            <a:r>
              <a:rPr lang="zh-CN" altLang="en-US" b="1" dirty="0">
                <a:solidFill>
                  <a:srgbClr val="C00000"/>
                </a:solidFill>
              </a:rPr>
              <a:t>）</a:t>
            </a:r>
          </a:p>
        </p:txBody>
      </p:sp>
    </p:spTree>
    <p:extLst>
      <p:ext uri="{BB962C8B-B14F-4D97-AF65-F5344CB8AC3E}">
        <p14:creationId xmlns:p14="http://schemas.microsoft.com/office/powerpoint/2010/main" val="1483466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DD7D79-792A-4C79-9ADB-51F0DC2B5104}"/>
              </a:ext>
            </a:extLst>
          </p:cNvPr>
          <p:cNvSpPr>
            <a:spLocks noGrp="1"/>
          </p:cNvSpPr>
          <p:nvPr>
            <p:ph type="title"/>
          </p:nvPr>
        </p:nvSpPr>
        <p:spPr/>
        <p:txBody>
          <a:bodyPr/>
          <a:lstStyle/>
          <a:p>
            <a:r>
              <a:rPr lang="en-US" altLang="zh-CN" dirty="0"/>
              <a:t> Main content </a:t>
            </a:r>
            <a:endParaRPr lang="zh-CN" altLang="en-US" dirty="0"/>
          </a:p>
        </p:txBody>
      </p:sp>
      <p:sp>
        <p:nvSpPr>
          <p:cNvPr id="3" name="内容占位符 2">
            <a:extLst>
              <a:ext uri="{FF2B5EF4-FFF2-40B4-BE49-F238E27FC236}">
                <a16:creationId xmlns:a16="http://schemas.microsoft.com/office/drawing/2014/main" id="{97B32235-3874-407F-A3C7-811B550C1FED}"/>
              </a:ext>
            </a:extLst>
          </p:cNvPr>
          <p:cNvSpPr>
            <a:spLocks noGrp="1"/>
          </p:cNvSpPr>
          <p:nvPr>
            <p:ph idx="1"/>
          </p:nvPr>
        </p:nvSpPr>
        <p:spPr/>
        <p:txBody>
          <a:bodyPr/>
          <a:lstStyle/>
          <a:p>
            <a:r>
              <a:rPr lang="en-US" altLang="zh-CN" b="1" dirty="0"/>
              <a:t>1</a:t>
            </a:r>
            <a:r>
              <a:rPr lang="zh-CN" altLang="zh-CN" b="1" dirty="0"/>
              <a:t>、</a:t>
            </a:r>
            <a:r>
              <a:rPr lang="en-US" altLang="zh-CN" b="1" dirty="0"/>
              <a:t>study the theory of con­text-free grammars</a:t>
            </a:r>
            <a:endParaRPr lang="zh-CN" altLang="zh-CN" b="1" dirty="0"/>
          </a:p>
          <a:p>
            <a:r>
              <a:rPr lang="en-US" altLang="zh-CN" b="1" dirty="0"/>
              <a:t>2</a:t>
            </a:r>
            <a:r>
              <a:rPr lang="zh-CN" altLang="zh-CN" b="1" dirty="0"/>
              <a:t>、</a:t>
            </a:r>
            <a:r>
              <a:rPr lang="en-US" altLang="zh-CN" b="1" dirty="0"/>
              <a:t>a general description of the parsing process </a:t>
            </a:r>
            <a:endParaRPr lang="zh-CN" altLang="zh-CN" b="1" dirty="0"/>
          </a:p>
          <a:p>
            <a:r>
              <a:rPr lang="en-US" altLang="zh-CN" b="1" dirty="0"/>
              <a:t>3</a:t>
            </a:r>
            <a:r>
              <a:rPr lang="zh-CN" altLang="zh-CN" b="1" dirty="0"/>
              <a:t>、</a:t>
            </a:r>
            <a:r>
              <a:rPr lang="en-US" altLang="zh-CN" b="1" dirty="0"/>
              <a:t>study the basic theory of context-free </a:t>
            </a:r>
            <a:endParaRPr lang="zh-CN" altLang="zh-CN" b="1" dirty="0"/>
          </a:p>
        </p:txBody>
      </p:sp>
    </p:spTree>
    <p:extLst>
      <p:ext uri="{BB962C8B-B14F-4D97-AF65-F5344CB8AC3E}">
        <p14:creationId xmlns:p14="http://schemas.microsoft.com/office/powerpoint/2010/main" val="199385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D84867-96B3-4771-B3A7-DF1C0D6AA07E}"/>
              </a:ext>
            </a:extLst>
          </p:cNvPr>
          <p:cNvSpPr>
            <a:spLocks noGrp="1"/>
          </p:cNvSpPr>
          <p:nvPr>
            <p:ph type="title"/>
          </p:nvPr>
        </p:nvSpPr>
        <p:spPr/>
        <p:txBody>
          <a:bodyPr/>
          <a:lstStyle/>
          <a:p>
            <a:r>
              <a:rPr lang="en-US" altLang="zh-CN" b="1" dirty="0"/>
              <a:t>3.1 the parsing process</a:t>
            </a:r>
            <a:endParaRPr lang="zh-CN" altLang="en-US" dirty="0"/>
          </a:p>
        </p:txBody>
      </p:sp>
      <p:sp>
        <p:nvSpPr>
          <p:cNvPr id="3" name="内容占位符 2">
            <a:extLst>
              <a:ext uri="{FF2B5EF4-FFF2-40B4-BE49-F238E27FC236}">
                <a16:creationId xmlns:a16="http://schemas.microsoft.com/office/drawing/2014/main" id="{30D2D231-32D2-4A21-BB5A-4C6F14C621BE}"/>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34D98E22-C580-44E9-B6D1-D008EC41AA52}"/>
              </a:ext>
            </a:extLst>
          </p:cNvPr>
          <p:cNvPicPr>
            <a:picLocks noChangeAspect="1"/>
          </p:cNvPicPr>
          <p:nvPr/>
        </p:nvPicPr>
        <p:blipFill>
          <a:blip r:embed="rId2"/>
          <a:stretch>
            <a:fillRect/>
          </a:stretch>
        </p:blipFill>
        <p:spPr>
          <a:xfrm>
            <a:off x="462193" y="1825625"/>
            <a:ext cx="11093971" cy="1642643"/>
          </a:xfrm>
          <a:prstGeom prst="rect">
            <a:avLst/>
          </a:prstGeom>
          <a:ln>
            <a:noFill/>
          </a:ln>
          <a:effectLst>
            <a:softEdge rad="112500"/>
          </a:effectLst>
        </p:spPr>
      </p:pic>
      <p:pic>
        <p:nvPicPr>
          <p:cNvPr id="5" name="图片 4">
            <a:extLst>
              <a:ext uri="{FF2B5EF4-FFF2-40B4-BE49-F238E27FC236}">
                <a16:creationId xmlns:a16="http://schemas.microsoft.com/office/drawing/2014/main" id="{B1C44A1C-D347-4E59-8400-29C89493F5F7}"/>
              </a:ext>
            </a:extLst>
          </p:cNvPr>
          <p:cNvPicPr>
            <a:picLocks noChangeAspect="1"/>
          </p:cNvPicPr>
          <p:nvPr/>
        </p:nvPicPr>
        <p:blipFill>
          <a:blip r:embed="rId3"/>
          <a:stretch>
            <a:fillRect/>
          </a:stretch>
        </p:blipFill>
        <p:spPr>
          <a:xfrm>
            <a:off x="838200" y="4001294"/>
            <a:ext cx="10717965" cy="2007945"/>
          </a:xfrm>
          <a:prstGeom prst="rect">
            <a:avLst/>
          </a:prstGeom>
          <a:ln>
            <a:noFill/>
          </a:ln>
          <a:effectLst>
            <a:softEdge rad="112500"/>
          </a:effectLst>
        </p:spPr>
      </p:pic>
    </p:spTree>
    <p:extLst>
      <p:ext uri="{BB962C8B-B14F-4D97-AF65-F5344CB8AC3E}">
        <p14:creationId xmlns:p14="http://schemas.microsoft.com/office/powerpoint/2010/main" val="2971270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EC40B0-F9F9-4506-8C38-D271FF4B43DB}"/>
              </a:ext>
            </a:extLst>
          </p:cNvPr>
          <p:cNvSpPr>
            <a:spLocks noGrp="1"/>
          </p:cNvSpPr>
          <p:nvPr>
            <p:ph type="title"/>
          </p:nvPr>
        </p:nvSpPr>
        <p:spPr/>
        <p:txBody>
          <a:bodyPr/>
          <a:lstStyle/>
          <a:p>
            <a:r>
              <a:rPr lang="en-US" altLang="zh-CN" b="1" dirty="0"/>
              <a:t>3.1 the parsing process</a:t>
            </a:r>
            <a:endParaRPr lang="zh-CN" altLang="en-US" dirty="0"/>
          </a:p>
        </p:txBody>
      </p:sp>
      <p:sp>
        <p:nvSpPr>
          <p:cNvPr id="3" name="内容占位符 2">
            <a:extLst>
              <a:ext uri="{FF2B5EF4-FFF2-40B4-BE49-F238E27FC236}">
                <a16:creationId xmlns:a16="http://schemas.microsoft.com/office/drawing/2014/main" id="{2B4CDBDA-CD0E-4A57-B481-3DF5B1687F3E}"/>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DA0DE2D7-CA10-4260-B115-B7D9A5748872}"/>
              </a:ext>
            </a:extLst>
          </p:cNvPr>
          <p:cNvPicPr>
            <a:picLocks noChangeAspect="1"/>
          </p:cNvPicPr>
          <p:nvPr/>
        </p:nvPicPr>
        <p:blipFill>
          <a:blip r:embed="rId2"/>
          <a:stretch>
            <a:fillRect/>
          </a:stretch>
        </p:blipFill>
        <p:spPr>
          <a:xfrm>
            <a:off x="567307" y="1825625"/>
            <a:ext cx="10786493" cy="2698835"/>
          </a:xfrm>
          <a:prstGeom prst="rect">
            <a:avLst/>
          </a:prstGeom>
        </p:spPr>
      </p:pic>
      <p:pic>
        <p:nvPicPr>
          <p:cNvPr id="5" name="图片 4">
            <a:extLst>
              <a:ext uri="{FF2B5EF4-FFF2-40B4-BE49-F238E27FC236}">
                <a16:creationId xmlns:a16="http://schemas.microsoft.com/office/drawing/2014/main" id="{758D1ACE-75DA-463B-B248-AACA35E5F6B0}"/>
              </a:ext>
            </a:extLst>
          </p:cNvPr>
          <p:cNvPicPr>
            <a:picLocks noChangeAspect="1"/>
          </p:cNvPicPr>
          <p:nvPr/>
        </p:nvPicPr>
        <p:blipFill>
          <a:blip r:embed="rId3"/>
          <a:stretch>
            <a:fillRect/>
          </a:stretch>
        </p:blipFill>
        <p:spPr>
          <a:xfrm>
            <a:off x="707298" y="4774642"/>
            <a:ext cx="10622842" cy="1537257"/>
          </a:xfrm>
          <a:prstGeom prst="rect">
            <a:avLst/>
          </a:prstGeom>
        </p:spPr>
      </p:pic>
    </p:spTree>
    <p:extLst>
      <p:ext uri="{BB962C8B-B14F-4D97-AF65-F5344CB8AC3E}">
        <p14:creationId xmlns:p14="http://schemas.microsoft.com/office/powerpoint/2010/main" val="4048905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08FA84-C3A6-49D7-B33B-B000D47F9C37}"/>
              </a:ext>
            </a:extLst>
          </p:cNvPr>
          <p:cNvSpPr>
            <a:spLocks noGrp="1"/>
          </p:cNvSpPr>
          <p:nvPr>
            <p:ph type="title"/>
          </p:nvPr>
        </p:nvSpPr>
        <p:spPr/>
        <p:txBody>
          <a:bodyPr/>
          <a:lstStyle/>
          <a:p>
            <a:r>
              <a:rPr lang="en-US" altLang="zh-CN" b="1"/>
              <a:t>3.1 the parsing process</a:t>
            </a:r>
            <a:endParaRPr lang="zh-CN" altLang="en-US"/>
          </a:p>
        </p:txBody>
      </p:sp>
      <p:sp>
        <p:nvSpPr>
          <p:cNvPr id="3" name="内容占位符 2">
            <a:extLst>
              <a:ext uri="{FF2B5EF4-FFF2-40B4-BE49-F238E27FC236}">
                <a16:creationId xmlns:a16="http://schemas.microsoft.com/office/drawing/2014/main" id="{0A4E2CDB-C23F-4B0E-9ADE-08D00EAA12ED}"/>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98081D8C-8434-4C89-A353-65F90916015C}"/>
              </a:ext>
            </a:extLst>
          </p:cNvPr>
          <p:cNvPicPr>
            <a:picLocks noChangeAspect="1"/>
          </p:cNvPicPr>
          <p:nvPr/>
        </p:nvPicPr>
        <p:blipFill>
          <a:blip r:embed="rId2"/>
          <a:stretch>
            <a:fillRect/>
          </a:stretch>
        </p:blipFill>
        <p:spPr>
          <a:xfrm>
            <a:off x="549149" y="1825625"/>
            <a:ext cx="10804651" cy="3795686"/>
          </a:xfrm>
          <a:prstGeom prst="rect">
            <a:avLst/>
          </a:prstGeom>
        </p:spPr>
      </p:pic>
    </p:spTree>
    <p:extLst>
      <p:ext uri="{BB962C8B-B14F-4D97-AF65-F5344CB8AC3E}">
        <p14:creationId xmlns:p14="http://schemas.microsoft.com/office/powerpoint/2010/main" val="3777101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89E25A-BF3C-4933-923A-062FA7F67A58}"/>
              </a:ext>
            </a:extLst>
          </p:cNvPr>
          <p:cNvSpPr>
            <a:spLocks noGrp="1"/>
          </p:cNvSpPr>
          <p:nvPr>
            <p:ph type="title"/>
          </p:nvPr>
        </p:nvSpPr>
        <p:spPr/>
        <p:txBody>
          <a:bodyPr/>
          <a:lstStyle/>
          <a:p>
            <a:r>
              <a:rPr lang="en-US" altLang="zh-CN" b="1" dirty="0"/>
              <a:t>3.2 Context-free grammars</a:t>
            </a:r>
            <a:endParaRPr lang="zh-CN" altLang="en-US" dirty="0"/>
          </a:p>
        </p:txBody>
      </p:sp>
      <p:sp>
        <p:nvSpPr>
          <p:cNvPr id="3" name="内容占位符 2">
            <a:extLst>
              <a:ext uri="{FF2B5EF4-FFF2-40B4-BE49-F238E27FC236}">
                <a16:creationId xmlns:a16="http://schemas.microsoft.com/office/drawing/2014/main" id="{521E511E-6E05-4B80-810D-83E1710D74EC}"/>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96783C37-4B5B-444E-BED4-05FBC3A52380}"/>
              </a:ext>
            </a:extLst>
          </p:cNvPr>
          <p:cNvPicPr>
            <a:picLocks noChangeAspect="1"/>
          </p:cNvPicPr>
          <p:nvPr/>
        </p:nvPicPr>
        <p:blipFill>
          <a:blip r:embed="rId2"/>
          <a:stretch>
            <a:fillRect/>
          </a:stretch>
        </p:blipFill>
        <p:spPr>
          <a:xfrm>
            <a:off x="427012" y="1825625"/>
            <a:ext cx="11337973" cy="2703328"/>
          </a:xfrm>
          <a:prstGeom prst="rect">
            <a:avLst/>
          </a:prstGeom>
        </p:spPr>
      </p:pic>
      <p:sp>
        <p:nvSpPr>
          <p:cNvPr id="5" name="矩形 4">
            <a:extLst>
              <a:ext uri="{FF2B5EF4-FFF2-40B4-BE49-F238E27FC236}">
                <a16:creationId xmlns:a16="http://schemas.microsoft.com/office/drawing/2014/main" id="{7146D6D4-F81E-4CD4-A725-26D2C6F1C69C}"/>
              </a:ext>
            </a:extLst>
          </p:cNvPr>
          <p:cNvSpPr/>
          <p:nvPr/>
        </p:nvSpPr>
        <p:spPr>
          <a:xfrm>
            <a:off x="427012" y="5007899"/>
            <a:ext cx="11205355" cy="707886"/>
          </a:xfrm>
          <a:prstGeom prst="rect">
            <a:avLst/>
          </a:prstGeom>
        </p:spPr>
        <p:txBody>
          <a:bodyPr wrap="square">
            <a:spAutoFit/>
          </a:bodyPr>
          <a:lstStyle/>
          <a:p>
            <a:pPr algn="just"/>
            <a:r>
              <a:rPr lang="zh-CN" altLang="en-US" sz="2000" i="1" dirty="0">
                <a:latin typeface="AdobeSongStd-Light"/>
              </a:rPr>
              <a:t>         上下文无关文法说明程序设计语言的语法结构。除了上下文无关文法涉及到了递归规则之外，这样的说明与使用正则表达式的词法结构的说明十分类似</a:t>
            </a:r>
            <a:endParaRPr lang="zh-CN" altLang="en-US" sz="2000" i="1" dirty="0"/>
          </a:p>
        </p:txBody>
      </p:sp>
    </p:spTree>
    <p:extLst>
      <p:ext uri="{BB962C8B-B14F-4D97-AF65-F5344CB8AC3E}">
        <p14:creationId xmlns:p14="http://schemas.microsoft.com/office/powerpoint/2010/main" val="207362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F58563-79F1-4627-B105-13D27F92AF36}"/>
              </a:ext>
            </a:extLst>
          </p:cNvPr>
          <p:cNvSpPr>
            <a:spLocks noGrp="1"/>
          </p:cNvSpPr>
          <p:nvPr>
            <p:ph type="title"/>
          </p:nvPr>
        </p:nvSpPr>
        <p:spPr/>
        <p:txBody>
          <a:bodyPr/>
          <a:lstStyle/>
          <a:p>
            <a:r>
              <a:rPr lang="en-US" altLang="zh-CN" b="1" dirty="0"/>
              <a:t>3.2.1 Comparison to regular expression notation</a:t>
            </a:r>
            <a:endParaRPr lang="zh-CN" altLang="en-US" dirty="0"/>
          </a:p>
        </p:txBody>
      </p:sp>
      <p:sp>
        <p:nvSpPr>
          <p:cNvPr id="3" name="内容占位符 2">
            <a:extLst>
              <a:ext uri="{FF2B5EF4-FFF2-40B4-BE49-F238E27FC236}">
                <a16:creationId xmlns:a16="http://schemas.microsoft.com/office/drawing/2014/main" id="{A0E59BCB-AEDB-4B26-B70C-3FF207A486DD}"/>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1A46DB2F-DEBA-4BF9-A08B-4BA0725AE9BB}"/>
              </a:ext>
            </a:extLst>
          </p:cNvPr>
          <p:cNvPicPr>
            <a:picLocks noChangeAspect="1"/>
          </p:cNvPicPr>
          <p:nvPr/>
        </p:nvPicPr>
        <p:blipFill>
          <a:blip r:embed="rId2"/>
          <a:stretch>
            <a:fillRect/>
          </a:stretch>
        </p:blipFill>
        <p:spPr>
          <a:xfrm>
            <a:off x="838200" y="1825625"/>
            <a:ext cx="6561905" cy="2590476"/>
          </a:xfrm>
          <a:prstGeom prst="rect">
            <a:avLst/>
          </a:prstGeom>
        </p:spPr>
      </p:pic>
      <p:pic>
        <p:nvPicPr>
          <p:cNvPr id="5" name="图片 4">
            <a:extLst>
              <a:ext uri="{FF2B5EF4-FFF2-40B4-BE49-F238E27FC236}">
                <a16:creationId xmlns:a16="http://schemas.microsoft.com/office/drawing/2014/main" id="{0F3E5481-0E55-4305-9FC1-B55713F0FB6A}"/>
              </a:ext>
            </a:extLst>
          </p:cNvPr>
          <p:cNvPicPr>
            <a:picLocks noChangeAspect="1"/>
          </p:cNvPicPr>
          <p:nvPr/>
        </p:nvPicPr>
        <p:blipFill>
          <a:blip r:embed="rId3"/>
          <a:stretch>
            <a:fillRect/>
          </a:stretch>
        </p:blipFill>
        <p:spPr>
          <a:xfrm>
            <a:off x="191238" y="4551038"/>
            <a:ext cx="11809524" cy="1828571"/>
          </a:xfrm>
          <a:prstGeom prst="rect">
            <a:avLst/>
          </a:prstGeom>
        </p:spPr>
      </p:pic>
    </p:spTree>
    <p:extLst>
      <p:ext uri="{BB962C8B-B14F-4D97-AF65-F5344CB8AC3E}">
        <p14:creationId xmlns:p14="http://schemas.microsoft.com/office/powerpoint/2010/main" val="106889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8A3C34-B5C2-47E8-810A-CCFC09239489}"/>
              </a:ext>
            </a:extLst>
          </p:cNvPr>
          <p:cNvSpPr>
            <a:spLocks noGrp="1"/>
          </p:cNvSpPr>
          <p:nvPr>
            <p:ph type="title"/>
          </p:nvPr>
        </p:nvSpPr>
        <p:spPr/>
        <p:txBody>
          <a:bodyPr/>
          <a:lstStyle/>
          <a:p>
            <a:r>
              <a:rPr lang="en-US" altLang="zh-CN" b="1" dirty="0"/>
              <a:t>3.2.1 Comparison to regular expression notation</a:t>
            </a:r>
            <a:endParaRPr lang="zh-CN" altLang="en-US" dirty="0"/>
          </a:p>
        </p:txBody>
      </p:sp>
      <p:sp>
        <p:nvSpPr>
          <p:cNvPr id="3" name="内容占位符 2">
            <a:extLst>
              <a:ext uri="{FF2B5EF4-FFF2-40B4-BE49-F238E27FC236}">
                <a16:creationId xmlns:a16="http://schemas.microsoft.com/office/drawing/2014/main" id="{8AC2E7FD-60F2-4E62-ABE0-BD3EF9F31E12}"/>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3B7B05F0-EEFA-40FF-B631-FB2025CB5F46}"/>
              </a:ext>
            </a:extLst>
          </p:cNvPr>
          <p:cNvPicPr>
            <a:picLocks noChangeAspect="1"/>
          </p:cNvPicPr>
          <p:nvPr/>
        </p:nvPicPr>
        <p:blipFill>
          <a:blip r:embed="rId2"/>
          <a:stretch>
            <a:fillRect/>
          </a:stretch>
        </p:blipFill>
        <p:spPr>
          <a:xfrm>
            <a:off x="688976" y="1839436"/>
            <a:ext cx="10664824" cy="3428879"/>
          </a:xfrm>
          <a:prstGeom prst="rect">
            <a:avLst/>
          </a:prstGeom>
        </p:spPr>
      </p:pic>
      <p:pic>
        <p:nvPicPr>
          <p:cNvPr id="5" name="图片 4">
            <a:extLst>
              <a:ext uri="{FF2B5EF4-FFF2-40B4-BE49-F238E27FC236}">
                <a16:creationId xmlns:a16="http://schemas.microsoft.com/office/drawing/2014/main" id="{DA287CE1-A6D5-4905-8A81-2AE0C2FA0FDA}"/>
              </a:ext>
            </a:extLst>
          </p:cNvPr>
          <p:cNvPicPr>
            <a:picLocks noChangeAspect="1"/>
          </p:cNvPicPr>
          <p:nvPr/>
        </p:nvPicPr>
        <p:blipFill>
          <a:blip r:embed="rId3"/>
          <a:stretch>
            <a:fillRect/>
          </a:stretch>
        </p:blipFill>
        <p:spPr>
          <a:xfrm>
            <a:off x="688975" y="5417063"/>
            <a:ext cx="10515599" cy="1045581"/>
          </a:xfrm>
          <a:prstGeom prst="rect">
            <a:avLst/>
          </a:prstGeom>
        </p:spPr>
      </p:pic>
    </p:spTree>
    <p:extLst>
      <p:ext uri="{BB962C8B-B14F-4D97-AF65-F5344CB8AC3E}">
        <p14:creationId xmlns:p14="http://schemas.microsoft.com/office/powerpoint/2010/main" val="3337566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ADB774-474A-4B36-BB70-4C026D920008}"/>
              </a:ext>
            </a:extLst>
          </p:cNvPr>
          <p:cNvSpPr>
            <a:spLocks noGrp="1"/>
          </p:cNvSpPr>
          <p:nvPr>
            <p:ph type="title"/>
          </p:nvPr>
        </p:nvSpPr>
        <p:spPr/>
        <p:txBody>
          <a:bodyPr/>
          <a:lstStyle/>
          <a:p>
            <a:r>
              <a:rPr lang="en-US" altLang="zh-CN" b="1" dirty="0"/>
              <a:t>3.2.1 Comparison to regular expression notation</a:t>
            </a:r>
            <a:endParaRPr lang="zh-CN" altLang="en-US" dirty="0"/>
          </a:p>
        </p:txBody>
      </p:sp>
      <p:sp>
        <p:nvSpPr>
          <p:cNvPr id="3" name="内容占位符 2">
            <a:extLst>
              <a:ext uri="{FF2B5EF4-FFF2-40B4-BE49-F238E27FC236}">
                <a16:creationId xmlns:a16="http://schemas.microsoft.com/office/drawing/2014/main" id="{9A5D4293-36D0-402F-A7C5-DEC6B56649E5}"/>
              </a:ext>
            </a:extLst>
          </p:cNvPr>
          <p:cNvSpPr>
            <a:spLocks noGrp="1"/>
          </p:cNvSpPr>
          <p:nvPr>
            <p:ph idx="1"/>
          </p:nvPr>
        </p:nvSpPr>
        <p:spPr/>
        <p:txBody>
          <a:bodyPr/>
          <a:lstStyle/>
          <a:p>
            <a:pPr algn="just"/>
            <a:r>
              <a:rPr lang="zh-CN" altLang="en-US" dirty="0"/>
              <a:t>文法规则使用相似的表示法。名字用斜体表示（但它是一种不同的字体，所以可与正则表达式相区分）。竖线仍表示作为选择的元符号。并置也用作一种标准运算。但是这里没有重复的元符号（如正则表达式中的星号*），稍后还会再讲到它。表示法中的另一个差别是现在用箭头符号“→”代替了等号来表示名字的定义。这是由于现在的名字不能简单地由其定义取代，而需要更为复杂的定义过程来表示，这是由定义的递归本质决定</a:t>
            </a:r>
          </a:p>
        </p:txBody>
      </p:sp>
    </p:spTree>
    <p:extLst>
      <p:ext uri="{BB962C8B-B14F-4D97-AF65-F5344CB8AC3E}">
        <p14:creationId xmlns:p14="http://schemas.microsoft.com/office/powerpoint/2010/main" val="196098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855FCE-17A2-4C78-A305-F9EC92DFD261}"/>
              </a:ext>
            </a:extLst>
          </p:cNvPr>
          <p:cNvSpPr>
            <a:spLocks noGrp="1"/>
          </p:cNvSpPr>
          <p:nvPr>
            <p:ph type="title"/>
          </p:nvPr>
        </p:nvSpPr>
        <p:spPr/>
        <p:txBody>
          <a:bodyPr/>
          <a:lstStyle/>
          <a:p>
            <a:r>
              <a:rPr lang="en-US" altLang="zh-CN" b="1" dirty="0"/>
              <a:t>3.2.2 Specification of context-free grammar rules</a:t>
            </a:r>
            <a:endParaRPr lang="zh-CN" altLang="en-US" dirty="0"/>
          </a:p>
        </p:txBody>
      </p:sp>
      <p:sp>
        <p:nvSpPr>
          <p:cNvPr id="3" name="内容占位符 2">
            <a:extLst>
              <a:ext uri="{FF2B5EF4-FFF2-40B4-BE49-F238E27FC236}">
                <a16:creationId xmlns:a16="http://schemas.microsoft.com/office/drawing/2014/main" id="{FE6E141E-66A9-4295-A775-919B2679AB58}"/>
              </a:ext>
            </a:extLst>
          </p:cNvPr>
          <p:cNvSpPr>
            <a:spLocks noGrp="1"/>
          </p:cNvSpPr>
          <p:nvPr>
            <p:ph idx="1"/>
          </p:nvPr>
        </p:nvSpPr>
        <p:spPr/>
        <p:txBody>
          <a:bodyPr/>
          <a:lstStyle/>
          <a:p>
            <a:pPr algn="just"/>
            <a:r>
              <a:rPr lang="zh-CN" altLang="en-US" dirty="0"/>
              <a:t>同正则表达式类似，文法规则是定义在一个字母表或符号集之上。在正则表达式中，这些符号通常就是字符，而在文法规则中，符号通常是表示字符串的记号。</a:t>
            </a:r>
            <a:endParaRPr lang="en-US" altLang="zh-CN" dirty="0"/>
          </a:p>
          <a:p>
            <a:pPr algn="just"/>
            <a:r>
              <a:rPr lang="zh-CN" altLang="en-US" dirty="0"/>
              <a:t>假设有一个字母表，</a:t>
            </a:r>
            <a:r>
              <a:rPr lang="en-US" altLang="zh-CN" dirty="0"/>
              <a:t>B N F</a:t>
            </a:r>
            <a:r>
              <a:rPr lang="zh-CN" altLang="en-US" dirty="0"/>
              <a:t>中的上下文无关文法规则（</a:t>
            </a:r>
            <a:r>
              <a:rPr lang="en-US" altLang="zh-CN" dirty="0"/>
              <a:t>context-free grammar rule in BNF</a:t>
            </a:r>
            <a:r>
              <a:rPr lang="zh-CN" altLang="en-US" dirty="0"/>
              <a:t>）是由符号串组成。第</a:t>
            </a:r>
            <a:r>
              <a:rPr lang="en-US" altLang="zh-CN" dirty="0"/>
              <a:t>1</a:t>
            </a:r>
            <a:r>
              <a:rPr lang="zh-CN" altLang="en-US" dirty="0"/>
              <a:t>个符号是结构名字，第</a:t>
            </a:r>
            <a:r>
              <a:rPr lang="en-US" altLang="zh-CN" dirty="0"/>
              <a:t>2</a:t>
            </a:r>
            <a:r>
              <a:rPr lang="zh-CN" altLang="en-US" dirty="0"/>
              <a:t>个符号是元字符 →，这个符号之后是一个符号串，该串中的每个符号都是字母表中的一个符号（即一个结构的名字）或是元符号｜。</a:t>
            </a:r>
          </a:p>
        </p:txBody>
      </p:sp>
    </p:spTree>
    <p:extLst>
      <p:ext uri="{BB962C8B-B14F-4D97-AF65-F5344CB8AC3E}">
        <p14:creationId xmlns:p14="http://schemas.microsoft.com/office/powerpoint/2010/main" val="782307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096FC-7CA6-4F92-BEBE-F269F6C94410}"/>
              </a:ext>
            </a:extLst>
          </p:cNvPr>
          <p:cNvSpPr>
            <a:spLocks noGrp="1"/>
          </p:cNvSpPr>
          <p:nvPr>
            <p:ph type="title"/>
          </p:nvPr>
        </p:nvSpPr>
        <p:spPr/>
        <p:txBody>
          <a:bodyPr/>
          <a:lstStyle/>
          <a:p>
            <a:r>
              <a:rPr lang="en-US" altLang="zh-CN" b="1" dirty="0"/>
              <a:t>3.2.2 Specification of context-free grammar rules</a:t>
            </a:r>
            <a:endParaRPr lang="zh-CN" altLang="en-US" dirty="0"/>
          </a:p>
        </p:txBody>
      </p:sp>
      <p:pic>
        <p:nvPicPr>
          <p:cNvPr id="4" name="图片 3">
            <a:extLst>
              <a:ext uri="{FF2B5EF4-FFF2-40B4-BE49-F238E27FC236}">
                <a16:creationId xmlns:a16="http://schemas.microsoft.com/office/drawing/2014/main" id="{F4351C2D-F8CF-4461-BD85-D8ABE593A19C}"/>
              </a:ext>
            </a:extLst>
          </p:cNvPr>
          <p:cNvPicPr>
            <a:picLocks noChangeAspect="1"/>
          </p:cNvPicPr>
          <p:nvPr/>
        </p:nvPicPr>
        <p:blipFill>
          <a:blip r:embed="rId2"/>
          <a:stretch>
            <a:fillRect/>
          </a:stretch>
        </p:blipFill>
        <p:spPr>
          <a:xfrm>
            <a:off x="279115" y="1825625"/>
            <a:ext cx="11633770" cy="1110545"/>
          </a:xfrm>
          <a:prstGeom prst="rect">
            <a:avLst/>
          </a:prstGeom>
        </p:spPr>
      </p:pic>
      <p:pic>
        <p:nvPicPr>
          <p:cNvPr id="5" name="图片 4">
            <a:extLst>
              <a:ext uri="{FF2B5EF4-FFF2-40B4-BE49-F238E27FC236}">
                <a16:creationId xmlns:a16="http://schemas.microsoft.com/office/drawing/2014/main" id="{10349B4E-3422-42CA-9A5D-65B0A591967B}"/>
              </a:ext>
            </a:extLst>
          </p:cNvPr>
          <p:cNvPicPr>
            <a:picLocks noChangeAspect="1"/>
          </p:cNvPicPr>
          <p:nvPr/>
        </p:nvPicPr>
        <p:blipFill>
          <a:blip r:embed="rId3"/>
          <a:stretch>
            <a:fillRect/>
          </a:stretch>
        </p:blipFill>
        <p:spPr>
          <a:xfrm>
            <a:off x="838200" y="4151902"/>
            <a:ext cx="2377922" cy="2521704"/>
          </a:xfrm>
          <a:prstGeom prst="rect">
            <a:avLst/>
          </a:prstGeom>
        </p:spPr>
      </p:pic>
      <p:pic>
        <p:nvPicPr>
          <p:cNvPr id="6" name="图片 5">
            <a:extLst>
              <a:ext uri="{FF2B5EF4-FFF2-40B4-BE49-F238E27FC236}">
                <a16:creationId xmlns:a16="http://schemas.microsoft.com/office/drawing/2014/main" id="{B9266973-B1D1-4C68-BD9A-2051C50F608E}"/>
              </a:ext>
            </a:extLst>
          </p:cNvPr>
          <p:cNvPicPr>
            <a:picLocks noChangeAspect="1"/>
          </p:cNvPicPr>
          <p:nvPr/>
        </p:nvPicPr>
        <p:blipFill>
          <a:blip r:embed="rId4"/>
          <a:stretch>
            <a:fillRect/>
          </a:stretch>
        </p:blipFill>
        <p:spPr>
          <a:xfrm>
            <a:off x="838200" y="3071107"/>
            <a:ext cx="4923787" cy="705617"/>
          </a:xfrm>
          <a:prstGeom prst="rect">
            <a:avLst/>
          </a:prstGeom>
        </p:spPr>
      </p:pic>
      <p:pic>
        <p:nvPicPr>
          <p:cNvPr id="9" name="图片 8">
            <a:extLst>
              <a:ext uri="{FF2B5EF4-FFF2-40B4-BE49-F238E27FC236}">
                <a16:creationId xmlns:a16="http://schemas.microsoft.com/office/drawing/2014/main" id="{C061B248-98B9-4E9B-8477-EF8C1A73F72B}"/>
              </a:ext>
            </a:extLst>
          </p:cNvPr>
          <p:cNvPicPr>
            <a:picLocks noChangeAspect="1"/>
          </p:cNvPicPr>
          <p:nvPr/>
        </p:nvPicPr>
        <p:blipFill>
          <a:blip r:embed="rId5"/>
          <a:stretch>
            <a:fillRect/>
          </a:stretch>
        </p:blipFill>
        <p:spPr>
          <a:xfrm>
            <a:off x="3400295" y="4169653"/>
            <a:ext cx="6534292" cy="2503953"/>
          </a:xfrm>
          <a:prstGeom prst="rect">
            <a:avLst/>
          </a:prstGeom>
        </p:spPr>
      </p:pic>
      <p:sp>
        <p:nvSpPr>
          <p:cNvPr id="10" name="箭头: 左右 9">
            <a:extLst>
              <a:ext uri="{FF2B5EF4-FFF2-40B4-BE49-F238E27FC236}">
                <a16:creationId xmlns:a16="http://schemas.microsoft.com/office/drawing/2014/main" id="{D0EEDFC3-AE82-4788-AB84-33AAC9C8E883}"/>
              </a:ext>
            </a:extLst>
          </p:cNvPr>
          <p:cNvSpPr/>
          <p:nvPr/>
        </p:nvSpPr>
        <p:spPr>
          <a:xfrm rot="5400000">
            <a:off x="3207017" y="3524283"/>
            <a:ext cx="1300955" cy="91440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2140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outVertic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DC5678-65FD-4C22-A46E-5EB17D75B023}"/>
              </a:ext>
            </a:extLst>
          </p:cNvPr>
          <p:cNvSpPr>
            <a:spLocks noGrp="1"/>
          </p:cNvSpPr>
          <p:nvPr>
            <p:ph type="title"/>
          </p:nvPr>
        </p:nvSpPr>
        <p:spPr/>
        <p:txBody>
          <a:bodyPr/>
          <a:lstStyle/>
          <a:p>
            <a:r>
              <a:rPr lang="en-US" altLang="zh-CN" b="1" dirty="0"/>
              <a:t>3.2.2 Specification of context-free grammar rules</a:t>
            </a:r>
            <a:endParaRPr lang="zh-CN" altLang="en-US" dirty="0"/>
          </a:p>
        </p:txBody>
      </p:sp>
      <p:sp>
        <p:nvSpPr>
          <p:cNvPr id="3" name="内容占位符 2">
            <a:extLst>
              <a:ext uri="{FF2B5EF4-FFF2-40B4-BE49-F238E27FC236}">
                <a16:creationId xmlns:a16="http://schemas.microsoft.com/office/drawing/2014/main" id="{DA35BB1A-68B8-49D4-B0AB-D2476503DB81}"/>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E3358387-2A3D-4F7E-ABF4-62189E4B2443}"/>
              </a:ext>
            </a:extLst>
          </p:cNvPr>
          <p:cNvPicPr>
            <a:picLocks noChangeAspect="1"/>
          </p:cNvPicPr>
          <p:nvPr/>
        </p:nvPicPr>
        <p:blipFill>
          <a:blip r:embed="rId2"/>
          <a:stretch>
            <a:fillRect/>
          </a:stretch>
        </p:blipFill>
        <p:spPr>
          <a:xfrm>
            <a:off x="608609" y="2586376"/>
            <a:ext cx="10974782" cy="1989885"/>
          </a:xfrm>
          <a:prstGeom prst="rect">
            <a:avLst/>
          </a:prstGeom>
        </p:spPr>
      </p:pic>
    </p:spTree>
    <p:extLst>
      <p:ext uri="{BB962C8B-B14F-4D97-AF65-F5344CB8AC3E}">
        <p14:creationId xmlns:p14="http://schemas.microsoft.com/office/powerpoint/2010/main" val="3907782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715E06-56BA-4AF4-9AB0-665720BE7A73}"/>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b="1" dirty="0"/>
          </a:p>
        </p:txBody>
      </p:sp>
      <p:sp>
        <p:nvSpPr>
          <p:cNvPr id="3" name="内容占位符 2">
            <a:extLst>
              <a:ext uri="{FF2B5EF4-FFF2-40B4-BE49-F238E27FC236}">
                <a16:creationId xmlns:a16="http://schemas.microsoft.com/office/drawing/2014/main" id="{1082D89E-B7CB-4D10-99C5-87C9DC253E8D}"/>
              </a:ext>
            </a:extLst>
          </p:cNvPr>
          <p:cNvSpPr>
            <a:spLocks noGrp="1"/>
          </p:cNvSpPr>
          <p:nvPr>
            <p:ph idx="1"/>
          </p:nvPr>
        </p:nvSpPr>
        <p:spPr/>
        <p:txBody>
          <a:bodyPr/>
          <a:lstStyle/>
          <a:p>
            <a:endParaRPr lang="zh-CN" altLang="en-US"/>
          </a:p>
        </p:txBody>
      </p:sp>
      <p:pic>
        <p:nvPicPr>
          <p:cNvPr id="6" name="图片 5">
            <a:extLst>
              <a:ext uri="{FF2B5EF4-FFF2-40B4-BE49-F238E27FC236}">
                <a16:creationId xmlns:a16="http://schemas.microsoft.com/office/drawing/2014/main" id="{D26A5C6E-1216-4B48-8CC7-E11159650439}"/>
              </a:ext>
            </a:extLst>
          </p:cNvPr>
          <p:cNvPicPr>
            <a:picLocks noChangeAspect="1"/>
          </p:cNvPicPr>
          <p:nvPr/>
        </p:nvPicPr>
        <p:blipFill>
          <a:blip r:embed="rId2"/>
          <a:stretch>
            <a:fillRect/>
          </a:stretch>
        </p:blipFill>
        <p:spPr>
          <a:xfrm>
            <a:off x="672190" y="1905190"/>
            <a:ext cx="10847619" cy="1523810"/>
          </a:xfrm>
          <a:prstGeom prst="rect">
            <a:avLst/>
          </a:prstGeom>
        </p:spPr>
      </p:pic>
      <p:pic>
        <p:nvPicPr>
          <p:cNvPr id="7" name="图片 6">
            <a:extLst>
              <a:ext uri="{FF2B5EF4-FFF2-40B4-BE49-F238E27FC236}">
                <a16:creationId xmlns:a16="http://schemas.microsoft.com/office/drawing/2014/main" id="{8F2F4012-0E26-4EFB-914C-6F3A7D2A8DD6}"/>
              </a:ext>
            </a:extLst>
          </p:cNvPr>
          <p:cNvPicPr>
            <a:picLocks noChangeAspect="1"/>
          </p:cNvPicPr>
          <p:nvPr/>
        </p:nvPicPr>
        <p:blipFill>
          <a:blip r:embed="rId3"/>
          <a:stretch>
            <a:fillRect/>
          </a:stretch>
        </p:blipFill>
        <p:spPr>
          <a:xfrm>
            <a:off x="672190" y="3836402"/>
            <a:ext cx="10990158" cy="1182485"/>
          </a:xfrm>
          <a:prstGeom prst="rect">
            <a:avLst/>
          </a:prstGeom>
        </p:spPr>
      </p:pic>
      <p:pic>
        <p:nvPicPr>
          <p:cNvPr id="8" name="图片 7">
            <a:extLst>
              <a:ext uri="{FF2B5EF4-FFF2-40B4-BE49-F238E27FC236}">
                <a16:creationId xmlns:a16="http://schemas.microsoft.com/office/drawing/2014/main" id="{F9021C36-C50D-468B-A4DD-4915EEB01559}"/>
              </a:ext>
            </a:extLst>
          </p:cNvPr>
          <p:cNvPicPr>
            <a:picLocks noChangeAspect="1"/>
          </p:cNvPicPr>
          <p:nvPr/>
        </p:nvPicPr>
        <p:blipFill>
          <a:blip r:embed="rId4"/>
          <a:stretch>
            <a:fillRect/>
          </a:stretch>
        </p:blipFill>
        <p:spPr>
          <a:xfrm>
            <a:off x="2815388" y="5270017"/>
            <a:ext cx="5249321" cy="930984"/>
          </a:xfrm>
          <a:prstGeom prst="rect">
            <a:avLst/>
          </a:prstGeom>
        </p:spPr>
      </p:pic>
    </p:spTree>
    <p:extLst>
      <p:ext uri="{BB962C8B-B14F-4D97-AF65-F5344CB8AC3E}">
        <p14:creationId xmlns:p14="http://schemas.microsoft.com/office/powerpoint/2010/main" val="3977260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7BE760-0DC0-4797-B108-D52A564C47D2}"/>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dirty="0"/>
          </a:p>
        </p:txBody>
      </p:sp>
      <p:sp>
        <p:nvSpPr>
          <p:cNvPr id="3" name="内容占位符 2">
            <a:extLst>
              <a:ext uri="{FF2B5EF4-FFF2-40B4-BE49-F238E27FC236}">
                <a16:creationId xmlns:a16="http://schemas.microsoft.com/office/drawing/2014/main" id="{5121D77B-CC7A-4FAA-B024-4F240D0BEF34}"/>
              </a:ext>
            </a:extLst>
          </p:cNvPr>
          <p:cNvSpPr>
            <a:spLocks noGrp="1"/>
          </p:cNvSpPr>
          <p:nvPr>
            <p:ph idx="1"/>
          </p:nvPr>
        </p:nvSpPr>
        <p:spPr/>
        <p:txBody>
          <a:bodyPr/>
          <a:lstStyle/>
          <a:p>
            <a:pPr algn="just"/>
            <a:r>
              <a:rPr lang="zh-CN" altLang="en-US" dirty="0"/>
              <a:t>文法规则通过推导确定记号符号的正规串。推导（</a:t>
            </a:r>
            <a:r>
              <a:rPr lang="en-US" altLang="zh-CN" dirty="0"/>
              <a:t>derivation</a:t>
            </a:r>
            <a:r>
              <a:rPr lang="zh-CN" altLang="en-US" dirty="0"/>
              <a:t>）是在文法规则的右边进行选择的一个结构名字替换序列。推导以一个结构名字开始并以记号符号串结束。在推导的每一个步骤中，使用来自文法规则的选择每一次生成一个替换。</a:t>
            </a:r>
          </a:p>
        </p:txBody>
      </p:sp>
      <p:grpSp>
        <p:nvGrpSpPr>
          <p:cNvPr id="8" name="组合 7">
            <a:extLst>
              <a:ext uri="{FF2B5EF4-FFF2-40B4-BE49-F238E27FC236}">
                <a16:creationId xmlns:a16="http://schemas.microsoft.com/office/drawing/2014/main" id="{2397593D-66A2-41E6-A163-20F1E285D66E}"/>
              </a:ext>
            </a:extLst>
          </p:cNvPr>
          <p:cNvGrpSpPr/>
          <p:nvPr/>
        </p:nvGrpSpPr>
        <p:grpSpPr>
          <a:xfrm>
            <a:off x="981829" y="3607401"/>
            <a:ext cx="10695510" cy="2932857"/>
            <a:chOff x="981829" y="3592411"/>
            <a:chExt cx="10695510" cy="2932857"/>
          </a:xfrm>
        </p:grpSpPr>
        <p:pic>
          <p:nvPicPr>
            <p:cNvPr id="6" name="图片 5">
              <a:extLst>
                <a:ext uri="{FF2B5EF4-FFF2-40B4-BE49-F238E27FC236}">
                  <a16:creationId xmlns:a16="http://schemas.microsoft.com/office/drawing/2014/main" id="{173E17D2-9BEB-4B68-8D3A-AFC8B938AF59}"/>
                </a:ext>
              </a:extLst>
            </p:cNvPr>
            <p:cNvPicPr>
              <a:picLocks noChangeAspect="1"/>
            </p:cNvPicPr>
            <p:nvPr/>
          </p:nvPicPr>
          <p:blipFill>
            <a:blip r:embed="rId2"/>
            <a:stretch>
              <a:fillRect/>
            </a:stretch>
          </p:blipFill>
          <p:spPr>
            <a:xfrm>
              <a:off x="981829" y="3592411"/>
              <a:ext cx="10695510" cy="2120516"/>
            </a:xfrm>
            <a:prstGeom prst="rect">
              <a:avLst/>
            </a:prstGeom>
          </p:spPr>
        </p:pic>
        <p:pic>
          <p:nvPicPr>
            <p:cNvPr id="7" name="图片 6">
              <a:extLst>
                <a:ext uri="{FF2B5EF4-FFF2-40B4-BE49-F238E27FC236}">
                  <a16:creationId xmlns:a16="http://schemas.microsoft.com/office/drawing/2014/main" id="{9E19664D-4C8A-483F-988E-26C395C366F1}"/>
                </a:ext>
              </a:extLst>
            </p:cNvPr>
            <p:cNvPicPr>
              <a:picLocks noChangeAspect="1"/>
            </p:cNvPicPr>
            <p:nvPr/>
          </p:nvPicPr>
          <p:blipFill>
            <a:blip r:embed="rId3"/>
            <a:stretch>
              <a:fillRect/>
            </a:stretch>
          </p:blipFill>
          <p:spPr>
            <a:xfrm>
              <a:off x="981829" y="5828658"/>
              <a:ext cx="10695510" cy="696610"/>
            </a:xfrm>
            <a:prstGeom prst="rect">
              <a:avLst/>
            </a:prstGeom>
          </p:spPr>
        </p:pic>
      </p:grpSp>
    </p:spTree>
    <p:extLst>
      <p:ext uri="{BB962C8B-B14F-4D97-AF65-F5344CB8AC3E}">
        <p14:creationId xmlns:p14="http://schemas.microsoft.com/office/powerpoint/2010/main" val="2342549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ACD707-1621-490F-A926-E4D40BE03D63}"/>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dirty="0"/>
          </a:p>
        </p:txBody>
      </p:sp>
      <p:sp>
        <p:nvSpPr>
          <p:cNvPr id="3" name="内容占位符 2">
            <a:extLst>
              <a:ext uri="{FF2B5EF4-FFF2-40B4-BE49-F238E27FC236}">
                <a16:creationId xmlns:a16="http://schemas.microsoft.com/office/drawing/2014/main" id="{44123FB7-277E-46D9-967B-53DA21716389}"/>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C27B0C64-D821-4D60-8EB5-BB7A9F8E22B1}"/>
              </a:ext>
            </a:extLst>
          </p:cNvPr>
          <p:cNvPicPr>
            <a:picLocks noChangeAspect="1"/>
          </p:cNvPicPr>
          <p:nvPr/>
        </p:nvPicPr>
        <p:blipFill>
          <a:blip r:embed="rId2"/>
          <a:stretch>
            <a:fillRect/>
          </a:stretch>
        </p:blipFill>
        <p:spPr>
          <a:xfrm>
            <a:off x="1767592" y="2972053"/>
            <a:ext cx="8780952" cy="3685714"/>
          </a:xfrm>
          <a:prstGeom prst="rect">
            <a:avLst/>
          </a:prstGeom>
        </p:spPr>
      </p:pic>
      <p:pic>
        <p:nvPicPr>
          <p:cNvPr id="5" name="图片 4">
            <a:extLst>
              <a:ext uri="{FF2B5EF4-FFF2-40B4-BE49-F238E27FC236}">
                <a16:creationId xmlns:a16="http://schemas.microsoft.com/office/drawing/2014/main" id="{2BE08DB4-1175-4439-88F1-2630ED06AC36}"/>
              </a:ext>
            </a:extLst>
          </p:cNvPr>
          <p:cNvPicPr>
            <a:picLocks noChangeAspect="1"/>
          </p:cNvPicPr>
          <p:nvPr/>
        </p:nvPicPr>
        <p:blipFill>
          <a:blip r:embed="rId3"/>
          <a:stretch>
            <a:fillRect/>
          </a:stretch>
        </p:blipFill>
        <p:spPr>
          <a:xfrm>
            <a:off x="3510285" y="1871424"/>
            <a:ext cx="5171429" cy="800000"/>
          </a:xfrm>
          <a:prstGeom prst="rect">
            <a:avLst/>
          </a:prstGeom>
          <a:solidFill>
            <a:schemeClr val="accent6">
              <a:lumMod val="50000"/>
            </a:schemeClr>
          </a:solidFill>
          <a:ln w="28575">
            <a:solidFill>
              <a:schemeClr val="tx1"/>
            </a:solidFill>
          </a:ln>
        </p:spPr>
      </p:pic>
      <p:cxnSp>
        <p:nvCxnSpPr>
          <p:cNvPr id="7" name="连接符: 肘形 6">
            <a:extLst>
              <a:ext uri="{FF2B5EF4-FFF2-40B4-BE49-F238E27FC236}">
                <a16:creationId xmlns:a16="http://schemas.microsoft.com/office/drawing/2014/main" id="{97341B65-E2F3-4402-8FCE-72EB5A0E3500}"/>
              </a:ext>
            </a:extLst>
          </p:cNvPr>
          <p:cNvCxnSpPr>
            <a:cxnSpLocks/>
            <a:stCxn id="5" idx="1"/>
            <a:endCxn id="4" idx="1"/>
          </p:cNvCxnSpPr>
          <p:nvPr/>
        </p:nvCxnSpPr>
        <p:spPr>
          <a:xfrm rot="10800000" flipV="1">
            <a:off x="1767593" y="2271424"/>
            <a:ext cx="1742693" cy="2543486"/>
          </a:xfrm>
          <a:prstGeom prst="bentConnector3">
            <a:avLst>
              <a:gd name="adj1" fmla="val 130321"/>
            </a:avLst>
          </a:prstGeom>
          <a:ln w="5715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4" name="图片 13">
            <a:extLst>
              <a:ext uri="{FF2B5EF4-FFF2-40B4-BE49-F238E27FC236}">
                <a16:creationId xmlns:a16="http://schemas.microsoft.com/office/drawing/2014/main" id="{BDE2AAF7-0BEE-4CA2-973E-FF61882C8BBB}"/>
              </a:ext>
            </a:extLst>
          </p:cNvPr>
          <p:cNvPicPr>
            <a:picLocks noChangeAspect="1"/>
          </p:cNvPicPr>
          <p:nvPr/>
        </p:nvPicPr>
        <p:blipFill>
          <a:blip r:embed="rId4"/>
          <a:stretch>
            <a:fillRect/>
          </a:stretch>
        </p:blipFill>
        <p:spPr>
          <a:xfrm>
            <a:off x="195249" y="2431289"/>
            <a:ext cx="2146269" cy="399306"/>
          </a:xfrm>
          <a:prstGeom prst="rect">
            <a:avLst/>
          </a:prstGeom>
          <a:ln w="28575">
            <a:solidFill>
              <a:schemeClr val="accent4">
                <a:lumMod val="50000"/>
              </a:schemeClr>
            </a:solidFill>
          </a:ln>
        </p:spPr>
      </p:pic>
    </p:spTree>
    <p:extLst>
      <p:ext uri="{BB962C8B-B14F-4D97-AF65-F5344CB8AC3E}">
        <p14:creationId xmlns:p14="http://schemas.microsoft.com/office/powerpoint/2010/main" val="1240879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FFDC7B-F85B-42E6-BDD5-274954115DC9}"/>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dirty="0"/>
          </a:p>
        </p:txBody>
      </p:sp>
      <p:sp>
        <p:nvSpPr>
          <p:cNvPr id="3" name="内容占位符 2">
            <a:extLst>
              <a:ext uri="{FF2B5EF4-FFF2-40B4-BE49-F238E27FC236}">
                <a16:creationId xmlns:a16="http://schemas.microsoft.com/office/drawing/2014/main" id="{7FDC7A09-E042-47CA-8F45-3B84F51C4461}"/>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627F358C-5BAB-4752-9533-BC62B6D210A3}"/>
              </a:ext>
            </a:extLst>
          </p:cNvPr>
          <p:cNvPicPr>
            <a:picLocks noChangeAspect="1"/>
          </p:cNvPicPr>
          <p:nvPr/>
        </p:nvPicPr>
        <p:blipFill>
          <a:blip r:embed="rId2"/>
          <a:stretch>
            <a:fillRect/>
          </a:stretch>
        </p:blipFill>
        <p:spPr>
          <a:xfrm>
            <a:off x="3546453" y="2452973"/>
            <a:ext cx="4289624" cy="792351"/>
          </a:xfrm>
          <a:prstGeom prst="rect">
            <a:avLst/>
          </a:prstGeom>
        </p:spPr>
      </p:pic>
      <p:pic>
        <p:nvPicPr>
          <p:cNvPr id="5" name="图片 4">
            <a:extLst>
              <a:ext uri="{FF2B5EF4-FFF2-40B4-BE49-F238E27FC236}">
                <a16:creationId xmlns:a16="http://schemas.microsoft.com/office/drawing/2014/main" id="{D5C1292F-40B6-4D46-98B3-ABF2D841BBF8}"/>
              </a:ext>
            </a:extLst>
          </p:cNvPr>
          <p:cNvPicPr>
            <a:picLocks noChangeAspect="1"/>
          </p:cNvPicPr>
          <p:nvPr/>
        </p:nvPicPr>
        <p:blipFill>
          <a:blip r:embed="rId3"/>
          <a:stretch>
            <a:fillRect/>
          </a:stretch>
        </p:blipFill>
        <p:spPr>
          <a:xfrm>
            <a:off x="2086758" y="3245324"/>
            <a:ext cx="7626867" cy="2173946"/>
          </a:xfrm>
          <a:prstGeom prst="rect">
            <a:avLst/>
          </a:prstGeom>
        </p:spPr>
      </p:pic>
    </p:spTree>
    <p:extLst>
      <p:ext uri="{BB962C8B-B14F-4D97-AF65-F5344CB8AC3E}">
        <p14:creationId xmlns:p14="http://schemas.microsoft.com/office/powerpoint/2010/main" val="2832870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98B829-8159-4DEC-85DA-BC166D319563}"/>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dirty="0"/>
          </a:p>
        </p:txBody>
      </p:sp>
      <p:sp>
        <p:nvSpPr>
          <p:cNvPr id="3" name="内容占位符 2">
            <a:extLst>
              <a:ext uri="{FF2B5EF4-FFF2-40B4-BE49-F238E27FC236}">
                <a16:creationId xmlns:a16="http://schemas.microsoft.com/office/drawing/2014/main" id="{D504DE2F-F991-47C7-8275-35B982559FA0}"/>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A5278AC5-8BE3-4642-9B64-69A8E1E88355}"/>
              </a:ext>
            </a:extLst>
          </p:cNvPr>
          <p:cNvPicPr>
            <a:picLocks noChangeAspect="1"/>
          </p:cNvPicPr>
          <p:nvPr/>
        </p:nvPicPr>
        <p:blipFill>
          <a:blip r:embed="rId2"/>
          <a:stretch>
            <a:fillRect/>
          </a:stretch>
        </p:blipFill>
        <p:spPr>
          <a:xfrm>
            <a:off x="527450" y="3023488"/>
            <a:ext cx="11137099" cy="2868378"/>
          </a:xfrm>
          <a:prstGeom prst="rect">
            <a:avLst/>
          </a:prstGeom>
        </p:spPr>
      </p:pic>
      <p:pic>
        <p:nvPicPr>
          <p:cNvPr id="5" name="图片 4">
            <a:extLst>
              <a:ext uri="{FF2B5EF4-FFF2-40B4-BE49-F238E27FC236}">
                <a16:creationId xmlns:a16="http://schemas.microsoft.com/office/drawing/2014/main" id="{DC472DF8-A94F-43C5-8CDC-73D1452DD714}"/>
              </a:ext>
            </a:extLst>
          </p:cNvPr>
          <p:cNvPicPr>
            <a:picLocks noChangeAspect="1"/>
          </p:cNvPicPr>
          <p:nvPr/>
        </p:nvPicPr>
        <p:blipFill>
          <a:blip r:embed="rId3"/>
          <a:stretch>
            <a:fillRect/>
          </a:stretch>
        </p:blipFill>
        <p:spPr>
          <a:xfrm>
            <a:off x="3636394" y="2231137"/>
            <a:ext cx="4289624" cy="792351"/>
          </a:xfrm>
          <a:prstGeom prst="rect">
            <a:avLst/>
          </a:prstGeom>
        </p:spPr>
      </p:pic>
    </p:spTree>
    <p:extLst>
      <p:ext uri="{BB962C8B-B14F-4D97-AF65-F5344CB8AC3E}">
        <p14:creationId xmlns:p14="http://schemas.microsoft.com/office/powerpoint/2010/main" val="1221733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AC13AC-D927-4DC3-8743-23486135753B}"/>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dirty="0"/>
          </a:p>
        </p:txBody>
      </p:sp>
      <p:sp>
        <p:nvSpPr>
          <p:cNvPr id="3" name="内容占位符 2">
            <a:extLst>
              <a:ext uri="{FF2B5EF4-FFF2-40B4-BE49-F238E27FC236}">
                <a16:creationId xmlns:a16="http://schemas.microsoft.com/office/drawing/2014/main" id="{6A60A037-22BA-411C-95AC-EA507A36D0E8}"/>
              </a:ext>
            </a:extLst>
          </p:cNvPr>
          <p:cNvSpPr>
            <a:spLocks noGrp="1"/>
          </p:cNvSpPr>
          <p:nvPr>
            <p:ph idx="1"/>
          </p:nvPr>
        </p:nvSpPr>
        <p:spPr>
          <a:xfrm>
            <a:off x="6440774" y="4188046"/>
            <a:ext cx="3763781" cy="2127054"/>
          </a:xfrm>
        </p:spPr>
        <p:txBody>
          <a:bodyPr>
            <a:normAutofit/>
          </a:bodyPr>
          <a:lstStyle/>
          <a:p>
            <a:pPr marL="0" indent="0">
              <a:buNone/>
            </a:pPr>
            <a:r>
              <a:rPr lang="zh-CN" altLang="en-US" sz="11500" b="1" dirty="0"/>
              <a:t>？</a:t>
            </a:r>
          </a:p>
        </p:txBody>
      </p:sp>
      <p:pic>
        <p:nvPicPr>
          <p:cNvPr id="4" name="图片 3">
            <a:extLst>
              <a:ext uri="{FF2B5EF4-FFF2-40B4-BE49-F238E27FC236}">
                <a16:creationId xmlns:a16="http://schemas.microsoft.com/office/drawing/2014/main" id="{8572C6CA-F19B-4E00-86E9-E78844241EF1}"/>
              </a:ext>
            </a:extLst>
          </p:cNvPr>
          <p:cNvPicPr>
            <a:picLocks noChangeAspect="1"/>
          </p:cNvPicPr>
          <p:nvPr/>
        </p:nvPicPr>
        <p:blipFill>
          <a:blip r:embed="rId2"/>
          <a:stretch>
            <a:fillRect/>
          </a:stretch>
        </p:blipFill>
        <p:spPr>
          <a:xfrm>
            <a:off x="637848" y="1825625"/>
            <a:ext cx="10916304" cy="1937601"/>
          </a:xfrm>
          <a:prstGeom prst="rect">
            <a:avLst/>
          </a:prstGeom>
        </p:spPr>
      </p:pic>
      <p:pic>
        <p:nvPicPr>
          <p:cNvPr id="5" name="图片 4">
            <a:extLst>
              <a:ext uri="{FF2B5EF4-FFF2-40B4-BE49-F238E27FC236}">
                <a16:creationId xmlns:a16="http://schemas.microsoft.com/office/drawing/2014/main" id="{509BB3F5-7339-4708-B7D6-3E5D9AD34072}"/>
              </a:ext>
            </a:extLst>
          </p:cNvPr>
          <p:cNvPicPr>
            <a:picLocks noChangeAspect="1"/>
          </p:cNvPicPr>
          <p:nvPr/>
        </p:nvPicPr>
        <p:blipFill>
          <a:blip r:embed="rId3"/>
          <a:stretch>
            <a:fillRect/>
          </a:stretch>
        </p:blipFill>
        <p:spPr>
          <a:xfrm>
            <a:off x="838200" y="4630045"/>
            <a:ext cx="5552381" cy="771429"/>
          </a:xfrm>
          <a:prstGeom prst="rect">
            <a:avLst/>
          </a:prstGeom>
        </p:spPr>
      </p:pic>
    </p:spTree>
    <p:extLst>
      <p:ext uri="{BB962C8B-B14F-4D97-AF65-F5344CB8AC3E}">
        <p14:creationId xmlns:p14="http://schemas.microsoft.com/office/powerpoint/2010/main" val="2036204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CAC96B-1202-4882-88CA-5641BE68AAEA}"/>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dirty="0"/>
          </a:p>
        </p:txBody>
      </p:sp>
      <p:sp>
        <p:nvSpPr>
          <p:cNvPr id="3" name="内容占位符 2">
            <a:extLst>
              <a:ext uri="{FF2B5EF4-FFF2-40B4-BE49-F238E27FC236}">
                <a16:creationId xmlns:a16="http://schemas.microsoft.com/office/drawing/2014/main" id="{3121169E-30B3-49EA-9A06-184EADC697C3}"/>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6FCD1D34-5E42-440E-8C33-9664CBF7DB1B}"/>
              </a:ext>
            </a:extLst>
          </p:cNvPr>
          <p:cNvPicPr>
            <a:picLocks noChangeAspect="1"/>
          </p:cNvPicPr>
          <p:nvPr/>
        </p:nvPicPr>
        <p:blipFill>
          <a:blip r:embed="rId2"/>
          <a:stretch>
            <a:fillRect/>
          </a:stretch>
        </p:blipFill>
        <p:spPr>
          <a:xfrm>
            <a:off x="838200" y="1825625"/>
            <a:ext cx="9895238" cy="2476190"/>
          </a:xfrm>
          <a:prstGeom prst="rect">
            <a:avLst/>
          </a:prstGeom>
        </p:spPr>
      </p:pic>
      <p:pic>
        <p:nvPicPr>
          <p:cNvPr id="5" name="图片 4">
            <a:extLst>
              <a:ext uri="{FF2B5EF4-FFF2-40B4-BE49-F238E27FC236}">
                <a16:creationId xmlns:a16="http://schemas.microsoft.com/office/drawing/2014/main" id="{D1843D52-E728-43AF-A4B0-E967C286C03B}"/>
              </a:ext>
            </a:extLst>
          </p:cNvPr>
          <p:cNvPicPr>
            <a:picLocks noChangeAspect="1"/>
          </p:cNvPicPr>
          <p:nvPr/>
        </p:nvPicPr>
        <p:blipFill>
          <a:blip r:embed="rId3"/>
          <a:stretch>
            <a:fillRect/>
          </a:stretch>
        </p:blipFill>
        <p:spPr>
          <a:xfrm>
            <a:off x="838200" y="4910837"/>
            <a:ext cx="10779177" cy="1266126"/>
          </a:xfrm>
          <a:prstGeom prst="rect">
            <a:avLst/>
          </a:prstGeom>
        </p:spPr>
      </p:pic>
      <p:sp>
        <p:nvSpPr>
          <p:cNvPr id="8" name="思想气泡: 云 7">
            <a:extLst>
              <a:ext uri="{FF2B5EF4-FFF2-40B4-BE49-F238E27FC236}">
                <a16:creationId xmlns:a16="http://schemas.microsoft.com/office/drawing/2014/main" id="{0B8A084C-07CA-4A9E-89EF-F9927A9BDAEF}"/>
              </a:ext>
            </a:extLst>
          </p:cNvPr>
          <p:cNvSpPr/>
          <p:nvPr/>
        </p:nvSpPr>
        <p:spPr>
          <a:xfrm>
            <a:off x="9676900" y="1379887"/>
            <a:ext cx="2180320" cy="1325563"/>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b="1" kern="100" dirty="0">
                <a:latin typeface="Times New Roman" panose="02020603050405020304" pitchFamily="18" charset="0"/>
                <a:ea typeface="宋体" panose="02010600030101010101" pitchFamily="2" charset="-122"/>
              </a:rPr>
              <a:t>(</a:t>
            </a:r>
            <a:r>
              <a:rPr lang="zh-CN" altLang="en-US" sz="2800" b="1" i="1" kern="100" baseline="30000" dirty="0">
                <a:latin typeface="Times New Roman" panose="02020603050405020304" pitchFamily="18" charset="0"/>
                <a:ea typeface="宋体" panose="02010600030101010101" pitchFamily="2" charset="-122"/>
              </a:rPr>
              <a:t>* </a:t>
            </a:r>
            <a:r>
              <a:rPr lang="en-US" altLang="zh-CN" sz="2800" b="1" i="1" kern="100" dirty="0">
                <a:latin typeface="Times New Roman" panose="02020603050405020304" pitchFamily="18" charset="0"/>
                <a:ea typeface="宋体" panose="02010600030101010101" pitchFamily="2" charset="-122"/>
              </a:rPr>
              <a:t>a </a:t>
            </a:r>
            <a:r>
              <a:rPr lang="en-US" altLang="zh-CN" sz="2800" b="1" kern="100" dirty="0">
                <a:latin typeface="Times New Roman" panose="02020603050405020304" pitchFamily="18" charset="0"/>
                <a:ea typeface="宋体" panose="02010600030101010101" pitchFamily="2" charset="-122"/>
              </a:rPr>
              <a:t>)</a:t>
            </a:r>
            <a:r>
              <a:rPr lang="zh-CN" altLang="en-US" sz="2800" b="1" i="1" kern="100" baseline="30000" dirty="0">
                <a:latin typeface="Times New Roman" panose="02020603050405020304" pitchFamily="18" charset="0"/>
                <a:ea typeface="宋体" panose="02010600030101010101" pitchFamily="2" charset="-122"/>
              </a:rPr>
              <a:t>*</a:t>
            </a:r>
            <a:r>
              <a:rPr lang="en-US" altLang="zh-CN" sz="2800" b="1" i="1" kern="100" dirty="0">
                <a:latin typeface="Times New Roman" panose="02020603050405020304" pitchFamily="18" charset="0"/>
                <a:ea typeface="宋体" panose="02010600030101010101" pitchFamily="2" charset="-122"/>
              </a:rPr>
              <a:t> </a:t>
            </a:r>
            <a:endParaRPr lang="zh-CN" altLang="en-US" sz="2800" b="1" dirty="0"/>
          </a:p>
        </p:txBody>
      </p:sp>
    </p:spTree>
    <p:extLst>
      <p:ext uri="{BB962C8B-B14F-4D97-AF65-F5344CB8AC3E}">
        <p14:creationId xmlns:p14="http://schemas.microsoft.com/office/powerpoint/2010/main" val="308360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CAC96B-1202-4882-88CA-5641BE68AAEA}"/>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dirty="0"/>
          </a:p>
        </p:txBody>
      </p:sp>
      <p:sp>
        <p:nvSpPr>
          <p:cNvPr id="3" name="内容占位符 2">
            <a:extLst>
              <a:ext uri="{FF2B5EF4-FFF2-40B4-BE49-F238E27FC236}">
                <a16:creationId xmlns:a16="http://schemas.microsoft.com/office/drawing/2014/main" id="{3121169E-30B3-49EA-9A06-184EADC697C3}"/>
              </a:ext>
            </a:extLst>
          </p:cNvPr>
          <p:cNvSpPr>
            <a:spLocks noGrp="1"/>
          </p:cNvSpPr>
          <p:nvPr>
            <p:ph idx="1"/>
          </p:nvPr>
        </p:nvSpPr>
        <p:spPr/>
        <p:txBody>
          <a:bodyPr/>
          <a:lstStyle/>
          <a:p>
            <a:endParaRPr lang="zh-CN" altLang="en-US"/>
          </a:p>
        </p:txBody>
      </p:sp>
      <p:pic>
        <p:nvPicPr>
          <p:cNvPr id="5" name="图片 4">
            <a:extLst>
              <a:ext uri="{FF2B5EF4-FFF2-40B4-BE49-F238E27FC236}">
                <a16:creationId xmlns:a16="http://schemas.microsoft.com/office/drawing/2014/main" id="{94CCD765-DFF3-4F3F-9B61-22C8D87A00EC}"/>
              </a:ext>
            </a:extLst>
          </p:cNvPr>
          <p:cNvPicPr>
            <a:picLocks noChangeAspect="1"/>
          </p:cNvPicPr>
          <p:nvPr/>
        </p:nvPicPr>
        <p:blipFill>
          <a:blip r:embed="rId2"/>
          <a:stretch>
            <a:fillRect/>
          </a:stretch>
        </p:blipFill>
        <p:spPr>
          <a:xfrm>
            <a:off x="613333" y="1866848"/>
            <a:ext cx="10965333" cy="2719680"/>
          </a:xfrm>
          <a:prstGeom prst="rect">
            <a:avLst/>
          </a:prstGeom>
        </p:spPr>
      </p:pic>
    </p:spTree>
    <p:extLst>
      <p:ext uri="{BB962C8B-B14F-4D97-AF65-F5344CB8AC3E}">
        <p14:creationId xmlns:p14="http://schemas.microsoft.com/office/powerpoint/2010/main" val="2741565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70CB2F-F9E1-4782-B193-EB9CD1BB29A6}"/>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dirty="0"/>
          </a:p>
        </p:txBody>
      </p:sp>
      <p:sp>
        <p:nvSpPr>
          <p:cNvPr id="3" name="内容占位符 2">
            <a:extLst>
              <a:ext uri="{FF2B5EF4-FFF2-40B4-BE49-F238E27FC236}">
                <a16:creationId xmlns:a16="http://schemas.microsoft.com/office/drawing/2014/main" id="{9A3FCCFD-F8D1-47A2-87EE-B3CDB5BBCB52}"/>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86101BDF-4CEA-44C3-8896-89496647B8A9}"/>
              </a:ext>
            </a:extLst>
          </p:cNvPr>
          <p:cNvPicPr>
            <a:picLocks noChangeAspect="1"/>
          </p:cNvPicPr>
          <p:nvPr/>
        </p:nvPicPr>
        <p:blipFill>
          <a:blip r:embed="rId2"/>
          <a:stretch>
            <a:fillRect/>
          </a:stretch>
        </p:blipFill>
        <p:spPr>
          <a:xfrm>
            <a:off x="1091358" y="1825625"/>
            <a:ext cx="10009284" cy="4968144"/>
          </a:xfrm>
          <a:prstGeom prst="rect">
            <a:avLst/>
          </a:prstGeom>
        </p:spPr>
      </p:pic>
    </p:spTree>
    <p:extLst>
      <p:ext uri="{BB962C8B-B14F-4D97-AF65-F5344CB8AC3E}">
        <p14:creationId xmlns:p14="http://schemas.microsoft.com/office/powerpoint/2010/main" val="87636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3937F8-DBA8-4AB1-88A5-5DE28D2FE169}"/>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dirty="0"/>
          </a:p>
        </p:txBody>
      </p:sp>
      <p:sp>
        <p:nvSpPr>
          <p:cNvPr id="3" name="内容占位符 2">
            <a:extLst>
              <a:ext uri="{FF2B5EF4-FFF2-40B4-BE49-F238E27FC236}">
                <a16:creationId xmlns:a16="http://schemas.microsoft.com/office/drawing/2014/main" id="{AFC3627A-2C10-4C45-B673-DCDAE90FE4B1}"/>
              </a:ext>
            </a:extLst>
          </p:cNvPr>
          <p:cNvSpPr>
            <a:spLocks noGrp="1"/>
          </p:cNvSpPr>
          <p:nvPr>
            <p:ph idx="1"/>
          </p:nvPr>
        </p:nvSpPr>
        <p:spPr/>
        <p:txBody>
          <a:bodyPr/>
          <a:lstStyle/>
          <a:p>
            <a:pPr algn="just"/>
            <a:r>
              <a:rPr lang="en-US" altLang="zh-CN" dirty="0"/>
              <a:t>Recursion: the grammar rule    </a:t>
            </a:r>
            <a:r>
              <a:rPr lang="en-US" altLang="zh-CN" i="1" dirty="0"/>
              <a:t>A </a:t>
            </a:r>
            <a:r>
              <a:rPr lang="en-US" altLang="zh-CN" i="1" dirty="0">
                <a:sym typeface="Symbol" panose="05050102010706020507" pitchFamily="18" charset="2"/>
              </a:rPr>
              <a:t></a:t>
            </a:r>
            <a:r>
              <a:rPr lang="en-US" altLang="zh-CN" dirty="0"/>
              <a:t>  </a:t>
            </a:r>
            <a:r>
              <a:rPr lang="en-US" altLang="zh-CN" i="1" dirty="0"/>
              <a:t>A </a:t>
            </a:r>
            <a:r>
              <a:rPr lang="en-US" altLang="zh-CN" i="1" dirty="0" err="1"/>
              <a:t>a</a:t>
            </a:r>
            <a:r>
              <a:rPr lang="en-US" altLang="zh-CN" i="1" dirty="0"/>
              <a:t> </a:t>
            </a:r>
            <a:r>
              <a:rPr lang="en-US" altLang="zh-CN" dirty="0"/>
              <a:t>| </a:t>
            </a:r>
            <a:r>
              <a:rPr lang="en-US" altLang="zh-CN" i="1" dirty="0"/>
              <a:t>a </a:t>
            </a:r>
            <a:r>
              <a:rPr lang="en-US" altLang="zh-CN" dirty="0"/>
              <a:t>    or the grammar rule   </a:t>
            </a:r>
            <a:r>
              <a:rPr lang="en-US" altLang="zh-CN" i="1" dirty="0"/>
              <a:t>A </a:t>
            </a:r>
            <a:r>
              <a:rPr lang="en-US" altLang="zh-CN" i="1" dirty="0">
                <a:sym typeface="Symbol" panose="05050102010706020507" pitchFamily="18" charset="2"/>
              </a:rPr>
              <a:t></a:t>
            </a:r>
            <a:r>
              <a:rPr lang="en-US" altLang="zh-CN" dirty="0"/>
              <a:t>  </a:t>
            </a:r>
            <a:r>
              <a:rPr lang="en-US" altLang="zh-CN" i="1" dirty="0"/>
              <a:t>a </a:t>
            </a:r>
            <a:r>
              <a:rPr lang="en-US" altLang="zh-CN" i="1" dirty="0" err="1"/>
              <a:t>A</a:t>
            </a:r>
            <a:r>
              <a:rPr lang="en-US" altLang="zh-CN" i="1" dirty="0"/>
              <a:t> </a:t>
            </a:r>
            <a:r>
              <a:rPr lang="en-US" altLang="zh-CN" dirty="0"/>
              <a:t>| </a:t>
            </a:r>
            <a:r>
              <a:rPr lang="en-US" altLang="zh-CN" i="1" dirty="0"/>
              <a:t>a</a:t>
            </a:r>
            <a:endParaRPr lang="zh-CN" altLang="zh-CN" dirty="0"/>
          </a:p>
          <a:p>
            <a:pPr algn="just"/>
            <a:r>
              <a:rPr lang="en-US" altLang="zh-CN" dirty="0"/>
              <a:t>generates the language  {</a:t>
            </a:r>
            <a:r>
              <a:rPr lang="en-US" altLang="zh-CN" i="1" dirty="0"/>
              <a:t>a</a:t>
            </a:r>
            <a:r>
              <a:rPr lang="en-US" altLang="zh-CN" baseline="30000" dirty="0"/>
              <a:t>n</a:t>
            </a:r>
            <a:r>
              <a:rPr lang="en-US" altLang="zh-CN" dirty="0"/>
              <a:t> | n is an integer </a:t>
            </a:r>
            <a:r>
              <a:rPr lang="en-US" altLang="zh-CN" i="1" dirty="0"/>
              <a:t>&gt;=1 </a:t>
            </a:r>
            <a:r>
              <a:rPr lang="en-US" altLang="zh-CN" dirty="0"/>
              <a:t>}</a:t>
            </a:r>
            <a:r>
              <a:rPr lang="en-US" altLang="zh-CN" i="1" dirty="0"/>
              <a:t> </a:t>
            </a:r>
            <a:r>
              <a:rPr lang="en-US" altLang="zh-CN" dirty="0"/>
              <a:t>(the set of all strings of one or more </a:t>
            </a:r>
            <a:r>
              <a:rPr lang="en-US" altLang="zh-CN" i="1" dirty="0"/>
              <a:t>a</a:t>
            </a:r>
            <a:r>
              <a:rPr lang="en-US" altLang="zh-CN" dirty="0"/>
              <a:t>'s), which is the same language as that generated by the regular expression</a:t>
            </a:r>
            <a:r>
              <a:rPr lang="en-US" altLang="zh-CN" b="1" dirty="0"/>
              <a:t> a+.</a:t>
            </a:r>
            <a:endParaRPr lang="zh-CN" altLang="zh-CN" dirty="0"/>
          </a:p>
          <a:p>
            <a:pPr algn="just"/>
            <a:r>
              <a:rPr lang="en-US" altLang="zh-CN" dirty="0"/>
              <a:t>the string </a:t>
            </a:r>
            <a:r>
              <a:rPr lang="en-US" altLang="zh-CN" i="1" dirty="0" err="1"/>
              <a:t>aaaa</a:t>
            </a:r>
            <a:r>
              <a:rPr lang="en-US" altLang="zh-CN" i="1" dirty="0"/>
              <a:t>  </a:t>
            </a:r>
            <a:r>
              <a:rPr lang="en-US" altLang="zh-CN" dirty="0"/>
              <a:t>can be generated by the first grammar rule with the derivation</a:t>
            </a:r>
            <a:r>
              <a:rPr lang="en-US" altLang="zh-CN" i="1" dirty="0"/>
              <a:t>  </a:t>
            </a:r>
            <a:endParaRPr lang="zh-CN" altLang="zh-CN" dirty="0"/>
          </a:p>
          <a:p>
            <a:pPr algn="just"/>
            <a:r>
              <a:rPr lang="en-US" altLang="zh-CN" i="1" dirty="0"/>
              <a:t>   A  </a:t>
            </a:r>
            <a:r>
              <a:rPr lang="en-US" altLang="zh-CN" dirty="0"/>
              <a:t>=&gt; </a:t>
            </a:r>
            <a:r>
              <a:rPr lang="en-US" altLang="zh-CN" i="1" dirty="0"/>
              <a:t>Aa </a:t>
            </a:r>
            <a:r>
              <a:rPr lang="en-US" altLang="zh-CN" dirty="0"/>
              <a:t>=&gt; </a:t>
            </a:r>
            <a:r>
              <a:rPr lang="en-US" altLang="zh-CN" i="1" dirty="0" err="1"/>
              <a:t>Aaa</a:t>
            </a:r>
            <a:r>
              <a:rPr lang="en-US" altLang="zh-CN" i="1" dirty="0"/>
              <a:t>  </a:t>
            </a:r>
            <a:r>
              <a:rPr lang="en-US" altLang="zh-CN" dirty="0"/>
              <a:t>=&gt;  </a:t>
            </a:r>
            <a:r>
              <a:rPr lang="en-US" altLang="zh-CN" i="1" dirty="0" err="1"/>
              <a:t>Aaaa</a:t>
            </a:r>
            <a:r>
              <a:rPr lang="en-US" altLang="zh-CN" i="1" dirty="0"/>
              <a:t> </a:t>
            </a:r>
            <a:r>
              <a:rPr lang="en-US" altLang="zh-CN" dirty="0"/>
              <a:t>=&gt; </a:t>
            </a:r>
            <a:r>
              <a:rPr lang="en-US" altLang="zh-CN" i="1" dirty="0" err="1"/>
              <a:t>aaaa</a:t>
            </a:r>
            <a:endParaRPr lang="zh-CN" altLang="zh-CN" dirty="0"/>
          </a:p>
          <a:p>
            <a:pPr algn="just"/>
            <a:endParaRPr lang="zh-CN" altLang="en-US" dirty="0"/>
          </a:p>
        </p:txBody>
      </p:sp>
    </p:spTree>
    <p:extLst>
      <p:ext uri="{BB962C8B-B14F-4D97-AF65-F5344CB8AC3E}">
        <p14:creationId xmlns:p14="http://schemas.microsoft.com/office/powerpoint/2010/main" val="2153280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F21BB3-EA78-4BE7-93A9-810BAF2D8293}"/>
              </a:ext>
            </a:extLst>
          </p:cNvPr>
          <p:cNvSpPr>
            <a:spLocks noGrp="1"/>
          </p:cNvSpPr>
          <p:nvPr>
            <p:ph type="title"/>
          </p:nvPr>
        </p:nvSpPr>
        <p:spPr/>
        <p:txBody>
          <a:bodyPr/>
          <a:lstStyle/>
          <a:p>
            <a:r>
              <a:rPr lang="en-US" altLang="zh-CN" b="1" dirty="0"/>
              <a:t>Left recursive </a:t>
            </a:r>
            <a:r>
              <a:rPr lang="zh-CN" altLang="en-US" b="1" dirty="0"/>
              <a:t>与 </a:t>
            </a:r>
            <a:r>
              <a:rPr lang="en-US" altLang="zh-CN" b="1" dirty="0"/>
              <a:t>right recursive</a:t>
            </a:r>
            <a:endParaRPr lang="zh-CN" altLang="en-US" dirty="0"/>
          </a:p>
        </p:txBody>
      </p:sp>
      <p:sp>
        <p:nvSpPr>
          <p:cNvPr id="3" name="内容占位符 2">
            <a:extLst>
              <a:ext uri="{FF2B5EF4-FFF2-40B4-BE49-F238E27FC236}">
                <a16:creationId xmlns:a16="http://schemas.microsoft.com/office/drawing/2014/main" id="{33FBA84A-7B0C-4F18-884B-E7CB54FEAA3C}"/>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4D2D1F4F-5708-46B3-96F7-6F6D8EA0BC16}"/>
              </a:ext>
            </a:extLst>
          </p:cNvPr>
          <p:cNvPicPr>
            <a:picLocks noChangeAspect="1"/>
          </p:cNvPicPr>
          <p:nvPr/>
        </p:nvPicPr>
        <p:blipFill>
          <a:blip r:embed="rId2"/>
          <a:stretch>
            <a:fillRect/>
          </a:stretch>
        </p:blipFill>
        <p:spPr>
          <a:xfrm>
            <a:off x="530888" y="1863128"/>
            <a:ext cx="11130224" cy="1494580"/>
          </a:xfrm>
          <a:prstGeom prst="rect">
            <a:avLst/>
          </a:prstGeom>
        </p:spPr>
      </p:pic>
      <p:pic>
        <p:nvPicPr>
          <p:cNvPr id="5" name="图片 4">
            <a:extLst>
              <a:ext uri="{FF2B5EF4-FFF2-40B4-BE49-F238E27FC236}">
                <a16:creationId xmlns:a16="http://schemas.microsoft.com/office/drawing/2014/main" id="{9E89E89D-01B2-450D-A576-4FCFE601A56D}"/>
              </a:ext>
            </a:extLst>
          </p:cNvPr>
          <p:cNvPicPr>
            <a:picLocks noChangeAspect="1"/>
          </p:cNvPicPr>
          <p:nvPr/>
        </p:nvPicPr>
        <p:blipFill>
          <a:blip r:embed="rId3"/>
          <a:stretch>
            <a:fillRect/>
          </a:stretch>
        </p:blipFill>
        <p:spPr>
          <a:xfrm>
            <a:off x="1096000" y="4001294"/>
            <a:ext cx="10000000" cy="1380952"/>
          </a:xfrm>
          <a:prstGeom prst="rect">
            <a:avLst/>
          </a:prstGeom>
        </p:spPr>
      </p:pic>
    </p:spTree>
    <p:extLst>
      <p:ext uri="{BB962C8B-B14F-4D97-AF65-F5344CB8AC3E}">
        <p14:creationId xmlns:p14="http://schemas.microsoft.com/office/powerpoint/2010/main" val="1005166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E897DC-93D5-4E98-BE71-71B00D87279E}"/>
              </a:ext>
            </a:extLst>
          </p:cNvPr>
          <p:cNvSpPr>
            <a:spLocks noGrp="1"/>
          </p:cNvSpPr>
          <p:nvPr>
            <p:ph type="title"/>
          </p:nvPr>
        </p:nvSpPr>
        <p:spPr/>
        <p:txBody>
          <a:bodyPr/>
          <a:lstStyle/>
          <a:p>
            <a:r>
              <a:rPr lang="en-US" altLang="zh-CN" b="1" dirty="0"/>
              <a:t>3.2.3 Derivations (</a:t>
            </a:r>
            <a:r>
              <a:rPr lang="zh-CN" altLang="en-US" b="1" dirty="0"/>
              <a:t>推导</a:t>
            </a:r>
            <a:r>
              <a:rPr lang="en-US" altLang="zh-CN" b="1" dirty="0"/>
              <a:t>) and the language defined by a grammar</a:t>
            </a:r>
            <a:endParaRPr lang="zh-CN" altLang="en-US" dirty="0"/>
          </a:p>
        </p:txBody>
      </p:sp>
      <p:pic>
        <p:nvPicPr>
          <p:cNvPr id="4" name="内容占位符 3">
            <a:extLst>
              <a:ext uri="{FF2B5EF4-FFF2-40B4-BE49-F238E27FC236}">
                <a16:creationId xmlns:a16="http://schemas.microsoft.com/office/drawing/2014/main" id="{896E5786-7C5C-467F-85A0-BE353579F805}"/>
              </a:ext>
            </a:extLst>
          </p:cNvPr>
          <p:cNvPicPr>
            <a:picLocks noGrp="1" noChangeAspect="1"/>
          </p:cNvPicPr>
          <p:nvPr>
            <p:ph idx="1"/>
          </p:nvPr>
        </p:nvPicPr>
        <p:blipFill>
          <a:blip r:embed="rId2"/>
          <a:stretch>
            <a:fillRect/>
          </a:stretch>
        </p:blipFill>
        <p:spPr>
          <a:xfrm>
            <a:off x="838200" y="1930531"/>
            <a:ext cx="10515600" cy="3962038"/>
          </a:xfrm>
          <a:prstGeom prst="rect">
            <a:avLst/>
          </a:prstGeom>
        </p:spPr>
      </p:pic>
    </p:spTree>
    <p:extLst>
      <p:ext uri="{BB962C8B-B14F-4D97-AF65-F5344CB8AC3E}">
        <p14:creationId xmlns:p14="http://schemas.microsoft.com/office/powerpoint/2010/main" val="782945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60124C-1763-40D1-9A82-6221E358314A}"/>
              </a:ext>
            </a:extLst>
          </p:cNvPr>
          <p:cNvSpPr>
            <a:spLocks noGrp="1"/>
          </p:cNvSpPr>
          <p:nvPr>
            <p:ph type="title"/>
          </p:nvPr>
        </p:nvSpPr>
        <p:spPr/>
        <p:txBody>
          <a:bodyPr/>
          <a:lstStyle/>
          <a:p>
            <a:r>
              <a:rPr lang="en-US" altLang="zh-CN" b="1" dirty="0"/>
              <a:t>Example</a:t>
            </a:r>
            <a:endParaRPr lang="zh-CN" altLang="en-US" b="1" dirty="0"/>
          </a:p>
        </p:txBody>
      </p:sp>
      <p:sp>
        <p:nvSpPr>
          <p:cNvPr id="3" name="内容占位符 2">
            <a:extLst>
              <a:ext uri="{FF2B5EF4-FFF2-40B4-BE49-F238E27FC236}">
                <a16:creationId xmlns:a16="http://schemas.microsoft.com/office/drawing/2014/main" id="{9DCB10AF-3ED0-4DC9-971F-C85F80DD5EF7}"/>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3102F8C7-7287-4942-A541-767FEA94BBCC}"/>
              </a:ext>
            </a:extLst>
          </p:cNvPr>
          <p:cNvPicPr>
            <a:picLocks noChangeAspect="1"/>
          </p:cNvPicPr>
          <p:nvPr/>
        </p:nvPicPr>
        <p:blipFill>
          <a:blip r:embed="rId2"/>
          <a:stretch>
            <a:fillRect/>
          </a:stretch>
        </p:blipFill>
        <p:spPr>
          <a:xfrm>
            <a:off x="719528" y="1607518"/>
            <a:ext cx="10515600" cy="1323810"/>
          </a:xfrm>
          <a:prstGeom prst="rect">
            <a:avLst/>
          </a:prstGeom>
        </p:spPr>
      </p:pic>
      <p:pic>
        <p:nvPicPr>
          <p:cNvPr id="5" name="图片 4">
            <a:extLst>
              <a:ext uri="{FF2B5EF4-FFF2-40B4-BE49-F238E27FC236}">
                <a16:creationId xmlns:a16="http://schemas.microsoft.com/office/drawing/2014/main" id="{DE5321D7-92F0-4F8E-B8A7-2FB5D74F0596}"/>
              </a:ext>
            </a:extLst>
          </p:cNvPr>
          <p:cNvPicPr>
            <a:picLocks noChangeAspect="1"/>
          </p:cNvPicPr>
          <p:nvPr/>
        </p:nvPicPr>
        <p:blipFill>
          <a:blip r:embed="rId3"/>
          <a:stretch>
            <a:fillRect/>
          </a:stretch>
        </p:blipFill>
        <p:spPr>
          <a:xfrm>
            <a:off x="719528" y="3787463"/>
            <a:ext cx="11107712" cy="2389500"/>
          </a:xfrm>
          <a:prstGeom prst="rect">
            <a:avLst/>
          </a:prstGeom>
        </p:spPr>
      </p:pic>
      <p:sp>
        <p:nvSpPr>
          <p:cNvPr id="6" name="思想气泡: 云 5">
            <a:extLst>
              <a:ext uri="{FF2B5EF4-FFF2-40B4-BE49-F238E27FC236}">
                <a16:creationId xmlns:a16="http://schemas.microsoft.com/office/drawing/2014/main" id="{82199F64-7176-43C4-B40F-6894D4E2DF96}"/>
              </a:ext>
            </a:extLst>
          </p:cNvPr>
          <p:cNvSpPr/>
          <p:nvPr/>
        </p:nvSpPr>
        <p:spPr>
          <a:xfrm>
            <a:off x="4830955" y="2931328"/>
            <a:ext cx="2884858" cy="1074243"/>
          </a:xfrm>
          <a:prstGeom prst="cloudCallout">
            <a:avLst/>
          </a:prstGeom>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b="1" kern="100" dirty="0">
                <a:latin typeface="Times New Roman" panose="02020603050405020304" pitchFamily="18" charset="0"/>
                <a:ea typeface="宋体" panose="02010600030101010101" pitchFamily="2" charset="-122"/>
              </a:rPr>
              <a:t>如果没有</a:t>
            </a:r>
            <a:r>
              <a:rPr lang="en-US" altLang="zh-CN" sz="2800" dirty="0">
                <a:sym typeface="Symbol" panose="05050102010706020507" pitchFamily="18" charset="2"/>
              </a:rPr>
              <a:t></a:t>
            </a:r>
            <a:endParaRPr lang="zh-CN" altLang="en-US" sz="2400" b="1" dirty="0"/>
          </a:p>
        </p:txBody>
      </p:sp>
    </p:spTree>
    <p:extLst>
      <p:ext uri="{BB962C8B-B14F-4D97-AF65-F5344CB8AC3E}">
        <p14:creationId xmlns:p14="http://schemas.microsoft.com/office/powerpoint/2010/main" val="319637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6FEE2E-A027-4ED0-B53E-618A5FA9D41C}"/>
              </a:ext>
            </a:extLst>
          </p:cNvPr>
          <p:cNvSpPr>
            <a:spLocks noGrp="1"/>
          </p:cNvSpPr>
          <p:nvPr>
            <p:ph type="title"/>
          </p:nvPr>
        </p:nvSpPr>
        <p:spPr/>
        <p:txBody>
          <a:bodyPr/>
          <a:lstStyle/>
          <a:p>
            <a:r>
              <a:rPr lang="en-US" altLang="zh-CN" b="1" dirty="0"/>
              <a:t>Example</a:t>
            </a:r>
            <a:endParaRPr lang="zh-CN" altLang="en-US" dirty="0"/>
          </a:p>
        </p:txBody>
      </p:sp>
      <p:sp>
        <p:nvSpPr>
          <p:cNvPr id="3" name="内容占位符 2">
            <a:extLst>
              <a:ext uri="{FF2B5EF4-FFF2-40B4-BE49-F238E27FC236}">
                <a16:creationId xmlns:a16="http://schemas.microsoft.com/office/drawing/2014/main" id="{D9949FE7-A682-491A-BB9F-01C579347FC7}"/>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073A2476-FAA6-4509-8C66-0E528169239A}"/>
              </a:ext>
            </a:extLst>
          </p:cNvPr>
          <p:cNvPicPr>
            <a:picLocks noChangeAspect="1"/>
          </p:cNvPicPr>
          <p:nvPr/>
        </p:nvPicPr>
        <p:blipFill>
          <a:blip r:embed="rId2"/>
          <a:stretch>
            <a:fillRect/>
          </a:stretch>
        </p:blipFill>
        <p:spPr>
          <a:xfrm>
            <a:off x="515545" y="1825625"/>
            <a:ext cx="11160909" cy="2810110"/>
          </a:xfrm>
          <a:prstGeom prst="rect">
            <a:avLst/>
          </a:prstGeom>
        </p:spPr>
      </p:pic>
    </p:spTree>
    <p:extLst>
      <p:ext uri="{BB962C8B-B14F-4D97-AF65-F5344CB8AC3E}">
        <p14:creationId xmlns:p14="http://schemas.microsoft.com/office/powerpoint/2010/main" val="2162925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33285C-6D49-4514-9977-368CA3510968}"/>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6AD8C49E-217E-437B-8186-8E6752DBB65F}"/>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5D1A5393-3205-401B-A9DF-426D3DFA557B}"/>
              </a:ext>
            </a:extLst>
          </p:cNvPr>
          <p:cNvPicPr>
            <a:picLocks noChangeAspect="1"/>
          </p:cNvPicPr>
          <p:nvPr/>
        </p:nvPicPr>
        <p:blipFill>
          <a:blip r:embed="rId2"/>
          <a:stretch>
            <a:fillRect/>
          </a:stretch>
        </p:blipFill>
        <p:spPr>
          <a:xfrm>
            <a:off x="715810" y="365125"/>
            <a:ext cx="10515600" cy="4101520"/>
          </a:xfrm>
          <a:prstGeom prst="rect">
            <a:avLst/>
          </a:prstGeom>
        </p:spPr>
      </p:pic>
      <p:pic>
        <p:nvPicPr>
          <p:cNvPr id="5" name="图片 4">
            <a:extLst>
              <a:ext uri="{FF2B5EF4-FFF2-40B4-BE49-F238E27FC236}">
                <a16:creationId xmlns:a16="http://schemas.microsoft.com/office/drawing/2014/main" id="{4A2DF649-4C5A-4688-A1DC-2B993BEA5EF9}"/>
              </a:ext>
            </a:extLst>
          </p:cNvPr>
          <p:cNvPicPr>
            <a:picLocks noChangeAspect="1"/>
          </p:cNvPicPr>
          <p:nvPr/>
        </p:nvPicPr>
        <p:blipFill>
          <a:blip r:embed="rId3"/>
          <a:stretch>
            <a:fillRect/>
          </a:stretch>
        </p:blipFill>
        <p:spPr>
          <a:xfrm>
            <a:off x="593420" y="4466645"/>
            <a:ext cx="10476190" cy="2247619"/>
          </a:xfrm>
          <a:prstGeom prst="rect">
            <a:avLst/>
          </a:prstGeom>
        </p:spPr>
      </p:pic>
      <p:sp>
        <p:nvSpPr>
          <p:cNvPr id="6" name="矩形 5">
            <a:extLst>
              <a:ext uri="{FF2B5EF4-FFF2-40B4-BE49-F238E27FC236}">
                <a16:creationId xmlns:a16="http://schemas.microsoft.com/office/drawing/2014/main" id="{3E744880-8CD8-4409-8080-103890BFB005}"/>
              </a:ext>
            </a:extLst>
          </p:cNvPr>
          <p:cNvSpPr/>
          <p:nvPr/>
        </p:nvSpPr>
        <p:spPr>
          <a:xfrm>
            <a:off x="593420" y="2443397"/>
            <a:ext cx="10760380" cy="2023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矩形 6">
            <a:extLst>
              <a:ext uri="{FF2B5EF4-FFF2-40B4-BE49-F238E27FC236}">
                <a16:creationId xmlns:a16="http://schemas.microsoft.com/office/drawing/2014/main" id="{C1E67B07-F469-4D5D-8CB1-301066E02848}"/>
              </a:ext>
            </a:extLst>
          </p:cNvPr>
          <p:cNvSpPr/>
          <p:nvPr/>
        </p:nvSpPr>
        <p:spPr>
          <a:xfrm>
            <a:off x="593420" y="4578830"/>
            <a:ext cx="10760380" cy="2023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242767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2886B0-2E4A-4766-BC40-AC3847E58296}"/>
              </a:ext>
            </a:extLst>
          </p:cNvPr>
          <p:cNvSpPr>
            <a:spLocks noGrp="1"/>
          </p:cNvSpPr>
          <p:nvPr>
            <p:ph type="title"/>
          </p:nvPr>
        </p:nvSpPr>
        <p:spPr/>
        <p:txBody>
          <a:bodyPr/>
          <a:lstStyle/>
          <a:p>
            <a:r>
              <a:rPr lang="en-US" altLang="zh-CN" b="1" dirty="0"/>
              <a:t>3.3 Parse trees and abstract syntax trees</a:t>
            </a:r>
            <a:endParaRPr lang="zh-CN" altLang="en-US" dirty="0"/>
          </a:p>
        </p:txBody>
      </p:sp>
      <p:sp>
        <p:nvSpPr>
          <p:cNvPr id="3" name="内容占位符 2">
            <a:extLst>
              <a:ext uri="{FF2B5EF4-FFF2-40B4-BE49-F238E27FC236}">
                <a16:creationId xmlns:a16="http://schemas.microsoft.com/office/drawing/2014/main" id="{D46EB258-B5CC-4CF3-BD14-4F5E451F8C5C}"/>
              </a:ext>
            </a:extLst>
          </p:cNvPr>
          <p:cNvSpPr>
            <a:spLocks noGrp="1"/>
          </p:cNvSpPr>
          <p:nvPr>
            <p:ph idx="1"/>
          </p:nvPr>
        </p:nvSpPr>
        <p:spPr/>
        <p:txBody>
          <a:bodyPr/>
          <a:lstStyle/>
          <a:p>
            <a:r>
              <a:rPr lang="en-US" altLang="zh-CN" dirty="0"/>
              <a:t>Derivations do not uniquely represent the structure of the strings they construct. In general, there are many derivations for the same string.</a:t>
            </a:r>
            <a:endParaRPr lang="zh-CN" altLang="zh-CN" dirty="0"/>
          </a:p>
          <a:p>
            <a:pPr marL="0" indent="0" algn="ctr">
              <a:buNone/>
            </a:pPr>
            <a:r>
              <a:rPr lang="en-US" altLang="zh-CN" b="1" dirty="0"/>
              <a:t>( </a:t>
            </a:r>
            <a:r>
              <a:rPr lang="en-US" altLang="zh-CN" b="1" i="1" dirty="0"/>
              <a:t>number - number </a:t>
            </a:r>
            <a:r>
              <a:rPr lang="en-US" altLang="zh-CN" b="1" dirty="0"/>
              <a:t>) * number</a:t>
            </a:r>
            <a:endParaRPr lang="zh-CN" altLang="en-US" dirty="0"/>
          </a:p>
        </p:txBody>
      </p:sp>
      <p:pic>
        <p:nvPicPr>
          <p:cNvPr id="4" name="图片 3">
            <a:extLst>
              <a:ext uri="{FF2B5EF4-FFF2-40B4-BE49-F238E27FC236}">
                <a16:creationId xmlns:a16="http://schemas.microsoft.com/office/drawing/2014/main" id="{88C4C61E-E874-454C-AF35-37E131889609}"/>
              </a:ext>
            </a:extLst>
          </p:cNvPr>
          <p:cNvPicPr>
            <a:picLocks noChangeAspect="1"/>
          </p:cNvPicPr>
          <p:nvPr/>
        </p:nvPicPr>
        <p:blipFill>
          <a:blip r:embed="rId2"/>
          <a:stretch>
            <a:fillRect/>
          </a:stretch>
        </p:blipFill>
        <p:spPr>
          <a:xfrm>
            <a:off x="180336" y="3989173"/>
            <a:ext cx="5876542" cy="2326265"/>
          </a:xfrm>
          <a:prstGeom prst="rect">
            <a:avLst/>
          </a:prstGeom>
          <a:ln w="28575">
            <a:solidFill>
              <a:schemeClr val="accent1">
                <a:lumMod val="50000"/>
              </a:schemeClr>
            </a:solidFill>
          </a:ln>
        </p:spPr>
      </p:pic>
      <p:pic>
        <p:nvPicPr>
          <p:cNvPr id="5" name="图片 4">
            <a:extLst>
              <a:ext uri="{FF2B5EF4-FFF2-40B4-BE49-F238E27FC236}">
                <a16:creationId xmlns:a16="http://schemas.microsoft.com/office/drawing/2014/main" id="{1CF3B0E3-C12A-438E-AC90-C58FBEB7CA23}"/>
              </a:ext>
            </a:extLst>
          </p:cNvPr>
          <p:cNvPicPr>
            <a:picLocks noChangeAspect="1"/>
          </p:cNvPicPr>
          <p:nvPr/>
        </p:nvPicPr>
        <p:blipFill>
          <a:blip r:embed="rId3"/>
          <a:stretch>
            <a:fillRect/>
          </a:stretch>
        </p:blipFill>
        <p:spPr>
          <a:xfrm>
            <a:off x="6161808" y="3985637"/>
            <a:ext cx="5876542" cy="2326264"/>
          </a:xfrm>
          <a:prstGeom prst="rect">
            <a:avLst/>
          </a:prstGeom>
          <a:ln w="28575">
            <a:solidFill>
              <a:schemeClr val="accent1">
                <a:lumMod val="50000"/>
              </a:schemeClr>
            </a:solidFill>
          </a:ln>
        </p:spPr>
      </p:pic>
      <p:sp>
        <p:nvSpPr>
          <p:cNvPr id="6" name="箭头: 下 5">
            <a:extLst>
              <a:ext uri="{FF2B5EF4-FFF2-40B4-BE49-F238E27FC236}">
                <a16:creationId xmlns:a16="http://schemas.microsoft.com/office/drawing/2014/main" id="{51B9C56F-8253-4EAD-916C-9DA4B30A3DD3}"/>
              </a:ext>
            </a:extLst>
          </p:cNvPr>
          <p:cNvSpPr/>
          <p:nvPr/>
        </p:nvSpPr>
        <p:spPr>
          <a:xfrm rot="2064121">
            <a:off x="3012307" y="3522251"/>
            <a:ext cx="599606" cy="870592"/>
          </a:xfrm>
          <a:prstGeom prst="downArrow">
            <a:avLst>
              <a:gd name="adj1" fmla="val 5502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箭头: 下 6">
            <a:extLst>
              <a:ext uri="{FF2B5EF4-FFF2-40B4-BE49-F238E27FC236}">
                <a16:creationId xmlns:a16="http://schemas.microsoft.com/office/drawing/2014/main" id="{22938100-7C0A-4BA7-B566-BB39A4E654EB}"/>
              </a:ext>
            </a:extLst>
          </p:cNvPr>
          <p:cNvSpPr/>
          <p:nvPr/>
        </p:nvSpPr>
        <p:spPr>
          <a:xfrm rot="19284004">
            <a:off x="8648494" y="3475519"/>
            <a:ext cx="599606" cy="9640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3519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3E7B6C-F8D4-46B7-89C2-08E939C4414F}"/>
              </a:ext>
            </a:extLst>
          </p:cNvPr>
          <p:cNvSpPr>
            <a:spLocks noGrp="1"/>
          </p:cNvSpPr>
          <p:nvPr>
            <p:ph type="title"/>
          </p:nvPr>
        </p:nvSpPr>
        <p:spPr/>
        <p:txBody>
          <a:bodyPr/>
          <a:lstStyle/>
          <a:p>
            <a:r>
              <a:rPr lang="en-US" altLang="zh-CN" b="1" dirty="0"/>
              <a:t>3.3.1 Parse trees</a:t>
            </a:r>
            <a:endParaRPr lang="zh-CN" altLang="en-US" dirty="0"/>
          </a:p>
        </p:txBody>
      </p:sp>
      <p:sp>
        <p:nvSpPr>
          <p:cNvPr id="3" name="内容占位符 2">
            <a:extLst>
              <a:ext uri="{FF2B5EF4-FFF2-40B4-BE49-F238E27FC236}">
                <a16:creationId xmlns:a16="http://schemas.microsoft.com/office/drawing/2014/main" id="{7034B623-277B-4B16-83B9-55885662F3CC}"/>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3628946D-7D30-48CF-9E55-62B87E43C9FC}"/>
              </a:ext>
            </a:extLst>
          </p:cNvPr>
          <p:cNvPicPr>
            <a:picLocks noChangeAspect="1"/>
          </p:cNvPicPr>
          <p:nvPr/>
        </p:nvPicPr>
        <p:blipFill>
          <a:blip r:embed="rId2"/>
          <a:stretch>
            <a:fillRect/>
          </a:stretch>
        </p:blipFill>
        <p:spPr>
          <a:xfrm>
            <a:off x="364197" y="1685471"/>
            <a:ext cx="11463605" cy="1569856"/>
          </a:xfrm>
          <a:prstGeom prst="rect">
            <a:avLst/>
          </a:prstGeom>
        </p:spPr>
      </p:pic>
      <p:pic>
        <p:nvPicPr>
          <p:cNvPr id="5" name="图片 4">
            <a:extLst>
              <a:ext uri="{FF2B5EF4-FFF2-40B4-BE49-F238E27FC236}">
                <a16:creationId xmlns:a16="http://schemas.microsoft.com/office/drawing/2014/main" id="{EFC50141-3976-4699-92AA-8E10A9EB63EC}"/>
              </a:ext>
            </a:extLst>
          </p:cNvPr>
          <p:cNvPicPr>
            <a:picLocks noChangeAspect="1"/>
          </p:cNvPicPr>
          <p:nvPr/>
        </p:nvPicPr>
        <p:blipFill>
          <a:blip r:embed="rId3"/>
          <a:stretch>
            <a:fillRect/>
          </a:stretch>
        </p:blipFill>
        <p:spPr>
          <a:xfrm>
            <a:off x="509632" y="3371192"/>
            <a:ext cx="11172733" cy="3602673"/>
          </a:xfrm>
          <a:prstGeom prst="rect">
            <a:avLst/>
          </a:prstGeom>
        </p:spPr>
      </p:pic>
    </p:spTree>
    <p:extLst>
      <p:ext uri="{BB962C8B-B14F-4D97-AF65-F5344CB8AC3E}">
        <p14:creationId xmlns:p14="http://schemas.microsoft.com/office/powerpoint/2010/main" val="2127040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E89262-4B2D-4BA7-8512-BE78FA86D0B9}"/>
              </a:ext>
            </a:extLst>
          </p:cNvPr>
          <p:cNvSpPr>
            <a:spLocks noGrp="1"/>
          </p:cNvSpPr>
          <p:nvPr>
            <p:ph type="title"/>
          </p:nvPr>
        </p:nvSpPr>
        <p:spPr/>
        <p:txBody>
          <a:bodyPr/>
          <a:lstStyle/>
          <a:p>
            <a:r>
              <a:rPr lang="en-US" altLang="zh-CN" b="1" dirty="0"/>
              <a:t>3.3.1 Parse trees</a:t>
            </a:r>
            <a:endParaRPr lang="zh-CN" altLang="en-US" dirty="0"/>
          </a:p>
        </p:txBody>
      </p:sp>
      <p:sp>
        <p:nvSpPr>
          <p:cNvPr id="3" name="内容占位符 2">
            <a:extLst>
              <a:ext uri="{FF2B5EF4-FFF2-40B4-BE49-F238E27FC236}">
                <a16:creationId xmlns:a16="http://schemas.microsoft.com/office/drawing/2014/main" id="{932720B2-8108-4BAF-B958-9587408219BD}"/>
              </a:ext>
            </a:extLst>
          </p:cNvPr>
          <p:cNvSpPr>
            <a:spLocks noGrp="1"/>
          </p:cNvSpPr>
          <p:nvPr>
            <p:ph idx="1"/>
          </p:nvPr>
        </p:nvSpPr>
        <p:spPr/>
        <p:txBody>
          <a:bodyPr/>
          <a:lstStyle/>
          <a:p>
            <a:endParaRPr lang="zh-CN" altLang="en-US"/>
          </a:p>
        </p:txBody>
      </p:sp>
      <p:grpSp>
        <p:nvGrpSpPr>
          <p:cNvPr id="10" name="组合 9">
            <a:extLst>
              <a:ext uri="{FF2B5EF4-FFF2-40B4-BE49-F238E27FC236}">
                <a16:creationId xmlns:a16="http://schemas.microsoft.com/office/drawing/2014/main" id="{498174E5-8062-49D1-AC46-D8F8A295126A}"/>
              </a:ext>
            </a:extLst>
          </p:cNvPr>
          <p:cNvGrpSpPr/>
          <p:nvPr/>
        </p:nvGrpSpPr>
        <p:grpSpPr>
          <a:xfrm>
            <a:off x="838200" y="1563111"/>
            <a:ext cx="10205720" cy="5073256"/>
            <a:chOff x="1156532" y="1695191"/>
            <a:chExt cx="9878936" cy="5073256"/>
          </a:xfrm>
        </p:grpSpPr>
        <p:pic>
          <p:nvPicPr>
            <p:cNvPr id="7" name="图片 6">
              <a:extLst>
                <a:ext uri="{FF2B5EF4-FFF2-40B4-BE49-F238E27FC236}">
                  <a16:creationId xmlns:a16="http://schemas.microsoft.com/office/drawing/2014/main" id="{1D9D58D9-F828-4C64-8735-91AB93F78B9A}"/>
                </a:ext>
              </a:extLst>
            </p:cNvPr>
            <p:cNvPicPr>
              <a:picLocks noChangeAspect="1"/>
            </p:cNvPicPr>
            <p:nvPr/>
          </p:nvPicPr>
          <p:blipFill>
            <a:blip r:embed="rId3"/>
            <a:stretch>
              <a:fillRect/>
            </a:stretch>
          </p:blipFill>
          <p:spPr>
            <a:xfrm>
              <a:off x="1156532" y="1695191"/>
              <a:ext cx="9878936" cy="4942822"/>
            </a:xfrm>
            <a:prstGeom prst="rect">
              <a:avLst/>
            </a:prstGeom>
          </p:spPr>
        </p:pic>
        <p:pic>
          <p:nvPicPr>
            <p:cNvPr id="9" name="图片 8">
              <a:extLst>
                <a:ext uri="{FF2B5EF4-FFF2-40B4-BE49-F238E27FC236}">
                  <a16:creationId xmlns:a16="http://schemas.microsoft.com/office/drawing/2014/main" id="{B8D385A8-C80B-4869-9006-9419F1E05347}"/>
                </a:ext>
              </a:extLst>
            </p:cNvPr>
            <p:cNvPicPr>
              <a:picLocks noChangeAspect="1"/>
            </p:cNvPicPr>
            <p:nvPr/>
          </p:nvPicPr>
          <p:blipFill>
            <a:blip r:embed="rId4"/>
            <a:stretch>
              <a:fillRect/>
            </a:stretch>
          </p:blipFill>
          <p:spPr>
            <a:xfrm>
              <a:off x="2102794" y="6386806"/>
              <a:ext cx="3973559" cy="381641"/>
            </a:xfrm>
            <a:prstGeom prst="rect">
              <a:avLst/>
            </a:prstGeom>
          </p:spPr>
        </p:pic>
      </p:grpSp>
    </p:spTree>
    <p:extLst>
      <p:ext uri="{BB962C8B-B14F-4D97-AF65-F5344CB8AC3E}">
        <p14:creationId xmlns:p14="http://schemas.microsoft.com/office/powerpoint/2010/main" val="3827232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B4DD93-94C7-4C2D-84B5-89ECDF93F06A}"/>
              </a:ext>
            </a:extLst>
          </p:cNvPr>
          <p:cNvSpPr>
            <a:spLocks noGrp="1"/>
          </p:cNvSpPr>
          <p:nvPr>
            <p:ph type="title"/>
          </p:nvPr>
        </p:nvSpPr>
        <p:spPr/>
        <p:txBody>
          <a:bodyPr/>
          <a:lstStyle/>
          <a:p>
            <a:r>
              <a:rPr lang="en-US" altLang="zh-CN" b="1" dirty="0"/>
              <a:t>3.3.1 Parse trees</a:t>
            </a:r>
            <a:endParaRPr lang="zh-CN" altLang="en-US" dirty="0"/>
          </a:p>
        </p:txBody>
      </p:sp>
      <p:sp>
        <p:nvSpPr>
          <p:cNvPr id="3" name="内容占位符 2">
            <a:extLst>
              <a:ext uri="{FF2B5EF4-FFF2-40B4-BE49-F238E27FC236}">
                <a16:creationId xmlns:a16="http://schemas.microsoft.com/office/drawing/2014/main" id="{2B4DAF97-8784-4DA8-B17F-CB5AA0E97B29}"/>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9A8C3015-8B76-4AC3-9187-48DE2627E1B8}"/>
              </a:ext>
            </a:extLst>
          </p:cNvPr>
          <p:cNvPicPr>
            <a:picLocks noChangeAspect="1"/>
          </p:cNvPicPr>
          <p:nvPr/>
        </p:nvPicPr>
        <p:blipFill>
          <a:blip r:embed="rId2"/>
          <a:stretch>
            <a:fillRect/>
          </a:stretch>
        </p:blipFill>
        <p:spPr>
          <a:xfrm>
            <a:off x="482036" y="1947545"/>
            <a:ext cx="10973364" cy="3619686"/>
          </a:xfrm>
          <a:prstGeom prst="rect">
            <a:avLst/>
          </a:prstGeom>
        </p:spPr>
      </p:pic>
    </p:spTree>
    <p:extLst>
      <p:ext uri="{BB962C8B-B14F-4D97-AF65-F5344CB8AC3E}">
        <p14:creationId xmlns:p14="http://schemas.microsoft.com/office/powerpoint/2010/main" val="8980270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8B8C29-B47E-4037-9FBE-6ADC4FD21E47}"/>
              </a:ext>
            </a:extLst>
          </p:cNvPr>
          <p:cNvSpPr>
            <a:spLocks noGrp="1"/>
          </p:cNvSpPr>
          <p:nvPr>
            <p:ph type="title"/>
          </p:nvPr>
        </p:nvSpPr>
        <p:spPr/>
        <p:txBody>
          <a:bodyPr/>
          <a:lstStyle/>
          <a:p>
            <a:r>
              <a:rPr lang="en-US" altLang="zh-CN" b="1" dirty="0"/>
              <a:t>3.3.1 Parse trees</a:t>
            </a:r>
            <a:endParaRPr lang="zh-CN" altLang="en-US" dirty="0"/>
          </a:p>
        </p:txBody>
      </p:sp>
      <p:sp>
        <p:nvSpPr>
          <p:cNvPr id="3" name="内容占位符 2">
            <a:extLst>
              <a:ext uri="{FF2B5EF4-FFF2-40B4-BE49-F238E27FC236}">
                <a16:creationId xmlns:a16="http://schemas.microsoft.com/office/drawing/2014/main" id="{0EFAAEF6-3AED-4C79-9521-9B60F98FF6F7}"/>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E1F57D13-A772-46B2-85AE-CFC76AFC804A}"/>
              </a:ext>
            </a:extLst>
          </p:cNvPr>
          <p:cNvPicPr>
            <a:picLocks noChangeAspect="1"/>
          </p:cNvPicPr>
          <p:nvPr/>
        </p:nvPicPr>
        <p:blipFill>
          <a:blip r:embed="rId2"/>
          <a:stretch>
            <a:fillRect/>
          </a:stretch>
        </p:blipFill>
        <p:spPr>
          <a:xfrm>
            <a:off x="688297" y="1690688"/>
            <a:ext cx="8050967" cy="4917230"/>
          </a:xfrm>
          <a:prstGeom prst="rect">
            <a:avLst/>
          </a:prstGeom>
        </p:spPr>
      </p:pic>
      <p:sp>
        <p:nvSpPr>
          <p:cNvPr id="5" name="文本框 4">
            <a:extLst>
              <a:ext uri="{FF2B5EF4-FFF2-40B4-BE49-F238E27FC236}">
                <a16:creationId xmlns:a16="http://schemas.microsoft.com/office/drawing/2014/main" id="{1F67BDF4-D0D9-4E68-A0A6-CF9D41CCA4EC}"/>
              </a:ext>
            </a:extLst>
          </p:cNvPr>
          <p:cNvSpPr txBox="1"/>
          <p:nvPr/>
        </p:nvSpPr>
        <p:spPr>
          <a:xfrm>
            <a:off x="6614701" y="3549138"/>
            <a:ext cx="5269392" cy="1200329"/>
          </a:xfrm>
          <a:prstGeom prst="rect">
            <a:avLst/>
          </a:prstGeom>
          <a:solidFill>
            <a:schemeClr val="accent6">
              <a:lumMod val="40000"/>
              <a:lumOff val="60000"/>
            </a:schemeClr>
          </a:solidFill>
        </p:spPr>
        <p:txBody>
          <a:bodyPr wrap="none" rtlCol="0">
            <a:spAutoFit/>
          </a:bodyPr>
          <a:lstStyle/>
          <a:p>
            <a:pPr algn="ctr"/>
            <a:r>
              <a:rPr lang="en-US" altLang="zh-CN" sz="3600" b="1" dirty="0"/>
              <a:t>Leftmost derivation </a:t>
            </a:r>
          </a:p>
          <a:p>
            <a:pPr algn="ctr"/>
            <a:r>
              <a:rPr lang="en-US" altLang="zh-CN" sz="3600" b="1" dirty="0"/>
              <a:t>or rightmost derivation?</a:t>
            </a:r>
            <a:endParaRPr lang="zh-CN" altLang="en-US" sz="3600" b="1" dirty="0"/>
          </a:p>
        </p:txBody>
      </p:sp>
    </p:spTree>
    <p:extLst>
      <p:ext uri="{BB962C8B-B14F-4D97-AF65-F5344CB8AC3E}">
        <p14:creationId xmlns:p14="http://schemas.microsoft.com/office/powerpoint/2010/main" val="10264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853C81-5EB1-4C82-B6CA-BE2DF111E579}"/>
              </a:ext>
            </a:extLst>
          </p:cNvPr>
          <p:cNvSpPr>
            <a:spLocks noGrp="1"/>
          </p:cNvSpPr>
          <p:nvPr>
            <p:ph type="title"/>
          </p:nvPr>
        </p:nvSpPr>
        <p:spPr/>
        <p:txBody>
          <a:bodyPr/>
          <a:lstStyle/>
          <a:p>
            <a:r>
              <a:rPr lang="en-US" altLang="zh-CN" b="1" dirty="0"/>
              <a:t>3.3.2 Abstract syntax trees</a:t>
            </a:r>
            <a:endParaRPr lang="zh-CN" altLang="en-US" b="1" dirty="0"/>
          </a:p>
        </p:txBody>
      </p:sp>
      <p:sp>
        <p:nvSpPr>
          <p:cNvPr id="3" name="内容占位符 2">
            <a:extLst>
              <a:ext uri="{FF2B5EF4-FFF2-40B4-BE49-F238E27FC236}">
                <a16:creationId xmlns:a16="http://schemas.microsoft.com/office/drawing/2014/main" id="{BC68D5ED-577B-42BD-A1AE-BBD1B85CFCDA}"/>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51D53AB2-96F5-4421-8168-B6D8FD4007F3}"/>
              </a:ext>
            </a:extLst>
          </p:cNvPr>
          <p:cNvPicPr>
            <a:picLocks noChangeAspect="1"/>
          </p:cNvPicPr>
          <p:nvPr/>
        </p:nvPicPr>
        <p:blipFill>
          <a:blip r:embed="rId3"/>
          <a:stretch>
            <a:fillRect/>
          </a:stretch>
        </p:blipFill>
        <p:spPr>
          <a:xfrm>
            <a:off x="158665" y="1480826"/>
            <a:ext cx="11874670" cy="4696137"/>
          </a:xfrm>
          <a:prstGeom prst="rect">
            <a:avLst/>
          </a:prstGeom>
        </p:spPr>
      </p:pic>
    </p:spTree>
    <p:extLst>
      <p:ext uri="{BB962C8B-B14F-4D97-AF65-F5344CB8AC3E}">
        <p14:creationId xmlns:p14="http://schemas.microsoft.com/office/powerpoint/2010/main" val="40581773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ECA3EA-6A93-4B16-9586-A956D2817E12}"/>
              </a:ext>
            </a:extLst>
          </p:cNvPr>
          <p:cNvSpPr>
            <a:spLocks noGrp="1"/>
          </p:cNvSpPr>
          <p:nvPr>
            <p:ph type="title"/>
          </p:nvPr>
        </p:nvSpPr>
        <p:spPr/>
        <p:txBody>
          <a:bodyPr/>
          <a:lstStyle/>
          <a:p>
            <a:r>
              <a:rPr lang="en-US" altLang="zh-CN" b="1" dirty="0"/>
              <a:t>3.3.2 Abstract syntax trees</a:t>
            </a:r>
            <a:endParaRPr lang="zh-CN" altLang="en-US" dirty="0"/>
          </a:p>
        </p:txBody>
      </p:sp>
      <p:sp>
        <p:nvSpPr>
          <p:cNvPr id="3" name="内容占位符 2">
            <a:extLst>
              <a:ext uri="{FF2B5EF4-FFF2-40B4-BE49-F238E27FC236}">
                <a16:creationId xmlns:a16="http://schemas.microsoft.com/office/drawing/2014/main" id="{EE867EC7-32E1-4C08-B714-D6B59EE33419}"/>
              </a:ext>
            </a:extLst>
          </p:cNvPr>
          <p:cNvSpPr>
            <a:spLocks noGrp="1"/>
          </p:cNvSpPr>
          <p:nvPr>
            <p:ph idx="1"/>
          </p:nvPr>
        </p:nvSpPr>
        <p:spPr>
          <a:xfrm>
            <a:off x="838200" y="1616075"/>
            <a:ext cx="10515600" cy="4351338"/>
          </a:xfrm>
        </p:spPr>
        <p:txBody>
          <a:bodyPr/>
          <a:lstStyle/>
          <a:p>
            <a:r>
              <a:rPr lang="en-US" altLang="zh-CN" sz="2400" dirty="0"/>
              <a:t>a much simpler way to represent this same information, namely, as the tree.</a:t>
            </a:r>
            <a:endParaRPr lang="zh-CN" altLang="zh-CN" sz="2400" dirty="0"/>
          </a:p>
          <a:p>
            <a:endParaRPr lang="zh-CN" altLang="en-US" dirty="0"/>
          </a:p>
        </p:txBody>
      </p:sp>
      <p:pic>
        <p:nvPicPr>
          <p:cNvPr id="5" name="图片 4">
            <a:extLst>
              <a:ext uri="{FF2B5EF4-FFF2-40B4-BE49-F238E27FC236}">
                <a16:creationId xmlns:a16="http://schemas.microsoft.com/office/drawing/2014/main" id="{F6236585-D7EF-4371-89F9-84E6E53378C6}"/>
              </a:ext>
            </a:extLst>
          </p:cNvPr>
          <p:cNvPicPr>
            <a:picLocks noChangeAspect="1"/>
          </p:cNvPicPr>
          <p:nvPr/>
        </p:nvPicPr>
        <p:blipFill>
          <a:blip r:embed="rId2"/>
          <a:stretch>
            <a:fillRect/>
          </a:stretch>
        </p:blipFill>
        <p:spPr>
          <a:xfrm>
            <a:off x="3891337" y="1988309"/>
            <a:ext cx="3212846" cy="1048579"/>
          </a:xfrm>
          <a:prstGeom prst="rect">
            <a:avLst/>
          </a:prstGeom>
        </p:spPr>
      </p:pic>
      <p:pic>
        <p:nvPicPr>
          <p:cNvPr id="6" name="图片 5">
            <a:extLst>
              <a:ext uri="{FF2B5EF4-FFF2-40B4-BE49-F238E27FC236}">
                <a16:creationId xmlns:a16="http://schemas.microsoft.com/office/drawing/2014/main" id="{99025F29-6C60-4D57-B392-3CA85B2A1A8C}"/>
              </a:ext>
            </a:extLst>
          </p:cNvPr>
          <p:cNvPicPr>
            <a:picLocks noChangeAspect="1"/>
          </p:cNvPicPr>
          <p:nvPr/>
        </p:nvPicPr>
        <p:blipFill>
          <a:blip r:embed="rId3"/>
          <a:stretch>
            <a:fillRect/>
          </a:stretch>
        </p:blipFill>
        <p:spPr>
          <a:xfrm>
            <a:off x="702327" y="2998788"/>
            <a:ext cx="9870423" cy="3760191"/>
          </a:xfrm>
          <a:prstGeom prst="rect">
            <a:avLst/>
          </a:prstGeom>
        </p:spPr>
      </p:pic>
    </p:spTree>
    <p:extLst>
      <p:ext uri="{BB962C8B-B14F-4D97-AF65-F5344CB8AC3E}">
        <p14:creationId xmlns:p14="http://schemas.microsoft.com/office/powerpoint/2010/main" val="390019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6E0445-599D-43BF-A84B-A580425F42A9}"/>
              </a:ext>
            </a:extLst>
          </p:cNvPr>
          <p:cNvSpPr>
            <a:spLocks noGrp="1"/>
          </p:cNvSpPr>
          <p:nvPr>
            <p:ph type="title"/>
          </p:nvPr>
        </p:nvSpPr>
        <p:spPr/>
        <p:txBody>
          <a:bodyPr/>
          <a:lstStyle/>
          <a:p>
            <a:r>
              <a:rPr lang="en-US" altLang="zh-CN" b="1" dirty="0"/>
              <a:t>3.3.2 Abstract syntax trees</a:t>
            </a:r>
            <a:endParaRPr lang="zh-CN" altLang="en-US" dirty="0"/>
          </a:p>
        </p:txBody>
      </p:sp>
      <p:sp>
        <p:nvSpPr>
          <p:cNvPr id="3" name="内容占位符 2">
            <a:extLst>
              <a:ext uri="{FF2B5EF4-FFF2-40B4-BE49-F238E27FC236}">
                <a16:creationId xmlns:a16="http://schemas.microsoft.com/office/drawing/2014/main" id="{CFF869A6-96CF-4434-8A53-3790BD026BBA}"/>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F9E06E8C-6184-42B6-8137-F24B743CA8DC}"/>
              </a:ext>
            </a:extLst>
          </p:cNvPr>
          <p:cNvPicPr>
            <a:picLocks noChangeAspect="1"/>
          </p:cNvPicPr>
          <p:nvPr/>
        </p:nvPicPr>
        <p:blipFill>
          <a:blip r:embed="rId2"/>
          <a:stretch>
            <a:fillRect/>
          </a:stretch>
        </p:blipFill>
        <p:spPr>
          <a:xfrm>
            <a:off x="607311" y="1825625"/>
            <a:ext cx="10977378" cy="4117975"/>
          </a:xfrm>
          <a:prstGeom prst="rect">
            <a:avLst/>
          </a:prstGeom>
        </p:spPr>
      </p:pic>
    </p:spTree>
    <p:extLst>
      <p:ext uri="{BB962C8B-B14F-4D97-AF65-F5344CB8AC3E}">
        <p14:creationId xmlns:p14="http://schemas.microsoft.com/office/powerpoint/2010/main" val="16176092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F2D9E9-5AAD-44C1-AF63-7271D2CAC679}"/>
              </a:ext>
            </a:extLst>
          </p:cNvPr>
          <p:cNvSpPr>
            <a:spLocks noGrp="1"/>
          </p:cNvSpPr>
          <p:nvPr>
            <p:ph type="title"/>
          </p:nvPr>
        </p:nvSpPr>
        <p:spPr/>
        <p:txBody>
          <a:bodyPr/>
          <a:lstStyle/>
          <a:p>
            <a:r>
              <a:rPr lang="en-US" altLang="zh-CN" b="1" dirty="0"/>
              <a:t>3.3 Parse trees and abstract syntax trees</a:t>
            </a:r>
            <a:endParaRPr lang="zh-CN" altLang="en-US" dirty="0"/>
          </a:p>
        </p:txBody>
      </p:sp>
      <p:sp>
        <p:nvSpPr>
          <p:cNvPr id="3" name="内容占位符 2">
            <a:extLst>
              <a:ext uri="{FF2B5EF4-FFF2-40B4-BE49-F238E27FC236}">
                <a16:creationId xmlns:a16="http://schemas.microsoft.com/office/drawing/2014/main" id="{E0FE0C28-C88C-460F-9A77-E1E8E8D69FD7}"/>
              </a:ext>
            </a:extLst>
          </p:cNvPr>
          <p:cNvSpPr>
            <a:spLocks noGrp="1"/>
          </p:cNvSpPr>
          <p:nvPr>
            <p:ph idx="1"/>
          </p:nvPr>
        </p:nvSpPr>
        <p:spPr/>
        <p:txBody>
          <a:bodyPr/>
          <a:lstStyle/>
          <a:p>
            <a:pPr algn="just"/>
            <a:r>
              <a:rPr lang="zh-CN" altLang="en-US" dirty="0"/>
              <a:t>这种树是真正的源代码记号序列的抽象表示。虽然不能从其中重新得到记号序列（不同于分析树），但是它们却包含了转换所需的所有信息，而且比分析树效率更高。这样的树称作抽象语法树（</a:t>
            </a:r>
            <a:r>
              <a:rPr lang="en-US" altLang="zh-CN" dirty="0"/>
              <a:t>abstract syntax tree</a:t>
            </a:r>
            <a:r>
              <a:rPr lang="zh-CN" altLang="en-US" dirty="0"/>
              <a:t>）或简称为语法树（</a:t>
            </a:r>
            <a:r>
              <a:rPr lang="en-US" altLang="zh-CN" dirty="0"/>
              <a:t>syntax tree</a:t>
            </a:r>
            <a:r>
              <a:rPr lang="zh-CN" altLang="en-US" dirty="0"/>
              <a:t>）。分析程序可通过一个分析树表示所有步骤，但却通常只能构造出一个抽象的语法树（或与它等同的）</a:t>
            </a:r>
          </a:p>
        </p:txBody>
      </p:sp>
    </p:spTree>
    <p:extLst>
      <p:ext uri="{BB962C8B-B14F-4D97-AF65-F5344CB8AC3E}">
        <p14:creationId xmlns:p14="http://schemas.microsoft.com/office/powerpoint/2010/main" val="470115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1BB1C6-7D9C-4222-BA30-28E91B377848}"/>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35BDE50C-7E1F-4029-9B5F-66D3BC6C2D53}"/>
              </a:ext>
            </a:extLst>
          </p:cNvPr>
          <p:cNvSpPr>
            <a:spLocks noGrp="1"/>
          </p:cNvSpPr>
          <p:nvPr>
            <p:ph idx="1"/>
          </p:nvPr>
        </p:nvSpPr>
        <p:spPr/>
        <p:txBody>
          <a:bodyPr/>
          <a:lstStyle/>
          <a:p>
            <a:endParaRPr lang="zh-CN" altLang="en-US"/>
          </a:p>
        </p:txBody>
      </p:sp>
      <p:grpSp>
        <p:nvGrpSpPr>
          <p:cNvPr id="6" name="组合 5">
            <a:extLst>
              <a:ext uri="{FF2B5EF4-FFF2-40B4-BE49-F238E27FC236}">
                <a16:creationId xmlns:a16="http://schemas.microsoft.com/office/drawing/2014/main" id="{BDBE6A7F-F18F-43B9-BA7A-DBC917CC44C1}"/>
              </a:ext>
            </a:extLst>
          </p:cNvPr>
          <p:cNvGrpSpPr/>
          <p:nvPr/>
        </p:nvGrpSpPr>
        <p:grpSpPr>
          <a:xfrm>
            <a:off x="1409701" y="294667"/>
            <a:ext cx="9067800" cy="4111625"/>
            <a:chOff x="838200" y="1690688"/>
            <a:chExt cx="9658350" cy="4486275"/>
          </a:xfrm>
        </p:grpSpPr>
        <p:pic>
          <p:nvPicPr>
            <p:cNvPr id="4" name="图片 3">
              <a:extLst>
                <a:ext uri="{FF2B5EF4-FFF2-40B4-BE49-F238E27FC236}">
                  <a16:creationId xmlns:a16="http://schemas.microsoft.com/office/drawing/2014/main" id="{16A3077B-5507-4A7B-9EF6-ED6B04ED43DF}"/>
                </a:ext>
              </a:extLst>
            </p:cNvPr>
            <p:cNvPicPr>
              <a:picLocks noChangeAspect="1"/>
            </p:cNvPicPr>
            <p:nvPr/>
          </p:nvPicPr>
          <p:blipFill>
            <a:blip r:embed="rId2"/>
            <a:stretch>
              <a:fillRect/>
            </a:stretch>
          </p:blipFill>
          <p:spPr>
            <a:xfrm>
              <a:off x="838200" y="1690688"/>
              <a:ext cx="8934450" cy="4232108"/>
            </a:xfrm>
            <a:prstGeom prst="rect">
              <a:avLst/>
            </a:prstGeom>
          </p:spPr>
        </p:pic>
        <p:sp>
          <p:nvSpPr>
            <p:cNvPr id="5" name="矩形 4">
              <a:extLst>
                <a:ext uri="{FF2B5EF4-FFF2-40B4-BE49-F238E27FC236}">
                  <a16:creationId xmlns:a16="http://schemas.microsoft.com/office/drawing/2014/main" id="{537565CD-9D1D-45BB-9427-BE99D1DF1070}"/>
                </a:ext>
              </a:extLst>
            </p:cNvPr>
            <p:cNvSpPr/>
            <p:nvPr/>
          </p:nvSpPr>
          <p:spPr>
            <a:xfrm>
              <a:off x="8077200" y="4572000"/>
              <a:ext cx="2419350" cy="1604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a:extLst>
              <a:ext uri="{FF2B5EF4-FFF2-40B4-BE49-F238E27FC236}">
                <a16:creationId xmlns:a16="http://schemas.microsoft.com/office/drawing/2014/main" id="{38947365-41E5-4B6A-A097-F1DD8AB9DD3C}"/>
              </a:ext>
            </a:extLst>
          </p:cNvPr>
          <p:cNvPicPr>
            <a:picLocks noChangeAspect="1"/>
          </p:cNvPicPr>
          <p:nvPr/>
        </p:nvPicPr>
        <p:blipFill>
          <a:blip r:embed="rId3"/>
          <a:stretch>
            <a:fillRect/>
          </a:stretch>
        </p:blipFill>
        <p:spPr>
          <a:xfrm>
            <a:off x="6933495" y="4117549"/>
            <a:ext cx="5007740" cy="2604976"/>
          </a:xfrm>
          <a:prstGeom prst="rect">
            <a:avLst/>
          </a:prstGeom>
        </p:spPr>
      </p:pic>
      <p:pic>
        <p:nvPicPr>
          <p:cNvPr id="8" name="图片 7">
            <a:extLst>
              <a:ext uri="{FF2B5EF4-FFF2-40B4-BE49-F238E27FC236}">
                <a16:creationId xmlns:a16="http://schemas.microsoft.com/office/drawing/2014/main" id="{EBCB3F2D-1900-44A9-B94F-7DA9E501F5DC}"/>
              </a:ext>
            </a:extLst>
          </p:cNvPr>
          <p:cNvPicPr>
            <a:picLocks noChangeAspect="1"/>
          </p:cNvPicPr>
          <p:nvPr/>
        </p:nvPicPr>
        <p:blipFill>
          <a:blip r:embed="rId4"/>
          <a:stretch>
            <a:fillRect/>
          </a:stretch>
        </p:blipFill>
        <p:spPr>
          <a:xfrm>
            <a:off x="1960727" y="4619809"/>
            <a:ext cx="3643055" cy="1943524"/>
          </a:xfrm>
          <a:prstGeom prst="rect">
            <a:avLst/>
          </a:prstGeom>
        </p:spPr>
      </p:pic>
      <p:cxnSp>
        <p:nvCxnSpPr>
          <p:cNvPr id="10" name="直接箭头连接符 9">
            <a:extLst>
              <a:ext uri="{FF2B5EF4-FFF2-40B4-BE49-F238E27FC236}">
                <a16:creationId xmlns:a16="http://schemas.microsoft.com/office/drawing/2014/main" id="{5613FF71-C939-4179-AE0E-DE00BD2C44F2}"/>
              </a:ext>
            </a:extLst>
          </p:cNvPr>
          <p:cNvCxnSpPr>
            <a:cxnSpLocks/>
          </p:cNvCxnSpPr>
          <p:nvPr/>
        </p:nvCxnSpPr>
        <p:spPr>
          <a:xfrm flipH="1" flipV="1">
            <a:off x="8782050" y="1439255"/>
            <a:ext cx="655316" cy="280455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544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par>
                                <p:cTn id="8" presetID="16" presetClass="entr" presetSubtype="37"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out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E85AB1-9079-4934-A581-DA6A7BED95E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AA911305-6B39-41ED-8E11-A0F114D46685}"/>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D6F37029-E7FD-45EB-8634-248DA9948A1D}"/>
              </a:ext>
            </a:extLst>
          </p:cNvPr>
          <p:cNvPicPr>
            <a:picLocks noChangeAspect="1"/>
          </p:cNvPicPr>
          <p:nvPr/>
        </p:nvPicPr>
        <p:blipFill>
          <a:blip r:embed="rId2"/>
          <a:stretch>
            <a:fillRect/>
          </a:stretch>
        </p:blipFill>
        <p:spPr>
          <a:xfrm>
            <a:off x="666750" y="609006"/>
            <a:ext cx="10081505" cy="1967123"/>
          </a:xfrm>
          <a:prstGeom prst="rect">
            <a:avLst/>
          </a:prstGeom>
        </p:spPr>
      </p:pic>
      <p:pic>
        <p:nvPicPr>
          <p:cNvPr id="5" name="图片 4">
            <a:extLst>
              <a:ext uri="{FF2B5EF4-FFF2-40B4-BE49-F238E27FC236}">
                <a16:creationId xmlns:a16="http://schemas.microsoft.com/office/drawing/2014/main" id="{40B55707-BE16-4F25-BD4B-375603DA38CA}"/>
              </a:ext>
            </a:extLst>
          </p:cNvPr>
          <p:cNvPicPr>
            <a:picLocks noChangeAspect="1"/>
          </p:cNvPicPr>
          <p:nvPr/>
        </p:nvPicPr>
        <p:blipFill>
          <a:blip r:embed="rId3"/>
          <a:stretch>
            <a:fillRect/>
          </a:stretch>
        </p:blipFill>
        <p:spPr>
          <a:xfrm>
            <a:off x="2005298" y="3326633"/>
            <a:ext cx="8181403" cy="3240243"/>
          </a:xfrm>
          <a:prstGeom prst="rect">
            <a:avLst/>
          </a:prstGeom>
        </p:spPr>
      </p:pic>
      <p:sp>
        <p:nvSpPr>
          <p:cNvPr id="6" name="箭头: 下 5">
            <a:extLst>
              <a:ext uri="{FF2B5EF4-FFF2-40B4-BE49-F238E27FC236}">
                <a16:creationId xmlns:a16="http://schemas.microsoft.com/office/drawing/2014/main" id="{617F6ED4-5386-4689-8CBF-A849B8049C80}"/>
              </a:ext>
            </a:extLst>
          </p:cNvPr>
          <p:cNvSpPr/>
          <p:nvPr/>
        </p:nvSpPr>
        <p:spPr>
          <a:xfrm>
            <a:off x="5010150" y="2576129"/>
            <a:ext cx="2095500" cy="7195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25E3716D-76B2-454D-A5C5-E3BA6328F2E6}"/>
              </a:ext>
            </a:extLst>
          </p:cNvPr>
          <p:cNvSpPr txBox="1"/>
          <p:nvPr/>
        </p:nvSpPr>
        <p:spPr>
          <a:xfrm>
            <a:off x="7465101" y="2526312"/>
            <a:ext cx="2520242" cy="584775"/>
          </a:xfrm>
          <a:prstGeom prst="rect">
            <a:avLst/>
          </a:prstGeom>
          <a:noFill/>
        </p:spPr>
        <p:txBody>
          <a:bodyPr wrap="none" rtlCol="0">
            <a:spAutoFit/>
          </a:bodyPr>
          <a:lstStyle/>
          <a:p>
            <a:r>
              <a:rPr lang="en-US" altLang="zh-CN" sz="3200" b="1" dirty="0"/>
              <a:t>Parse  Tree ?</a:t>
            </a:r>
            <a:endParaRPr lang="zh-CN" altLang="en-US" sz="3200" b="1" dirty="0"/>
          </a:p>
        </p:txBody>
      </p:sp>
      <p:pic>
        <p:nvPicPr>
          <p:cNvPr id="8" name="图片 7">
            <a:extLst>
              <a:ext uri="{FF2B5EF4-FFF2-40B4-BE49-F238E27FC236}">
                <a16:creationId xmlns:a16="http://schemas.microsoft.com/office/drawing/2014/main" id="{51A92F9E-68B2-4D21-8302-1855B7B1BADD}"/>
              </a:ext>
            </a:extLst>
          </p:cNvPr>
          <p:cNvPicPr>
            <a:picLocks noChangeAspect="1"/>
          </p:cNvPicPr>
          <p:nvPr/>
        </p:nvPicPr>
        <p:blipFill>
          <a:blip r:embed="rId4"/>
          <a:stretch>
            <a:fillRect/>
          </a:stretch>
        </p:blipFill>
        <p:spPr>
          <a:xfrm>
            <a:off x="870144" y="2634271"/>
            <a:ext cx="4140006" cy="451247"/>
          </a:xfrm>
          <a:prstGeom prst="rect">
            <a:avLst/>
          </a:prstGeom>
        </p:spPr>
      </p:pic>
    </p:spTree>
    <p:extLst>
      <p:ext uri="{BB962C8B-B14F-4D97-AF65-F5344CB8AC3E}">
        <p14:creationId xmlns:p14="http://schemas.microsoft.com/office/powerpoint/2010/main" val="222384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out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FAFE32-A31A-47C0-BBB4-941FA8E37B0B}"/>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37C08008-A86E-4E89-9D8A-895887ED225B}"/>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FC7742FA-22DC-48E7-904C-98F091F11D1D}"/>
              </a:ext>
            </a:extLst>
          </p:cNvPr>
          <p:cNvPicPr>
            <a:picLocks noChangeAspect="1"/>
          </p:cNvPicPr>
          <p:nvPr/>
        </p:nvPicPr>
        <p:blipFill>
          <a:blip r:embed="rId2"/>
          <a:stretch>
            <a:fillRect/>
          </a:stretch>
        </p:blipFill>
        <p:spPr>
          <a:xfrm>
            <a:off x="2397178" y="185348"/>
            <a:ext cx="6776804" cy="1792931"/>
          </a:xfrm>
          <a:prstGeom prst="rect">
            <a:avLst/>
          </a:prstGeom>
        </p:spPr>
      </p:pic>
      <p:sp>
        <p:nvSpPr>
          <p:cNvPr id="5" name="箭头: 下 4">
            <a:extLst>
              <a:ext uri="{FF2B5EF4-FFF2-40B4-BE49-F238E27FC236}">
                <a16:creationId xmlns:a16="http://schemas.microsoft.com/office/drawing/2014/main" id="{7ED58F7F-03A9-477C-A517-3F1E9773BAE5}"/>
              </a:ext>
            </a:extLst>
          </p:cNvPr>
          <p:cNvSpPr/>
          <p:nvPr/>
        </p:nvSpPr>
        <p:spPr>
          <a:xfrm>
            <a:off x="4845258" y="2032718"/>
            <a:ext cx="2095500" cy="719521"/>
          </a:xfrm>
          <a:prstGeom prst="downArrow">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a:extLst>
              <a:ext uri="{FF2B5EF4-FFF2-40B4-BE49-F238E27FC236}">
                <a16:creationId xmlns:a16="http://schemas.microsoft.com/office/drawing/2014/main" id="{0BEFD0B4-27AE-428A-891D-58606D918308}"/>
              </a:ext>
            </a:extLst>
          </p:cNvPr>
          <p:cNvSpPr txBox="1"/>
          <p:nvPr/>
        </p:nvSpPr>
        <p:spPr>
          <a:xfrm>
            <a:off x="7123737" y="2012536"/>
            <a:ext cx="2520242" cy="584775"/>
          </a:xfrm>
          <a:prstGeom prst="rect">
            <a:avLst/>
          </a:prstGeom>
          <a:noFill/>
        </p:spPr>
        <p:txBody>
          <a:bodyPr wrap="none" rtlCol="0">
            <a:spAutoFit/>
          </a:bodyPr>
          <a:lstStyle/>
          <a:p>
            <a:r>
              <a:rPr lang="en-US" altLang="zh-CN" sz="3200" b="1" dirty="0"/>
              <a:t>Parse  Tree ?</a:t>
            </a:r>
            <a:endParaRPr lang="zh-CN" altLang="en-US" sz="3200" b="1" dirty="0"/>
          </a:p>
        </p:txBody>
      </p:sp>
      <p:pic>
        <p:nvPicPr>
          <p:cNvPr id="7" name="图片 6">
            <a:extLst>
              <a:ext uri="{FF2B5EF4-FFF2-40B4-BE49-F238E27FC236}">
                <a16:creationId xmlns:a16="http://schemas.microsoft.com/office/drawing/2014/main" id="{16066707-0473-4981-9971-86DCD46CF099}"/>
              </a:ext>
            </a:extLst>
          </p:cNvPr>
          <p:cNvPicPr>
            <a:picLocks noChangeAspect="1"/>
          </p:cNvPicPr>
          <p:nvPr/>
        </p:nvPicPr>
        <p:blipFill>
          <a:blip r:embed="rId3"/>
          <a:stretch>
            <a:fillRect/>
          </a:stretch>
        </p:blipFill>
        <p:spPr>
          <a:xfrm>
            <a:off x="2578943" y="2812348"/>
            <a:ext cx="8071529" cy="3895564"/>
          </a:xfrm>
          <a:prstGeom prst="rect">
            <a:avLst/>
          </a:prstGeom>
        </p:spPr>
      </p:pic>
      <p:pic>
        <p:nvPicPr>
          <p:cNvPr id="8" name="图片 7">
            <a:extLst>
              <a:ext uri="{FF2B5EF4-FFF2-40B4-BE49-F238E27FC236}">
                <a16:creationId xmlns:a16="http://schemas.microsoft.com/office/drawing/2014/main" id="{66E7742F-1908-4A03-AB1E-C5C72D9EB046}"/>
              </a:ext>
            </a:extLst>
          </p:cNvPr>
          <p:cNvPicPr>
            <a:picLocks noChangeAspect="1"/>
          </p:cNvPicPr>
          <p:nvPr/>
        </p:nvPicPr>
        <p:blipFill>
          <a:blip r:embed="rId4"/>
          <a:stretch>
            <a:fillRect/>
          </a:stretch>
        </p:blipFill>
        <p:spPr>
          <a:xfrm>
            <a:off x="822239" y="1972609"/>
            <a:ext cx="4140006" cy="451247"/>
          </a:xfrm>
          <a:prstGeom prst="rect">
            <a:avLst/>
          </a:prstGeom>
        </p:spPr>
      </p:pic>
    </p:spTree>
    <p:extLst>
      <p:ext uri="{BB962C8B-B14F-4D97-AF65-F5344CB8AC3E}">
        <p14:creationId xmlns:p14="http://schemas.microsoft.com/office/powerpoint/2010/main" val="3856524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2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59F498-C2A3-4A8D-B5A2-51A7747444C3}"/>
              </a:ext>
            </a:extLst>
          </p:cNvPr>
          <p:cNvSpPr>
            <a:spLocks noGrp="1"/>
          </p:cNvSpPr>
          <p:nvPr>
            <p:ph type="title"/>
          </p:nvPr>
        </p:nvSpPr>
        <p:spPr/>
        <p:txBody>
          <a:bodyPr/>
          <a:lstStyle/>
          <a:p>
            <a:r>
              <a:rPr lang="en-US" altLang="zh-CN" b="1" dirty="0"/>
              <a:t>3.3 Parse trees and abstract syntax trees</a:t>
            </a:r>
            <a:endParaRPr lang="zh-CN" altLang="en-US" dirty="0"/>
          </a:p>
        </p:txBody>
      </p:sp>
      <p:sp>
        <p:nvSpPr>
          <p:cNvPr id="3" name="内容占位符 2">
            <a:extLst>
              <a:ext uri="{FF2B5EF4-FFF2-40B4-BE49-F238E27FC236}">
                <a16:creationId xmlns:a16="http://schemas.microsoft.com/office/drawing/2014/main" id="{FC0CFDD0-0479-4A0E-A697-A854314ACA55}"/>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E2FBD7EA-2F13-4804-B542-12F20B133E37}"/>
              </a:ext>
            </a:extLst>
          </p:cNvPr>
          <p:cNvPicPr>
            <a:picLocks noChangeAspect="1"/>
          </p:cNvPicPr>
          <p:nvPr/>
        </p:nvPicPr>
        <p:blipFill>
          <a:blip r:embed="rId2"/>
          <a:stretch>
            <a:fillRect/>
          </a:stretch>
        </p:blipFill>
        <p:spPr>
          <a:xfrm>
            <a:off x="664418" y="1774162"/>
            <a:ext cx="10689382" cy="747912"/>
          </a:xfrm>
          <a:prstGeom prst="rect">
            <a:avLst/>
          </a:prstGeom>
        </p:spPr>
      </p:pic>
      <p:grpSp>
        <p:nvGrpSpPr>
          <p:cNvPr id="8" name="组合 7">
            <a:extLst>
              <a:ext uri="{FF2B5EF4-FFF2-40B4-BE49-F238E27FC236}">
                <a16:creationId xmlns:a16="http://schemas.microsoft.com/office/drawing/2014/main" id="{715C2186-7AC2-4460-9783-CAFF25821B8F}"/>
              </a:ext>
            </a:extLst>
          </p:cNvPr>
          <p:cNvGrpSpPr/>
          <p:nvPr/>
        </p:nvGrpSpPr>
        <p:grpSpPr>
          <a:xfrm>
            <a:off x="3460676" y="2573537"/>
            <a:ext cx="8066906" cy="3384956"/>
            <a:chOff x="3752611" y="2573537"/>
            <a:chExt cx="8066906" cy="3384956"/>
          </a:xfrm>
        </p:grpSpPr>
        <p:pic>
          <p:nvPicPr>
            <p:cNvPr id="6" name="图片 5">
              <a:extLst>
                <a:ext uri="{FF2B5EF4-FFF2-40B4-BE49-F238E27FC236}">
                  <a16:creationId xmlns:a16="http://schemas.microsoft.com/office/drawing/2014/main" id="{16A0405E-7EA1-4C9C-B259-F7870C2DD18A}"/>
                </a:ext>
              </a:extLst>
            </p:cNvPr>
            <p:cNvPicPr>
              <a:picLocks noChangeAspect="1"/>
            </p:cNvPicPr>
            <p:nvPr/>
          </p:nvPicPr>
          <p:blipFill>
            <a:blip r:embed="rId3"/>
            <a:stretch>
              <a:fillRect/>
            </a:stretch>
          </p:blipFill>
          <p:spPr>
            <a:xfrm>
              <a:off x="3752611" y="2573537"/>
              <a:ext cx="8066906" cy="2986228"/>
            </a:xfrm>
            <a:prstGeom prst="rect">
              <a:avLst/>
            </a:prstGeom>
          </p:spPr>
        </p:pic>
        <p:pic>
          <p:nvPicPr>
            <p:cNvPr id="7" name="图片 6">
              <a:extLst>
                <a:ext uri="{FF2B5EF4-FFF2-40B4-BE49-F238E27FC236}">
                  <a16:creationId xmlns:a16="http://schemas.microsoft.com/office/drawing/2014/main" id="{C8EB4A2F-1E8E-4190-BDF7-0BF857978A39}"/>
                </a:ext>
              </a:extLst>
            </p:cNvPr>
            <p:cNvPicPr>
              <a:picLocks noChangeAspect="1"/>
            </p:cNvPicPr>
            <p:nvPr/>
          </p:nvPicPr>
          <p:blipFill>
            <a:blip r:embed="rId4"/>
            <a:stretch>
              <a:fillRect/>
            </a:stretch>
          </p:blipFill>
          <p:spPr>
            <a:xfrm>
              <a:off x="5470164" y="5611228"/>
              <a:ext cx="3463974" cy="347265"/>
            </a:xfrm>
            <a:prstGeom prst="rect">
              <a:avLst/>
            </a:prstGeom>
          </p:spPr>
        </p:pic>
      </p:grpSp>
      <p:pic>
        <p:nvPicPr>
          <p:cNvPr id="9" name="图片 8">
            <a:extLst>
              <a:ext uri="{FF2B5EF4-FFF2-40B4-BE49-F238E27FC236}">
                <a16:creationId xmlns:a16="http://schemas.microsoft.com/office/drawing/2014/main" id="{910460F0-ED21-4B15-87D4-23F635F74BC5}"/>
              </a:ext>
            </a:extLst>
          </p:cNvPr>
          <p:cNvPicPr>
            <a:picLocks noChangeAspect="1"/>
          </p:cNvPicPr>
          <p:nvPr/>
        </p:nvPicPr>
        <p:blipFill>
          <a:blip r:embed="rId5"/>
          <a:stretch>
            <a:fillRect/>
          </a:stretch>
        </p:blipFill>
        <p:spPr>
          <a:xfrm>
            <a:off x="838200" y="3611642"/>
            <a:ext cx="3457877" cy="1448570"/>
          </a:xfrm>
          <a:prstGeom prst="rect">
            <a:avLst/>
          </a:prstGeom>
        </p:spPr>
      </p:pic>
    </p:spTree>
    <p:extLst>
      <p:ext uri="{BB962C8B-B14F-4D97-AF65-F5344CB8AC3E}">
        <p14:creationId xmlns:p14="http://schemas.microsoft.com/office/powerpoint/2010/main" val="34099699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288C11-0A78-4BA5-8D1C-7CDDDBDFB48E}"/>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614FEFD6-84B8-478D-91BE-959E40067BAA}"/>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E557EA26-F2C9-498E-BA1D-E5D89FA3DE5E}"/>
              </a:ext>
            </a:extLst>
          </p:cNvPr>
          <p:cNvPicPr>
            <a:picLocks noChangeAspect="1"/>
          </p:cNvPicPr>
          <p:nvPr/>
        </p:nvPicPr>
        <p:blipFill>
          <a:blip r:embed="rId2"/>
          <a:stretch>
            <a:fillRect/>
          </a:stretch>
        </p:blipFill>
        <p:spPr>
          <a:xfrm>
            <a:off x="646475" y="365125"/>
            <a:ext cx="10707325" cy="1802876"/>
          </a:xfrm>
          <a:prstGeom prst="rect">
            <a:avLst/>
          </a:prstGeom>
        </p:spPr>
      </p:pic>
      <p:pic>
        <p:nvPicPr>
          <p:cNvPr id="5" name="图片 4">
            <a:extLst>
              <a:ext uri="{FF2B5EF4-FFF2-40B4-BE49-F238E27FC236}">
                <a16:creationId xmlns:a16="http://schemas.microsoft.com/office/drawing/2014/main" id="{B00896F3-5D47-4B06-8717-95D0D67BFCFB}"/>
              </a:ext>
            </a:extLst>
          </p:cNvPr>
          <p:cNvPicPr>
            <a:picLocks noChangeAspect="1"/>
          </p:cNvPicPr>
          <p:nvPr/>
        </p:nvPicPr>
        <p:blipFill>
          <a:blip r:embed="rId3"/>
          <a:stretch>
            <a:fillRect/>
          </a:stretch>
        </p:blipFill>
        <p:spPr>
          <a:xfrm>
            <a:off x="758252" y="2675714"/>
            <a:ext cx="5752381" cy="4028571"/>
          </a:xfrm>
          <a:prstGeom prst="rect">
            <a:avLst/>
          </a:prstGeom>
        </p:spPr>
      </p:pic>
      <p:pic>
        <p:nvPicPr>
          <p:cNvPr id="6" name="图片 5">
            <a:extLst>
              <a:ext uri="{FF2B5EF4-FFF2-40B4-BE49-F238E27FC236}">
                <a16:creationId xmlns:a16="http://schemas.microsoft.com/office/drawing/2014/main" id="{46287252-87F8-43F8-8CB4-F4985B0A3338}"/>
              </a:ext>
            </a:extLst>
          </p:cNvPr>
          <p:cNvPicPr>
            <a:picLocks noChangeAspect="1"/>
          </p:cNvPicPr>
          <p:nvPr/>
        </p:nvPicPr>
        <p:blipFill>
          <a:blip r:embed="rId4"/>
          <a:stretch>
            <a:fillRect/>
          </a:stretch>
        </p:blipFill>
        <p:spPr>
          <a:xfrm>
            <a:off x="7039815" y="2398428"/>
            <a:ext cx="4219048" cy="2095238"/>
          </a:xfrm>
          <a:prstGeom prst="rect">
            <a:avLst/>
          </a:prstGeom>
        </p:spPr>
      </p:pic>
      <p:pic>
        <p:nvPicPr>
          <p:cNvPr id="7" name="图片 6">
            <a:extLst>
              <a:ext uri="{FF2B5EF4-FFF2-40B4-BE49-F238E27FC236}">
                <a16:creationId xmlns:a16="http://schemas.microsoft.com/office/drawing/2014/main" id="{62853B5A-EFF2-4CD7-8D8D-4AC24B113626}"/>
              </a:ext>
            </a:extLst>
          </p:cNvPr>
          <p:cNvPicPr>
            <a:picLocks noChangeAspect="1"/>
          </p:cNvPicPr>
          <p:nvPr/>
        </p:nvPicPr>
        <p:blipFill>
          <a:blip r:embed="rId5"/>
          <a:stretch>
            <a:fillRect/>
          </a:stretch>
        </p:blipFill>
        <p:spPr>
          <a:xfrm>
            <a:off x="7977879" y="5424811"/>
            <a:ext cx="2876190" cy="1200000"/>
          </a:xfrm>
          <a:prstGeom prst="rect">
            <a:avLst/>
          </a:prstGeom>
        </p:spPr>
      </p:pic>
      <p:sp>
        <p:nvSpPr>
          <p:cNvPr id="8" name="箭头: 下 7">
            <a:extLst>
              <a:ext uri="{FF2B5EF4-FFF2-40B4-BE49-F238E27FC236}">
                <a16:creationId xmlns:a16="http://schemas.microsoft.com/office/drawing/2014/main" id="{3ACF98FC-587E-4D79-8DE2-AB298B6AAE91}"/>
              </a:ext>
            </a:extLst>
          </p:cNvPr>
          <p:cNvSpPr/>
          <p:nvPr/>
        </p:nvSpPr>
        <p:spPr>
          <a:xfrm rot="16200000">
            <a:off x="5815633" y="2734000"/>
            <a:ext cx="689282" cy="700718"/>
          </a:xfrm>
          <a:prstGeom prst="downArrow">
            <a:avLst>
              <a:gd name="adj1" fmla="val 50000"/>
              <a:gd name="adj2" fmla="val 520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箭头: 下 8">
            <a:extLst>
              <a:ext uri="{FF2B5EF4-FFF2-40B4-BE49-F238E27FC236}">
                <a16:creationId xmlns:a16="http://schemas.microsoft.com/office/drawing/2014/main" id="{668A69A2-F4A3-4723-9756-9D54FDDAD3AD}"/>
              </a:ext>
            </a:extLst>
          </p:cNvPr>
          <p:cNvSpPr/>
          <p:nvPr/>
        </p:nvSpPr>
        <p:spPr>
          <a:xfrm>
            <a:off x="8965398" y="4608879"/>
            <a:ext cx="901151" cy="700718"/>
          </a:xfrm>
          <a:prstGeom prst="downArrow">
            <a:avLst>
              <a:gd name="adj1" fmla="val 50000"/>
              <a:gd name="adj2" fmla="val 520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2820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25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25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7DC378-274D-45B9-A66A-BC5149226EEB}"/>
              </a:ext>
            </a:extLst>
          </p:cNvPr>
          <p:cNvSpPr>
            <a:spLocks noGrp="1"/>
          </p:cNvSpPr>
          <p:nvPr>
            <p:ph type="title"/>
          </p:nvPr>
        </p:nvSpPr>
        <p:spPr/>
        <p:txBody>
          <a:bodyPr/>
          <a:lstStyle/>
          <a:p>
            <a:r>
              <a:rPr lang="en-US" altLang="zh-CN" b="1" dirty="0"/>
              <a:t>3.4 Ambiguity</a:t>
            </a:r>
            <a:endParaRPr lang="zh-CN" altLang="en-US" dirty="0"/>
          </a:p>
        </p:txBody>
      </p:sp>
      <p:sp>
        <p:nvSpPr>
          <p:cNvPr id="3" name="内容占位符 2">
            <a:extLst>
              <a:ext uri="{FF2B5EF4-FFF2-40B4-BE49-F238E27FC236}">
                <a16:creationId xmlns:a16="http://schemas.microsoft.com/office/drawing/2014/main" id="{BB042833-7CA8-43FE-93A5-C76D0B37EDEF}"/>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81741B8F-65F9-431C-AF07-1C18527E0AEE}"/>
              </a:ext>
            </a:extLst>
          </p:cNvPr>
          <p:cNvPicPr>
            <a:picLocks noChangeAspect="1"/>
          </p:cNvPicPr>
          <p:nvPr/>
        </p:nvPicPr>
        <p:blipFill>
          <a:blip r:embed="rId2"/>
          <a:stretch>
            <a:fillRect/>
          </a:stretch>
        </p:blipFill>
        <p:spPr>
          <a:xfrm>
            <a:off x="838200" y="1690688"/>
            <a:ext cx="10665246" cy="1970634"/>
          </a:xfrm>
          <a:prstGeom prst="rect">
            <a:avLst/>
          </a:prstGeom>
        </p:spPr>
      </p:pic>
      <p:pic>
        <p:nvPicPr>
          <p:cNvPr id="5" name="图片 4">
            <a:extLst>
              <a:ext uri="{FF2B5EF4-FFF2-40B4-BE49-F238E27FC236}">
                <a16:creationId xmlns:a16="http://schemas.microsoft.com/office/drawing/2014/main" id="{03CFE7D2-79AE-4BB4-A5FB-C646B9530781}"/>
              </a:ext>
            </a:extLst>
          </p:cNvPr>
          <p:cNvPicPr>
            <a:picLocks noChangeAspect="1"/>
          </p:cNvPicPr>
          <p:nvPr/>
        </p:nvPicPr>
        <p:blipFill>
          <a:blip r:embed="rId3"/>
          <a:stretch>
            <a:fillRect/>
          </a:stretch>
        </p:blipFill>
        <p:spPr>
          <a:xfrm>
            <a:off x="838200" y="3836935"/>
            <a:ext cx="4947747" cy="2711979"/>
          </a:xfrm>
          <a:prstGeom prst="rect">
            <a:avLst/>
          </a:prstGeom>
        </p:spPr>
      </p:pic>
      <p:pic>
        <p:nvPicPr>
          <p:cNvPr id="6" name="图片 5">
            <a:extLst>
              <a:ext uri="{FF2B5EF4-FFF2-40B4-BE49-F238E27FC236}">
                <a16:creationId xmlns:a16="http://schemas.microsoft.com/office/drawing/2014/main" id="{BFF38062-78F0-4038-9409-90DDF9172F93}"/>
              </a:ext>
            </a:extLst>
          </p:cNvPr>
          <p:cNvPicPr>
            <a:picLocks noChangeAspect="1"/>
          </p:cNvPicPr>
          <p:nvPr/>
        </p:nvPicPr>
        <p:blipFill>
          <a:blip r:embed="rId4"/>
          <a:stretch>
            <a:fillRect/>
          </a:stretch>
        </p:blipFill>
        <p:spPr>
          <a:xfrm>
            <a:off x="6681839" y="3796259"/>
            <a:ext cx="4821607" cy="2865510"/>
          </a:xfrm>
          <a:prstGeom prst="rect">
            <a:avLst/>
          </a:prstGeom>
        </p:spPr>
      </p:pic>
    </p:spTree>
    <p:extLst>
      <p:ext uri="{BB962C8B-B14F-4D97-AF65-F5344CB8AC3E}">
        <p14:creationId xmlns:p14="http://schemas.microsoft.com/office/powerpoint/2010/main" val="134047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448A36-E463-445B-91C9-DF24C8A16E8F}"/>
              </a:ext>
            </a:extLst>
          </p:cNvPr>
          <p:cNvSpPr>
            <a:spLocks noGrp="1"/>
          </p:cNvSpPr>
          <p:nvPr>
            <p:ph type="title"/>
          </p:nvPr>
        </p:nvSpPr>
        <p:spPr/>
        <p:txBody>
          <a:bodyPr/>
          <a:lstStyle/>
          <a:p>
            <a:r>
              <a:rPr lang="en-US" altLang="zh-CN" b="1" dirty="0"/>
              <a:t>3.4 Ambiguity</a:t>
            </a:r>
            <a:endParaRPr lang="zh-CN" altLang="en-US" dirty="0"/>
          </a:p>
        </p:txBody>
      </p:sp>
      <p:pic>
        <p:nvPicPr>
          <p:cNvPr id="7" name="内容占位符 6">
            <a:extLst>
              <a:ext uri="{FF2B5EF4-FFF2-40B4-BE49-F238E27FC236}">
                <a16:creationId xmlns:a16="http://schemas.microsoft.com/office/drawing/2014/main" id="{66FF9FBA-DD00-4185-BBC6-C030C62B14EE}"/>
              </a:ext>
            </a:extLst>
          </p:cNvPr>
          <p:cNvPicPr>
            <a:picLocks noGrp="1" noChangeAspect="1"/>
          </p:cNvPicPr>
          <p:nvPr>
            <p:ph idx="1"/>
          </p:nvPr>
        </p:nvPicPr>
        <p:blipFill>
          <a:blip r:embed="rId2"/>
          <a:stretch>
            <a:fillRect/>
          </a:stretch>
        </p:blipFill>
        <p:spPr>
          <a:xfrm>
            <a:off x="7071567" y="4796294"/>
            <a:ext cx="3742857" cy="2000000"/>
          </a:xfrm>
          <a:prstGeom prst="rect">
            <a:avLst/>
          </a:prstGeom>
        </p:spPr>
      </p:pic>
      <p:pic>
        <p:nvPicPr>
          <p:cNvPr id="4" name="图片 3">
            <a:extLst>
              <a:ext uri="{FF2B5EF4-FFF2-40B4-BE49-F238E27FC236}">
                <a16:creationId xmlns:a16="http://schemas.microsoft.com/office/drawing/2014/main" id="{F09344E6-5D88-48E1-BDB0-08BEF861E2B9}"/>
              </a:ext>
            </a:extLst>
          </p:cNvPr>
          <p:cNvPicPr>
            <a:picLocks noChangeAspect="1"/>
          </p:cNvPicPr>
          <p:nvPr/>
        </p:nvPicPr>
        <p:blipFill>
          <a:blip r:embed="rId3"/>
          <a:stretch>
            <a:fillRect/>
          </a:stretch>
        </p:blipFill>
        <p:spPr>
          <a:xfrm>
            <a:off x="688299" y="1544030"/>
            <a:ext cx="4947747" cy="2711979"/>
          </a:xfrm>
          <a:prstGeom prst="rect">
            <a:avLst/>
          </a:prstGeom>
        </p:spPr>
      </p:pic>
      <p:pic>
        <p:nvPicPr>
          <p:cNvPr id="5" name="图片 4">
            <a:extLst>
              <a:ext uri="{FF2B5EF4-FFF2-40B4-BE49-F238E27FC236}">
                <a16:creationId xmlns:a16="http://schemas.microsoft.com/office/drawing/2014/main" id="{E131BD6E-90FC-4F89-8B2A-0E65F42245BE}"/>
              </a:ext>
            </a:extLst>
          </p:cNvPr>
          <p:cNvPicPr>
            <a:picLocks noChangeAspect="1"/>
          </p:cNvPicPr>
          <p:nvPr/>
        </p:nvPicPr>
        <p:blipFill>
          <a:blip r:embed="rId4"/>
          <a:stretch>
            <a:fillRect/>
          </a:stretch>
        </p:blipFill>
        <p:spPr>
          <a:xfrm>
            <a:off x="6292350" y="1390499"/>
            <a:ext cx="4821607" cy="2865510"/>
          </a:xfrm>
          <a:prstGeom prst="rect">
            <a:avLst/>
          </a:prstGeom>
        </p:spPr>
      </p:pic>
      <p:pic>
        <p:nvPicPr>
          <p:cNvPr id="6" name="图片 5">
            <a:extLst>
              <a:ext uri="{FF2B5EF4-FFF2-40B4-BE49-F238E27FC236}">
                <a16:creationId xmlns:a16="http://schemas.microsoft.com/office/drawing/2014/main" id="{1081A7ED-ADE3-42CD-9EAF-B051E84DEEA3}"/>
              </a:ext>
            </a:extLst>
          </p:cNvPr>
          <p:cNvPicPr>
            <a:picLocks noChangeAspect="1"/>
          </p:cNvPicPr>
          <p:nvPr/>
        </p:nvPicPr>
        <p:blipFill>
          <a:blip r:embed="rId5"/>
          <a:stretch>
            <a:fillRect/>
          </a:stretch>
        </p:blipFill>
        <p:spPr>
          <a:xfrm>
            <a:off x="1434720" y="4591935"/>
            <a:ext cx="3685714" cy="2019048"/>
          </a:xfrm>
          <a:prstGeom prst="rect">
            <a:avLst/>
          </a:prstGeom>
        </p:spPr>
      </p:pic>
      <p:pic>
        <p:nvPicPr>
          <p:cNvPr id="8" name="图片 7">
            <a:extLst>
              <a:ext uri="{FF2B5EF4-FFF2-40B4-BE49-F238E27FC236}">
                <a16:creationId xmlns:a16="http://schemas.microsoft.com/office/drawing/2014/main" id="{547C2DD9-0493-4F24-BE40-3106553009DE}"/>
              </a:ext>
            </a:extLst>
          </p:cNvPr>
          <p:cNvPicPr>
            <a:picLocks noChangeAspect="1"/>
          </p:cNvPicPr>
          <p:nvPr/>
        </p:nvPicPr>
        <p:blipFill>
          <a:blip r:embed="rId6"/>
          <a:stretch>
            <a:fillRect/>
          </a:stretch>
        </p:blipFill>
        <p:spPr>
          <a:xfrm>
            <a:off x="1434720" y="4591935"/>
            <a:ext cx="3826507" cy="2050230"/>
          </a:xfrm>
          <a:prstGeom prst="rect">
            <a:avLst/>
          </a:prstGeom>
        </p:spPr>
      </p:pic>
      <p:pic>
        <p:nvPicPr>
          <p:cNvPr id="9" name="图片 8">
            <a:extLst>
              <a:ext uri="{FF2B5EF4-FFF2-40B4-BE49-F238E27FC236}">
                <a16:creationId xmlns:a16="http://schemas.microsoft.com/office/drawing/2014/main" id="{5B2EBBD9-DA11-4268-83B1-0298B117BEA6}"/>
              </a:ext>
            </a:extLst>
          </p:cNvPr>
          <p:cNvPicPr>
            <a:picLocks noChangeAspect="1"/>
          </p:cNvPicPr>
          <p:nvPr/>
        </p:nvPicPr>
        <p:blipFill>
          <a:blip r:embed="rId7"/>
          <a:stretch>
            <a:fillRect/>
          </a:stretch>
        </p:blipFill>
        <p:spPr>
          <a:xfrm>
            <a:off x="6958885" y="4588180"/>
            <a:ext cx="4155072" cy="2165060"/>
          </a:xfrm>
          <a:prstGeom prst="rect">
            <a:avLst/>
          </a:prstGeom>
        </p:spPr>
      </p:pic>
    </p:spTree>
    <p:extLst>
      <p:ext uri="{BB962C8B-B14F-4D97-AF65-F5344CB8AC3E}">
        <p14:creationId xmlns:p14="http://schemas.microsoft.com/office/powerpoint/2010/main" val="326649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par>
                                <p:cTn id="8" presetID="21" presetClass="entr" presetSubtype="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3786BB-0B0C-448F-8500-920B73FE87E6}"/>
              </a:ext>
            </a:extLst>
          </p:cNvPr>
          <p:cNvSpPr>
            <a:spLocks noGrp="1"/>
          </p:cNvSpPr>
          <p:nvPr>
            <p:ph type="title"/>
          </p:nvPr>
        </p:nvSpPr>
        <p:spPr/>
        <p:txBody>
          <a:bodyPr/>
          <a:lstStyle/>
          <a:p>
            <a:r>
              <a:rPr lang="en-US" altLang="zh-CN" b="1" dirty="0"/>
              <a:t>3.4 Ambiguity</a:t>
            </a:r>
            <a:endParaRPr lang="zh-CN" altLang="en-US" dirty="0"/>
          </a:p>
        </p:txBody>
      </p:sp>
      <p:sp>
        <p:nvSpPr>
          <p:cNvPr id="3" name="内容占位符 2">
            <a:extLst>
              <a:ext uri="{FF2B5EF4-FFF2-40B4-BE49-F238E27FC236}">
                <a16:creationId xmlns:a16="http://schemas.microsoft.com/office/drawing/2014/main" id="{8DBD1130-DA02-42BB-8763-82922BA5B926}"/>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2B8434F5-9ACF-440F-9955-8FAE79DFE087}"/>
              </a:ext>
            </a:extLst>
          </p:cNvPr>
          <p:cNvPicPr>
            <a:picLocks noChangeAspect="1"/>
          </p:cNvPicPr>
          <p:nvPr/>
        </p:nvPicPr>
        <p:blipFill>
          <a:blip r:embed="rId3"/>
          <a:stretch>
            <a:fillRect/>
          </a:stretch>
        </p:blipFill>
        <p:spPr>
          <a:xfrm>
            <a:off x="751382" y="1701673"/>
            <a:ext cx="10689236" cy="630705"/>
          </a:xfrm>
          <a:prstGeom prst="rect">
            <a:avLst/>
          </a:prstGeom>
        </p:spPr>
      </p:pic>
      <p:pic>
        <p:nvPicPr>
          <p:cNvPr id="5" name="图片 4">
            <a:extLst>
              <a:ext uri="{FF2B5EF4-FFF2-40B4-BE49-F238E27FC236}">
                <a16:creationId xmlns:a16="http://schemas.microsoft.com/office/drawing/2014/main" id="{9802307B-C115-4A96-AEBE-2F22E91357E2}"/>
              </a:ext>
            </a:extLst>
          </p:cNvPr>
          <p:cNvPicPr>
            <a:picLocks noChangeAspect="1"/>
          </p:cNvPicPr>
          <p:nvPr/>
        </p:nvPicPr>
        <p:blipFill>
          <a:blip r:embed="rId4"/>
          <a:stretch>
            <a:fillRect/>
          </a:stretch>
        </p:blipFill>
        <p:spPr>
          <a:xfrm>
            <a:off x="751382" y="2733837"/>
            <a:ext cx="10602418" cy="1341564"/>
          </a:xfrm>
          <a:prstGeom prst="rect">
            <a:avLst/>
          </a:prstGeom>
        </p:spPr>
      </p:pic>
      <p:pic>
        <p:nvPicPr>
          <p:cNvPr id="6" name="图片 5">
            <a:extLst>
              <a:ext uri="{FF2B5EF4-FFF2-40B4-BE49-F238E27FC236}">
                <a16:creationId xmlns:a16="http://schemas.microsoft.com/office/drawing/2014/main" id="{EC444BAD-19E7-4661-B2DA-FDA06518F954}"/>
              </a:ext>
            </a:extLst>
          </p:cNvPr>
          <p:cNvPicPr>
            <a:picLocks noChangeAspect="1"/>
          </p:cNvPicPr>
          <p:nvPr/>
        </p:nvPicPr>
        <p:blipFill>
          <a:blip r:embed="rId5"/>
          <a:stretch>
            <a:fillRect/>
          </a:stretch>
        </p:blipFill>
        <p:spPr>
          <a:xfrm>
            <a:off x="664564" y="4300701"/>
            <a:ext cx="10689236" cy="1711251"/>
          </a:xfrm>
          <a:prstGeom prst="rect">
            <a:avLst/>
          </a:prstGeom>
        </p:spPr>
      </p:pic>
    </p:spTree>
    <p:extLst>
      <p:ext uri="{BB962C8B-B14F-4D97-AF65-F5344CB8AC3E}">
        <p14:creationId xmlns:p14="http://schemas.microsoft.com/office/powerpoint/2010/main" val="34014247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8BF5C8-0B06-409F-B274-84637EC67131}"/>
              </a:ext>
            </a:extLst>
          </p:cNvPr>
          <p:cNvSpPr>
            <a:spLocks noGrp="1"/>
          </p:cNvSpPr>
          <p:nvPr>
            <p:ph type="title"/>
          </p:nvPr>
        </p:nvSpPr>
        <p:spPr/>
        <p:txBody>
          <a:bodyPr/>
          <a:lstStyle/>
          <a:p>
            <a:r>
              <a:rPr lang="en-US" altLang="zh-CN" b="1" dirty="0"/>
              <a:t>3.4 Ambiguity</a:t>
            </a:r>
            <a:endParaRPr lang="zh-CN" altLang="en-US" dirty="0"/>
          </a:p>
        </p:txBody>
      </p:sp>
      <p:sp>
        <p:nvSpPr>
          <p:cNvPr id="3" name="内容占位符 2">
            <a:extLst>
              <a:ext uri="{FF2B5EF4-FFF2-40B4-BE49-F238E27FC236}">
                <a16:creationId xmlns:a16="http://schemas.microsoft.com/office/drawing/2014/main" id="{B9C2A6A7-28F6-4555-B395-18A3DDE178C5}"/>
              </a:ext>
            </a:extLst>
          </p:cNvPr>
          <p:cNvSpPr>
            <a:spLocks noGrp="1"/>
          </p:cNvSpPr>
          <p:nvPr>
            <p:ph idx="1"/>
          </p:nvPr>
        </p:nvSpPr>
        <p:spPr>
          <a:xfrm>
            <a:off x="838200" y="2141537"/>
            <a:ext cx="10515600" cy="4351338"/>
          </a:xfrm>
        </p:spPr>
        <p:txBody>
          <a:bodyPr>
            <a:normAutofit/>
          </a:bodyPr>
          <a:lstStyle/>
          <a:p>
            <a:pPr marL="0" lvl="0" indent="0" algn="just">
              <a:buNone/>
            </a:pPr>
            <a:r>
              <a:rPr lang="en-US" altLang="zh-CN" dirty="0"/>
              <a:t>(1) One is to state a rule that specifies in each ambiguous case which of the parse trees (or syntax trees) is the cor­rect one. Such a rule is called a </a:t>
            </a:r>
            <a:r>
              <a:rPr lang="en-US" altLang="zh-CN" b="1" dirty="0"/>
              <a:t>disambiguating rule.</a:t>
            </a:r>
            <a:r>
              <a:rPr lang="en-US" altLang="zh-CN" dirty="0"/>
              <a:t> </a:t>
            </a:r>
            <a:endParaRPr lang="zh-CN" altLang="zh-CN" dirty="0"/>
          </a:p>
          <a:p>
            <a:pPr algn="just">
              <a:buFont typeface="Wingdings" panose="05000000000000000000" pitchFamily="2" charset="2"/>
              <a:buChar char="p"/>
            </a:pPr>
            <a:r>
              <a:rPr lang="en-US" altLang="zh-CN" dirty="0"/>
              <a:t> The advantage: it corrects the ambiguity without changing (and possibly complicating) the gram­mar. </a:t>
            </a:r>
            <a:endParaRPr lang="zh-CN" altLang="zh-CN" dirty="0"/>
          </a:p>
          <a:p>
            <a:pPr algn="just">
              <a:buFont typeface="Wingdings" panose="05000000000000000000" pitchFamily="2" charset="2"/>
              <a:buChar char="p"/>
            </a:pPr>
            <a:r>
              <a:rPr lang="en-US" altLang="zh-CN" dirty="0"/>
              <a:t> The disadvantage: the syntactic structure of the language is no longer given by the grammar alone.</a:t>
            </a:r>
          </a:p>
          <a:p>
            <a:pPr algn="just">
              <a:buFont typeface="Wingdings" panose="05000000000000000000" pitchFamily="2" charset="2"/>
              <a:buChar char="p"/>
            </a:pPr>
            <a:endParaRPr lang="zh-CN" altLang="zh-CN" dirty="0"/>
          </a:p>
          <a:p>
            <a:pPr algn="just"/>
            <a:endParaRPr lang="zh-CN" altLang="en-US" dirty="0"/>
          </a:p>
        </p:txBody>
      </p:sp>
      <p:sp>
        <p:nvSpPr>
          <p:cNvPr id="5" name="矩形 4">
            <a:extLst>
              <a:ext uri="{FF2B5EF4-FFF2-40B4-BE49-F238E27FC236}">
                <a16:creationId xmlns:a16="http://schemas.microsoft.com/office/drawing/2014/main" id="{0F474C11-C8B1-450C-955F-E4FAA00D697A}"/>
              </a:ext>
            </a:extLst>
          </p:cNvPr>
          <p:cNvSpPr/>
          <p:nvPr/>
        </p:nvSpPr>
        <p:spPr>
          <a:xfrm>
            <a:off x="838200" y="5315424"/>
            <a:ext cx="10307128" cy="954107"/>
          </a:xfrm>
          <a:prstGeom prst="rect">
            <a:avLst/>
          </a:prstGeom>
        </p:spPr>
        <p:txBody>
          <a:bodyPr wrap="square">
            <a:spAutoFit/>
          </a:bodyPr>
          <a:lstStyle/>
          <a:p>
            <a:pPr algn="just"/>
            <a:r>
              <a:rPr lang="en-US" altLang="zh-CN" sz="2800" dirty="0"/>
              <a:t>(2) change the grammar into a form that forces the construction of the correct parse tree, thus removing the ambiguity. </a:t>
            </a:r>
            <a:endParaRPr lang="zh-CN" altLang="zh-CN" sz="2800" dirty="0"/>
          </a:p>
        </p:txBody>
      </p:sp>
      <p:sp>
        <p:nvSpPr>
          <p:cNvPr id="6" name="内容占位符 2">
            <a:extLst>
              <a:ext uri="{FF2B5EF4-FFF2-40B4-BE49-F238E27FC236}">
                <a16:creationId xmlns:a16="http://schemas.microsoft.com/office/drawing/2014/main" id="{1BACCAFB-510D-42B6-8665-17C001CC7B46}"/>
              </a:ext>
            </a:extLst>
          </p:cNvPr>
          <p:cNvSpPr txBox="1">
            <a:spLocks/>
          </p:cNvSpPr>
          <p:nvPr/>
        </p:nvSpPr>
        <p:spPr>
          <a:xfrm>
            <a:off x="838200" y="1542576"/>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Two basic methods are used to deal with ambiguities.</a:t>
            </a:r>
            <a:endParaRPr lang="zh-CN" altLang="en-US" dirty="0"/>
          </a:p>
        </p:txBody>
      </p:sp>
    </p:spTree>
    <p:extLst>
      <p:ext uri="{BB962C8B-B14F-4D97-AF65-F5344CB8AC3E}">
        <p14:creationId xmlns:p14="http://schemas.microsoft.com/office/powerpoint/2010/main" val="99218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out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out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out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470467-1D94-4558-BDE2-05AD69B33E18}"/>
              </a:ext>
            </a:extLst>
          </p:cNvPr>
          <p:cNvSpPr>
            <a:spLocks noGrp="1"/>
          </p:cNvSpPr>
          <p:nvPr>
            <p:ph type="title"/>
          </p:nvPr>
        </p:nvSpPr>
        <p:spPr/>
        <p:txBody>
          <a:bodyPr/>
          <a:lstStyle/>
          <a:p>
            <a:r>
              <a:rPr lang="en-US" altLang="zh-CN" b="1" dirty="0"/>
              <a:t>3.4 Ambiguity</a:t>
            </a:r>
            <a:endParaRPr lang="zh-CN" altLang="en-US" dirty="0"/>
          </a:p>
        </p:txBody>
      </p:sp>
      <p:sp>
        <p:nvSpPr>
          <p:cNvPr id="3" name="内容占位符 2">
            <a:extLst>
              <a:ext uri="{FF2B5EF4-FFF2-40B4-BE49-F238E27FC236}">
                <a16:creationId xmlns:a16="http://schemas.microsoft.com/office/drawing/2014/main" id="{CBF1C861-682D-4D74-889B-A5987B863119}"/>
              </a:ext>
            </a:extLst>
          </p:cNvPr>
          <p:cNvSpPr>
            <a:spLocks noGrp="1"/>
          </p:cNvSpPr>
          <p:nvPr>
            <p:ph idx="1"/>
          </p:nvPr>
        </p:nvSpPr>
        <p:spPr/>
        <p:txBody>
          <a:bodyPr/>
          <a:lstStyle/>
          <a:p>
            <a:pPr algn="just"/>
            <a:r>
              <a:rPr lang="en-US" altLang="zh-CN" dirty="0"/>
              <a:t> Of course, in either method we must first decide which of the trees in an ambiguous case is the cor­rect one. </a:t>
            </a:r>
            <a:endParaRPr lang="zh-CN" altLang="zh-CN" dirty="0"/>
          </a:p>
          <a:p>
            <a:endParaRPr lang="zh-CN" altLang="en-US" dirty="0"/>
          </a:p>
        </p:txBody>
      </p:sp>
      <p:pic>
        <p:nvPicPr>
          <p:cNvPr id="4" name="图片 3">
            <a:extLst>
              <a:ext uri="{FF2B5EF4-FFF2-40B4-BE49-F238E27FC236}">
                <a16:creationId xmlns:a16="http://schemas.microsoft.com/office/drawing/2014/main" id="{482FDEC3-91D6-4539-A950-11528E4F51F9}"/>
              </a:ext>
            </a:extLst>
          </p:cNvPr>
          <p:cNvPicPr>
            <a:picLocks noChangeAspect="1"/>
          </p:cNvPicPr>
          <p:nvPr/>
        </p:nvPicPr>
        <p:blipFill>
          <a:blip r:embed="rId2"/>
          <a:stretch>
            <a:fillRect/>
          </a:stretch>
        </p:blipFill>
        <p:spPr>
          <a:xfrm>
            <a:off x="884763" y="4458147"/>
            <a:ext cx="3826507" cy="2050230"/>
          </a:xfrm>
          <a:prstGeom prst="rect">
            <a:avLst/>
          </a:prstGeom>
        </p:spPr>
      </p:pic>
      <p:pic>
        <p:nvPicPr>
          <p:cNvPr id="5" name="图片 4">
            <a:extLst>
              <a:ext uri="{FF2B5EF4-FFF2-40B4-BE49-F238E27FC236}">
                <a16:creationId xmlns:a16="http://schemas.microsoft.com/office/drawing/2014/main" id="{E330DA59-BE71-4AEA-B268-BC599D4B267E}"/>
              </a:ext>
            </a:extLst>
          </p:cNvPr>
          <p:cNvPicPr>
            <a:picLocks noChangeAspect="1"/>
          </p:cNvPicPr>
          <p:nvPr/>
        </p:nvPicPr>
        <p:blipFill>
          <a:blip r:embed="rId3"/>
          <a:stretch>
            <a:fillRect/>
          </a:stretch>
        </p:blipFill>
        <p:spPr>
          <a:xfrm>
            <a:off x="7208999" y="4594193"/>
            <a:ext cx="4155072" cy="2165060"/>
          </a:xfrm>
          <a:prstGeom prst="rect">
            <a:avLst/>
          </a:prstGeom>
        </p:spPr>
      </p:pic>
      <p:sp>
        <p:nvSpPr>
          <p:cNvPr id="6" name="矩形 5">
            <a:extLst>
              <a:ext uri="{FF2B5EF4-FFF2-40B4-BE49-F238E27FC236}">
                <a16:creationId xmlns:a16="http://schemas.microsoft.com/office/drawing/2014/main" id="{9257AFB4-C2C6-45BC-8FF2-75245AC6F7E8}"/>
              </a:ext>
            </a:extLst>
          </p:cNvPr>
          <p:cNvSpPr/>
          <p:nvPr/>
        </p:nvSpPr>
        <p:spPr>
          <a:xfrm>
            <a:off x="1046671" y="2787943"/>
            <a:ext cx="10307129" cy="707886"/>
          </a:xfrm>
          <a:prstGeom prst="rect">
            <a:avLst/>
          </a:prstGeom>
        </p:spPr>
        <p:txBody>
          <a:bodyPr wrap="square">
            <a:spAutoFit/>
          </a:bodyPr>
          <a:lstStyle/>
          <a:p>
            <a:r>
              <a:rPr lang="zh-CN" altLang="en-US" sz="2000" dirty="0">
                <a:latin typeface="AdobeSongStd-Light"/>
              </a:rPr>
              <a:t>我们所需的分析（或语法）树应能够正确地反映将来应用到构造的意义，以便将其翻译成目标代码</a:t>
            </a:r>
            <a:endParaRPr lang="zh-CN" altLang="en-US" sz="2000" dirty="0"/>
          </a:p>
        </p:txBody>
      </p:sp>
      <p:sp>
        <p:nvSpPr>
          <p:cNvPr id="7" name="矩形 6">
            <a:extLst>
              <a:ext uri="{FF2B5EF4-FFF2-40B4-BE49-F238E27FC236}">
                <a16:creationId xmlns:a16="http://schemas.microsoft.com/office/drawing/2014/main" id="{3B38868C-1E04-42DE-89E1-D14C274A85D3}"/>
              </a:ext>
            </a:extLst>
          </p:cNvPr>
          <p:cNvSpPr/>
          <p:nvPr/>
        </p:nvSpPr>
        <p:spPr>
          <a:xfrm>
            <a:off x="1046671" y="3745316"/>
            <a:ext cx="4463957" cy="523220"/>
          </a:xfrm>
          <a:prstGeom prst="rect">
            <a:avLst/>
          </a:prstGeom>
        </p:spPr>
        <p:txBody>
          <a:bodyPr wrap="square">
            <a:spAutoFit/>
          </a:bodyPr>
          <a:lstStyle/>
          <a:p>
            <a:r>
              <a:rPr lang="en-US" altLang="zh-CN" sz="2800" dirty="0">
                <a:latin typeface="AdobeSongStd-Light"/>
              </a:rPr>
              <a:t>Example</a:t>
            </a:r>
            <a:r>
              <a:rPr lang="zh-CN" altLang="en-US" sz="2800" dirty="0">
                <a:latin typeface="AdobeSongStd-Light"/>
              </a:rPr>
              <a:t>： </a:t>
            </a:r>
            <a:r>
              <a:rPr lang="en-US" altLang="zh-CN" sz="2800" dirty="0">
                <a:latin typeface="AdobeSongStd-Light"/>
              </a:rPr>
              <a:t>34 – 3 * 42</a:t>
            </a:r>
            <a:endParaRPr lang="zh-CN" altLang="en-US" sz="2800" dirty="0"/>
          </a:p>
        </p:txBody>
      </p:sp>
      <p:sp>
        <p:nvSpPr>
          <p:cNvPr id="8" name="矩形 7">
            <a:extLst>
              <a:ext uri="{FF2B5EF4-FFF2-40B4-BE49-F238E27FC236}">
                <a16:creationId xmlns:a16="http://schemas.microsoft.com/office/drawing/2014/main" id="{A0AD2457-F658-44A6-8D32-BEBD6001789D}"/>
              </a:ext>
            </a:extLst>
          </p:cNvPr>
          <p:cNvSpPr/>
          <p:nvPr/>
        </p:nvSpPr>
        <p:spPr>
          <a:xfrm>
            <a:off x="4851907" y="5091948"/>
            <a:ext cx="2326278" cy="584775"/>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zh-CN" altLang="en-US" sz="3200" b="1" dirty="0"/>
              <a:t>precedence</a:t>
            </a:r>
            <a:endParaRPr lang="zh-CN" altLang="en-US" b="1" dirty="0"/>
          </a:p>
        </p:txBody>
      </p:sp>
    </p:spTree>
    <p:extLst>
      <p:ext uri="{BB962C8B-B14F-4D97-AF65-F5344CB8AC3E}">
        <p14:creationId xmlns:p14="http://schemas.microsoft.com/office/powerpoint/2010/main" val="301832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50" fill="hold"/>
                                        <p:tgtEl>
                                          <p:spTgt spid="8"/>
                                        </p:tgtEl>
                                        <p:attrNameLst>
                                          <p:attrName>ppt_w</p:attrName>
                                        </p:attrNameLst>
                                      </p:cBhvr>
                                      <p:tavLst>
                                        <p:tav tm="0">
                                          <p:val>
                                            <p:fltVal val="0"/>
                                          </p:val>
                                        </p:tav>
                                        <p:tav tm="100000">
                                          <p:val>
                                            <p:strVal val="#ppt_w"/>
                                          </p:val>
                                        </p:tav>
                                      </p:tavLst>
                                    </p:anim>
                                    <p:anim calcmode="lin" valueType="num">
                                      <p:cBhvr>
                                        <p:cTn id="8" dur="250" fill="hold"/>
                                        <p:tgtEl>
                                          <p:spTgt spid="8"/>
                                        </p:tgtEl>
                                        <p:attrNameLst>
                                          <p:attrName>ppt_h</p:attrName>
                                        </p:attrNameLst>
                                      </p:cBhvr>
                                      <p:tavLst>
                                        <p:tav tm="0">
                                          <p:val>
                                            <p:fltVal val="0"/>
                                          </p:val>
                                        </p:tav>
                                        <p:tav tm="100000">
                                          <p:val>
                                            <p:strVal val="#ppt_h"/>
                                          </p:val>
                                        </p:tav>
                                      </p:tavLst>
                                    </p:anim>
                                    <p:animEffect transition="in" filter="fade">
                                      <p:cBhvr>
                                        <p:cTn id="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C99366-20A7-4D7A-AE85-49F79F4C02E9}"/>
              </a:ext>
            </a:extLst>
          </p:cNvPr>
          <p:cNvSpPr>
            <a:spLocks noGrp="1"/>
          </p:cNvSpPr>
          <p:nvPr>
            <p:ph type="title"/>
          </p:nvPr>
        </p:nvSpPr>
        <p:spPr/>
        <p:txBody>
          <a:bodyPr/>
          <a:lstStyle/>
          <a:p>
            <a:r>
              <a:rPr lang="en-US" altLang="zh-CN" b="1" dirty="0"/>
              <a:t>3.4 Ambiguity</a:t>
            </a:r>
            <a:endParaRPr lang="zh-CN" altLang="en-US" dirty="0"/>
          </a:p>
        </p:txBody>
      </p:sp>
      <p:sp>
        <p:nvSpPr>
          <p:cNvPr id="3" name="内容占位符 2">
            <a:extLst>
              <a:ext uri="{FF2B5EF4-FFF2-40B4-BE49-F238E27FC236}">
                <a16:creationId xmlns:a16="http://schemas.microsoft.com/office/drawing/2014/main" id="{E2AE85BA-EA45-4228-A6C0-C8BE253AAC23}"/>
              </a:ext>
            </a:extLst>
          </p:cNvPr>
          <p:cNvSpPr>
            <a:spLocks noGrp="1"/>
          </p:cNvSpPr>
          <p:nvPr>
            <p:ph idx="1"/>
          </p:nvPr>
        </p:nvSpPr>
        <p:spPr/>
        <p:txBody>
          <a:bodyPr/>
          <a:lstStyle/>
          <a:p>
            <a:pPr algn="just"/>
            <a:r>
              <a:rPr lang="en-US" altLang="zh-CN" dirty="0"/>
              <a:t>To remove the given ambiguity in our simple expression grammar:</a:t>
            </a:r>
            <a:endParaRPr lang="zh-CN" altLang="zh-CN" dirty="0"/>
          </a:p>
          <a:p>
            <a:pPr algn="just"/>
            <a:r>
              <a:rPr lang="en-US" altLang="zh-CN" dirty="0"/>
              <a:t>We could now simply state a disambiguating rule that establishes the relative </a:t>
            </a:r>
            <a:r>
              <a:rPr lang="en-US" altLang="zh-CN" dirty="0" err="1"/>
              <a:t>precedences</a:t>
            </a:r>
            <a:r>
              <a:rPr lang="en-US" altLang="zh-CN" dirty="0"/>
              <a:t> of the three operations represented. The standard solution is to give addition and subtraction the same precedence, and to give multiplication a higher precedence.</a:t>
            </a:r>
          </a:p>
          <a:p>
            <a:pPr algn="just"/>
            <a:r>
              <a:rPr lang="en-US" altLang="zh-CN" dirty="0"/>
              <a:t>a further ambiguity requiring a disambiguating rule is the associativity of each of the operations of addition, subtraction, and multiplication. It is common to specify that all three of these operations are left associative.</a:t>
            </a:r>
            <a:endParaRPr lang="zh-CN" altLang="zh-CN" dirty="0"/>
          </a:p>
          <a:p>
            <a:pPr algn="just"/>
            <a:endParaRPr lang="zh-CN" altLang="zh-CN" dirty="0"/>
          </a:p>
          <a:p>
            <a:pPr algn="just"/>
            <a:endParaRPr lang="zh-CN" altLang="en-US" dirty="0"/>
          </a:p>
        </p:txBody>
      </p:sp>
    </p:spTree>
    <p:extLst>
      <p:ext uri="{BB962C8B-B14F-4D97-AF65-F5344CB8AC3E}">
        <p14:creationId xmlns:p14="http://schemas.microsoft.com/office/powerpoint/2010/main" val="23309778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DA4CEC-620B-4F57-96A4-49F4D11E5B06}"/>
              </a:ext>
            </a:extLst>
          </p:cNvPr>
          <p:cNvSpPr>
            <a:spLocks noGrp="1"/>
          </p:cNvSpPr>
          <p:nvPr>
            <p:ph type="title"/>
          </p:nvPr>
        </p:nvSpPr>
        <p:spPr/>
        <p:txBody>
          <a:bodyPr/>
          <a:lstStyle/>
          <a:p>
            <a:r>
              <a:rPr lang="en-US" altLang="zh-CN" b="1" dirty="0"/>
              <a:t>3.4 Ambiguity</a:t>
            </a:r>
            <a:endParaRPr lang="zh-CN" altLang="en-US" dirty="0"/>
          </a:p>
        </p:txBody>
      </p:sp>
      <p:sp>
        <p:nvSpPr>
          <p:cNvPr id="3" name="内容占位符 2">
            <a:extLst>
              <a:ext uri="{FF2B5EF4-FFF2-40B4-BE49-F238E27FC236}">
                <a16:creationId xmlns:a16="http://schemas.microsoft.com/office/drawing/2014/main" id="{C4458FD6-37C4-4FBC-BCEF-4152F568D3E3}"/>
              </a:ext>
            </a:extLst>
          </p:cNvPr>
          <p:cNvSpPr>
            <a:spLocks noGrp="1"/>
          </p:cNvSpPr>
          <p:nvPr>
            <p:ph idx="1"/>
          </p:nvPr>
        </p:nvSpPr>
        <p:spPr/>
        <p:txBody>
          <a:bodyPr/>
          <a:lstStyle/>
          <a:p>
            <a:r>
              <a:rPr lang="zh-CN" altLang="en-US" dirty="0"/>
              <a:t>例如串</a:t>
            </a:r>
            <a:r>
              <a:rPr lang="en-US" altLang="zh-CN" b="1" dirty="0"/>
              <a:t>3 4 - 3 - 4 2</a:t>
            </a:r>
            <a:r>
              <a:rPr lang="zh-CN" altLang="en-US" dirty="0"/>
              <a:t>，这个串有两种可能的语法树：</a:t>
            </a:r>
          </a:p>
        </p:txBody>
      </p:sp>
      <p:pic>
        <p:nvPicPr>
          <p:cNvPr id="4" name="图片 3">
            <a:extLst>
              <a:ext uri="{FF2B5EF4-FFF2-40B4-BE49-F238E27FC236}">
                <a16:creationId xmlns:a16="http://schemas.microsoft.com/office/drawing/2014/main" id="{033532A6-1D70-428B-8BB2-F844793DA85A}"/>
              </a:ext>
            </a:extLst>
          </p:cNvPr>
          <p:cNvPicPr>
            <a:picLocks noChangeAspect="1"/>
          </p:cNvPicPr>
          <p:nvPr/>
        </p:nvPicPr>
        <p:blipFill>
          <a:blip r:embed="rId2"/>
          <a:stretch>
            <a:fillRect/>
          </a:stretch>
        </p:blipFill>
        <p:spPr>
          <a:xfrm>
            <a:off x="854943" y="2903025"/>
            <a:ext cx="4161905" cy="2161905"/>
          </a:xfrm>
          <a:prstGeom prst="rect">
            <a:avLst/>
          </a:prstGeom>
        </p:spPr>
      </p:pic>
      <p:pic>
        <p:nvPicPr>
          <p:cNvPr id="5" name="图片 4">
            <a:extLst>
              <a:ext uri="{FF2B5EF4-FFF2-40B4-BE49-F238E27FC236}">
                <a16:creationId xmlns:a16="http://schemas.microsoft.com/office/drawing/2014/main" id="{548DDABB-DF35-4802-A1BC-04D4F1B2C93D}"/>
              </a:ext>
            </a:extLst>
          </p:cNvPr>
          <p:cNvPicPr>
            <a:picLocks noChangeAspect="1"/>
          </p:cNvPicPr>
          <p:nvPr/>
        </p:nvPicPr>
        <p:blipFill>
          <a:blip r:embed="rId3"/>
          <a:stretch>
            <a:fillRect/>
          </a:stretch>
        </p:blipFill>
        <p:spPr>
          <a:xfrm>
            <a:off x="6783577" y="3018979"/>
            <a:ext cx="4380952" cy="2104762"/>
          </a:xfrm>
          <a:prstGeom prst="rect">
            <a:avLst/>
          </a:prstGeom>
        </p:spPr>
      </p:pic>
      <p:sp>
        <p:nvSpPr>
          <p:cNvPr id="6" name="矩形 5">
            <a:extLst>
              <a:ext uri="{FF2B5EF4-FFF2-40B4-BE49-F238E27FC236}">
                <a16:creationId xmlns:a16="http://schemas.microsoft.com/office/drawing/2014/main" id="{45A24FA1-06D4-4A0A-AD3A-332556F6CEB1}"/>
              </a:ext>
            </a:extLst>
          </p:cNvPr>
          <p:cNvSpPr/>
          <p:nvPr/>
        </p:nvSpPr>
        <p:spPr>
          <a:xfrm>
            <a:off x="4733460" y="2475700"/>
            <a:ext cx="2441694" cy="584775"/>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en-US" altLang="zh-CN" sz="3200" b="1" dirty="0"/>
              <a:t>associativity</a:t>
            </a:r>
            <a:endParaRPr lang="zh-CN" altLang="en-US" b="1" dirty="0"/>
          </a:p>
        </p:txBody>
      </p:sp>
      <p:sp>
        <p:nvSpPr>
          <p:cNvPr id="7" name="矩形 6">
            <a:extLst>
              <a:ext uri="{FF2B5EF4-FFF2-40B4-BE49-F238E27FC236}">
                <a16:creationId xmlns:a16="http://schemas.microsoft.com/office/drawing/2014/main" id="{9D6F1801-9E81-48FE-869A-432BAD7A434D}"/>
              </a:ext>
            </a:extLst>
          </p:cNvPr>
          <p:cNvSpPr/>
          <p:nvPr/>
        </p:nvSpPr>
        <p:spPr>
          <a:xfrm>
            <a:off x="838200" y="5469634"/>
            <a:ext cx="10772955" cy="707886"/>
          </a:xfrm>
          <a:prstGeom prst="rect">
            <a:avLst/>
          </a:prstGeom>
        </p:spPr>
        <p:txBody>
          <a:bodyPr wrap="square">
            <a:spAutoFit/>
          </a:bodyPr>
          <a:lstStyle/>
          <a:p>
            <a:r>
              <a:rPr lang="zh-CN" altLang="en-US" sz="2000" dirty="0">
                <a:latin typeface="AdobeSongStd-Light"/>
              </a:rPr>
              <a:t>标准数学规定第</a:t>
            </a:r>
            <a:r>
              <a:rPr lang="en-US" altLang="zh-CN" sz="2000" dirty="0">
                <a:latin typeface="Times New Roman" panose="02020603050405020304" pitchFamily="18" charset="0"/>
              </a:rPr>
              <a:t>1</a:t>
            </a:r>
            <a:r>
              <a:rPr lang="zh-CN" altLang="en-US" sz="2000" dirty="0">
                <a:latin typeface="AdobeSongStd-Light"/>
              </a:rPr>
              <a:t>种选择是正确的。这是由于规定减法为左结合</a:t>
            </a:r>
            <a:r>
              <a:rPr lang="en-US" altLang="zh-CN" sz="2000" dirty="0">
                <a:latin typeface="AdobeSongStd-Light"/>
              </a:rPr>
              <a:t>( left associativity)</a:t>
            </a:r>
            <a:r>
              <a:rPr lang="zh-CN" altLang="en-US" sz="2000" dirty="0">
                <a:latin typeface="AdobeSongStd-Light"/>
              </a:rPr>
              <a:t>，也就是认为一个减法序列的运算是自左向右的</a:t>
            </a:r>
            <a:r>
              <a:rPr lang="en-US" altLang="zh-CN" sz="2000" dirty="0">
                <a:latin typeface="AdobeSongStd-Light"/>
              </a:rPr>
              <a:t>.</a:t>
            </a:r>
            <a:endParaRPr lang="zh-CN" altLang="en-US" sz="2000" dirty="0"/>
          </a:p>
        </p:txBody>
      </p:sp>
    </p:spTree>
    <p:extLst>
      <p:ext uri="{BB962C8B-B14F-4D97-AF65-F5344CB8AC3E}">
        <p14:creationId xmlns:p14="http://schemas.microsoft.com/office/powerpoint/2010/main" val="356190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A0BAF2-5393-4DF1-B8A2-B722DC90FF58}"/>
              </a:ext>
            </a:extLst>
          </p:cNvPr>
          <p:cNvSpPr>
            <a:spLocks noGrp="1"/>
          </p:cNvSpPr>
          <p:nvPr>
            <p:ph type="title"/>
          </p:nvPr>
        </p:nvSpPr>
        <p:spPr/>
        <p:txBody>
          <a:bodyPr/>
          <a:lstStyle/>
          <a:p>
            <a:r>
              <a:rPr lang="en-US" altLang="zh-CN" b="1" dirty="0"/>
              <a:t>3.4 Ambiguity</a:t>
            </a:r>
            <a:endParaRPr lang="zh-CN" altLang="en-US" dirty="0"/>
          </a:p>
        </p:txBody>
      </p:sp>
      <p:sp>
        <p:nvSpPr>
          <p:cNvPr id="3" name="内容占位符 2">
            <a:extLst>
              <a:ext uri="{FF2B5EF4-FFF2-40B4-BE49-F238E27FC236}">
                <a16:creationId xmlns:a16="http://schemas.microsoft.com/office/drawing/2014/main" id="{AF478105-AC5A-49A9-97AA-467C89FB683B}"/>
              </a:ext>
            </a:extLst>
          </p:cNvPr>
          <p:cNvSpPr>
            <a:spLocks noGrp="1"/>
          </p:cNvSpPr>
          <p:nvPr>
            <p:ph idx="1"/>
          </p:nvPr>
        </p:nvSpPr>
        <p:spPr>
          <a:xfrm>
            <a:off x="700177" y="1690688"/>
            <a:ext cx="10515600" cy="4351338"/>
          </a:xfrm>
        </p:spPr>
        <p:txBody>
          <a:bodyPr/>
          <a:lstStyle/>
          <a:p>
            <a:pPr algn="just"/>
            <a:r>
              <a:rPr lang="en-US" altLang="zh-CN" dirty="0">
                <a:latin typeface="Times New Roman" panose="02020603050405020304" pitchFamily="18" charset="0"/>
                <a:cs typeface="Times New Roman" panose="02020603050405020304" pitchFamily="18" charset="0"/>
              </a:rPr>
              <a:t>specify that an operation is </a:t>
            </a:r>
            <a:r>
              <a:rPr lang="en-US" altLang="zh-CN" dirty="0" err="1">
                <a:latin typeface="Times New Roman" panose="02020603050405020304" pitchFamily="18" charset="0"/>
                <a:cs typeface="Times New Roman" panose="02020603050405020304" pitchFamily="18" charset="0"/>
              </a:rPr>
              <a:t>nonassociative</a:t>
            </a:r>
            <a:r>
              <a:rPr lang="en-US" altLang="zh-CN" dirty="0">
                <a:latin typeface="Times New Roman" panose="02020603050405020304" pitchFamily="18" charset="0"/>
                <a:cs typeface="Times New Roman" panose="02020603050405020304" pitchFamily="18" charset="0"/>
              </a:rPr>
              <a:t>, in that a sequence of more than one operator in an expression is not allowed. We could, for instance, have written our simple expression grammar in the following form:</a:t>
            </a:r>
            <a:endParaRPr lang="zh-CN" altLang="zh-CN" dirty="0">
              <a:latin typeface="Times New Roman" panose="02020603050405020304" pitchFamily="18" charset="0"/>
              <a:cs typeface="Times New Roman" panose="02020603050405020304" pitchFamily="18" charset="0"/>
            </a:endParaRPr>
          </a:p>
          <a:p>
            <a:endParaRPr lang="zh-CN" altLang="en-US" dirty="0"/>
          </a:p>
        </p:txBody>
      </p:sp>
      <p:pic>
        <p:nvPicPr>
          <p:cNvPr id="4" name="图片 3">
            <a:extLst>
              <a:ext uri="{FF2B5EF4-FFF2-40B4-BE49-F238E27FC236}">
                <a16:creationId xmlns:a16="http://schemas.microsoft.com/office/drawing/2014/main" id="{FBFD7B54-1543-496A-8056-23CA307B49D7}"/>
              </a:ext>
            </a:extLst>
          </p:cNvPr>
          <p:cNvPicPr>
            <a:picLocks noChangeAspect="1"/>
          </p:cNvPicPr>
          <p:nvPr/>
        </p:nvPicPr>
        <p:blipFill>
          <a:blip r:embed="rId2"/>
          <a:stretch>
            <a:fillRect/>
          </a:stretch>
        </p:blipFill>
        <p:spPr>
          <a:xfrm>
            <a:off x="2077968" y="3429000"/>
            <a:ext cx="5012946" cy="1167398"/>
          </a:xfrm>
          <a:prstGeom prst="rect">
            <a:avLst/>
          </a:prstGeom>
        </p:spPr>
      </p:pic>
      <p:cxnSp>
        <p:nvCxnSpPr>
          <p:cNvPr id="9" name="直接箭头连接符 8">
            <a:extLst>
              <a:ext uri="{FF2B5EF4-FFF2-40B4-BE49-F238E27FC236}">
                <a16:creationId xmlns:a16="http://schemas.microsoft.com/office/drawing/2014/main" id="{A1512EB9-7FD8-48ED-9CD0-ED9F84B7AA10}"/>
              </a:ext>
            </a:extLst>
          </p:cNvPr>
          <p:cNvCxnSpPr>
            <a:cxnSpLocks/>
          </p:cNvCxnSpPr>
          <p:nvPr/>
        </p:nvCxnSpPr>
        <p:spPr>
          <a:xfrm flipH="1" flipV="1">
            <a:off x="4623758" y="4091459"/>
            <a:ext cx="3114284" cy="504939"/>
          </a:xfrm>
          <a:prstGeom prst="straightConnector1">
            <a:avLst/>
          </a:prstGeom>
          <a:ln w="57150">
            <a:headEnd type="none" w="med" len="med"/>
            <a:tailEnd type="arrow" w="med" len="med"/>
          </a:ln>
        </p:spPr>
        <p:style>
          <a:lnRef idx="3">
            <a:schemeClr val="accent6"/>
          </a:lnRef>
          <a:fillRef idx="0">
            <a:schemeClr val="accent6"/>
          </a:fillRef>
          <a:effectRef idx="2">
            <a:schemeClr val="accent6"/>
          </a:effectRef>
          <a:fontRef idx="minor">
            <a:schemeClr val="tx1"/>
          </a:fontRef>
        </p:style>
      </p:cxnSp>
      <p:pic>
        <p:nvPicPr>
          <p:cNvPr id="13" name="图片 12">
            <a:extLst>
              <a:ext uri="{FF2B5EF4-FFF2-40B4-BE49-F238E27FC236}">
                <a16:creationId xmlns:a16="http://schemas.microsoft.com/office/drawing/2014/main" id="{BA5AFCC5-1C7F-4EA0-B9A1-959DFC3B9B09}"/>
              </a:ext>
            </a:extLst>
          </p:cNvPr>
          <p:cNvPicPr>
            <a:picLocks noChangeAspect="1"/>
          </p:cNvPicPr>
          <p:nvPr/>
        </p:nvPicPr>
        <p:blipFill>
          <a:blip r:embed="rId3"/>
          <a:stretch>
            <a:fillRect/>
          </a:stretch>
        </p:blipFill>
        <p:spPr>
          <a:xfrm>
            <a:off x="518764" y="5210634"/>
            <a:ext cx="10835036" cy="1509533"/>
          </a:xfrm>
          <a:prstGeom prst="rect">
            <a:avLst/>
          </a:prstGeom>
        </p:spPr>
      </p:pic>
      <p:pic>
        <p:nvPicPr>
          <p:cNvPr id="14" name="图片 13">
            <a:extLst>
              <a:ext uri="{FF2B5EF4-FFF2-40B4-BE49-F238E27FC236}">
                <a16:creationId xmlns:a16="http://schemas.microsoft.com/office/drawing/2014/main" id="{2B4C9A5A-063C-4530-80AF-E6A3798656DA}"/>
              </a:ext>
            </a:extLst>
          </p:cNvPr>
          <p:cNvPicPr>
            <a:picLocks noChangeAspect="1"/>
          </p:cNvPicPr>
          <p:nvPr/>
        </p:nvPicPr>
        <p:blipFill>
          <a:blip r:embed="rId4"/>
          <a:stretch>
            <a:fillRect/>
          </a:stretch>
        </p:blipFill>
        <p:spPr>
          <a:xfrm>
            <a:off x="7738042" y="3929372"/>
            <a:ext cx="3182999" cy="1334051"/>
          </a:xfrm>
          <a:prstGeom prst="rect">
            <a:avLst/>
          </a:prstGeom>
        </p:spPr>
      </p:pic>
    </p:spTree>
    <p:extLst>
      <p:ext uri="{BB962C8B-B14F-4D97-AF65-F5344CB8AC3E}">
        <p14:creationId xmlns:p14="http://schemas.microsoft.com/office/powerpoint/2010/main" val="185464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A0EF75-E578-43CD-A1D8-3BAB81AFEBFD}"/>
              </a:ext>
            </a:extLst>
          </p:cNvPr>
          <p:cNvSpPr>
            <a:spLocks noGrp="1"/>
          </p:cNvSpPr>
          <p:nvPr>
            <p:ph type="title"/>
          </p:nvPr>
        </p:nvSpPr>
        <p:spPr/>
        <p:txBody>
          <a:bodyPr/>
          <a:lstStyle/>
          <a:p>
            <a:r>
              <a:rPr lang="en-US" altLang="zh-CN" b="1" dirty="0"/>
              <a:t>3.4.2 Precedence and associativity</a:t>
            </a:r>
            <a:endParaRPr lang="zh-CN" altLang="en-US" dirty="0"/>
          </a:p>
        </p:txBody>
      </p:sp>
      <p:sp>
        <p:nvSpPr>
          <p:cNvPr id="3" name="内容占位符 2">
            <a:extLst>
              <a:ext uri="{FF2B5EF4-FFF2-40B4-BE49-F238E27FC236}">
                <a16:creationId xmlns:a16="http://schemas.microsoft.com/office/drawing/2014/main" id="{D05E836B-0AFA-4041-BEF0-A9DD815C1125}"/>
              </a:ext>
            </a:extLst>
          </p:cNvPr>
          <p:cNvSpPr>
            <a:spLocks noGrp="1"/>
          </p:cNvSpPr>
          <p:nvPr>
            <p:ph idx="1"/>
          </p:nvPr>
        </p:nvSpPr>
        <p:spPr>
          <a:xfrm>
            <a:off x="808826" y="1609822"/>
            <a:ext cx="10785076" cy="4351338"/>
          </a:xfrm>
        </p:spPr>
        <p:txBody>
          <a:bodyPr/>
          <a:lstStyle/>
          <a:p>
            <a:pPr algn="just"/>
            <a:r>
              <a:rPr lang="en-US" altLang="zh-CN" dirty="0"/>
              <a:t>group the operators into groups of equal precedence, and for each precedence we must write a different rule.</a:t>
            </a:r>
          </a:p>
          <a:p>
            <a:pPr algn="just"/>
            <a:r>
              <a:rPr lang="zh-CN" altLang="en-US" sz="2400" dirty="0">
                <a:latin typeface="宋体" panose="02010600030101010101" pitchFamily="2" charset="-122"/>
                <a:ea typeface="宋体" panose="02010600030101010101" pitchFamily="2" charset="-122"/>
              </a:rPr>
              <a:t>为了处理文法中的运算优先权问题，就必须把具有相同优先权的算符归纳在一组中，并为每一种优先权规定不同的规则。例如，可把乘法比加法和减法优先添加到简单表达式文法，如下所示</a:t>
            </a:r>
          </a:p>
        </p:txBody>
      </p:sp>
      <p:pic>
        <p:nvPicPr>
          <p:cNvPr id="5" name="图片 4">
            <a:extLst>
              <a:ext uri="{FF2B5EF4-FFF2-40B4-BE49-F238E27FC236}">
                <a16:creationId xmlns:a16="http://schemas.microsoft.com/office/drawing/2014/main" id="{E8CC251B-BABB-46FB-A23D-2930BBCAA235}"/>
              </a:ext>
            </a:extLst>
          </p:cNvPr>
          <p:cNvPicPr>
            <a:picLocks noChangeAspect="1"/>
          </p:cNvPicPr>
          <p:nvPr/>
        </p:nvPicPr>
        <p:blipFill>
          <a:blip r:embed="rId3"/>
          <a:stretch>
            <a:fillRect/>
          </a:stretch>
        </p:blipFill>
        <p:spPr>
          <a:xfrm>
            <a:off x="941620" y="4658992"/>
            <a:ext cx="4152381" cy="2009524"/>
          </a:xfrm>
          <a:prstGeom prst="rect">
            <a:avLst/>
          </a:prstGeom>
          <a:ln>
            <a:solidFill>
              <a:schemeClr val="tx1">
                <a:lumMod val="95000"/>
                <a:lumOff val="5000"/>
              </a:schemeClr>
            </a:solidFill>
          </a:ln>
        </p:spPr>
      </p:pic>
      <p:sp>
        <p:nvSpPr>
          <p:cNvPr id="6" name="矩形 5">
            <a:extLst>
              <a:ext uri="{FF2B5EF4-FFF2-40B4-BE49-F238E27FC236}">
                <a16:creationId xmlns:a16="http://schemas.microsoft.com/office/drawing/2014/main" id="{5D7F5301-F2D7-4A91-A449-96B0DE85E172}"/>
              </a:ext>
            </a:extLst>
          </p:cNvPr>
          <p:cNvSpPr/>
          <p:nvPr/>
        </p:nvSpPr>
        <p:spPr>
          <a:xfrm>
            <a:off x="6066628" y="4045268"/>
            <a:ext cx="5527274" cy="707886"/>
          </a:xfrm>
          <a:prstGeom prst="rect">
            <a:avLst/>
          </a:prstGeom>
        </p:spPr>
        <p:txBody>
          <a:bodyPr wrap="square">
            <a:spAutoFit/>
          </a:bodyPr>
          <a:lstStyle/>
          <a:p>
            <a:pPr algn="just"/>
            <a:r>
              <a:rPr lang="zh-CN" altLang="en-US" sz="2000" dirty="0">
                <a:latin typeface="AdobeSongStd-Light"/>
              </a:rPr>
              <a:t>在这个文法中，乘法被归在</a:t>
            </a:r>
            <a:r>
              <a:rPr lang="en-US" altLang="zh-CN" sz="2000" i="1" dirty="0">
                <a:latin typeface="Times New Roman" panose="02020603050405020304" pitchFamily="18" charset="0"/>
              </a:rPr>
              <a:t>t e r m</a:t>
            </a:r>
            <a:r>
              <a:rPr lang="zh-CN" altLang="en-US" sz="2000" dirty="0">
                <a:latin typeface="AdobeSongStd-Light"/>
              </a:rPr>
              <a:t>规则下，而加法和减法则被归在</a:t>
            </a:r>
            <a:r>
              <a:rPr lang="en-US" altLang="zh-CN" sz="2000" i="1" dirty="0">
                <a:latin typeface="Times New Roman" panose="02020603050405020304" pitchFamily="18" charset="0"/>
              </a:rPr>
              <a:t>e x p</a:t>
            </a:r>
            <a:r>
              <a:rPr lang="zh-CN" altLang="en-US" sz="2000" dirty="0">
                <a:latin typeface="AdobeSongStd-Light"/>
              </a:rPr>
              <a:t>规则之下。</a:t>
            </a:r>
            <a:endParaRPr lang="zh-CN" altLang="en-US" sz="2000" dirty="0"/>
          </a:p>
        </p:txBody>
      </p:sp>
      <p:sp>
        <p:nvSpPr>
          <p:cNvPr id="8" name="矩形 7">
            <a:extLst>
              <a:ext uri="{FF2B5EF4-FFF2-40B4-BE49-F238E27FC236}">
                <a16:creationId xmlns:a16="http://schemas.microsoft.com/office/drawing/2014/main" id="{838AB26C-3ECD-496B-85A8-0A018FD7D694}"/>
              </a:ext>
            </a:extLst>
          </p:cNvPr>
          <p:cNvSpPr/>
          <p:nvPr/>
        </p:nvSpPr>
        <p:spPr>
          <a:xfrm>
            <a:off x="6066627" y="4980540"/>
            <a:ext cx="5527274" cy="1569660"/>
          </a:xfrm>
          <a:prstGeom prst="rect">
            <a:avLst/>
          </a:prstGeom>
        </p:spPr>
        <p:txBody>
          <a:bodyPr wrap="square">
            <a:spAutoFit/>
          </a:bodyPr>
          <a:lstStyle/>
          <a:p>
            <a:pPr algn="just"/>
            <a:r>
              <a:rPr lang="en-US" altLang="zh-CN" sz="2400" dirty="0"/>
              <a:t>addition and subtraction will appear "higher" (that is, closer to the root) in the parse and syntax trees, and thus receive lower precedence</a:t>
            </a:r>
            <a:r>
              <a:rPr lang="en-US" altLang="zh-CN" sz="2400" kern="100" dirty="0">
                <a:solidFill>
                  <a:srgbClr val="000000"/>
                </a:solidFill>
                <a:latin typeface="Times New Roman" panose="02020603050405020304" pitchFamily="18" charset="0"/>
                <a:ea typeface="宋体" panose="02010600030101010101" pitchFamily="2" charset="-122"/>
              </a:rPr>
              <a:t>.</a:t>
            </a:r>
            <a:endParaRPr lang="zh-CN" altLang="en-US" sz="2400" dirty="0"/>
          </a:p>
        </p:txBody>
      </p:sp>
      <p:pic>
        <p:nvPicPr>
          <p:cNvPr id="9" name="图片 8">
            <a:extLst>
              <a:ext uri="{FF2B5EF4-FFF2-40B4-BE49-F238E27FC236}">
                <a16:creationId xmlns:a16="http://schemas.microsoft.com/office/drawing/2014/main" id="{B37357BD-2664-4722-B3DB-4B89A94C4379}"/>
              </a:ext>
            </a:extLst>
          </p:cNvPr>
          <p:cNvPicPr>
            <a:picLocks noChangeAspect="1"/>
          </p:cNvPicPr>
          <p:nvPr/>
        </p:nvPicPr>
        <p:blipFill>
          <a:blip r:embed="rId4"/>
          <a:stretch>
            <a:fillRect/>
          </a:stretch>
        </p:blipFill>
        <p:spPr>
          <a:xfrm>
            <a:off x="889811" y="3695312"/>
            <a:ext cx="4255997" cy="659262"/>
          </a:xfrm>
          <a:prstGeom prst="rect">
            <a:avLst/>
          </a:prstGeom>
          <a:ln>
            <a:solidFill>
              <a:schemeClr val="tx1">
                <a:lumMod val="95000"/>
                <a:lumOff val="5000"/>
              </a:schemeClr>
            </a:solidFill>
          </a:ln>
        </p:spPr>
      </p:pic>
      <p:sp>
        <p:nvSpPr>
          <p:cNvPr id="10" name="箭头: 下 9">
            <a:extLst>
              <a:ext uri="{FF2B5EF4-FFF2-40B4-BE49-F238E27FC236}">
                <a16:creationId xmlns:a16="http://schemas.microsoft.com/office/drawing/2014/main" id="{8BFBCAFB-8838-4B08-804D-1FEC7F5C0B2F}"/>
              </a:ext>
            </a:extLst>
          </p:cNvPr>
          <p:cNvSpPr/>
          <p:nvPr/>
        </p:nvSpPr>
        <p:spPr>
          <a:xfrm>
            <a:off x="2432651" y="4175185"/>
            <a:ext cx="1086928" cy="533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左大括号 10">
            <a:extLst>
              <a:ext uri="{FF2B5EF4-FFF2-40B4-BE49-F238E27FC236}">
                <a16:creationId xmlns:a16="http://schemas.microsoft.com/office/drawing/2014/main" id="{179C7886-0C41-43E0-8E43-5DCE13DCB4A7}"/>
              </a:ext>
            </a:extLst>
          </p:cNvPr>
          <p:cNvSpPr/>
          <p:nvPr/>
        </p:nvSpPr>
        <p:spPr>
          <a:xfrm>
            <a:off x="5284411" y="4027231"/>
            <a:ext cx="782217" cy="2663363"/>
          </a:xfrm>
          <a:prstGeom prst="leftBrace">
            <a:avLst>
              <a:gd name="adj1" fmla="val 43215"/>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66308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25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250"/>
                                        <p:tgtEl>
                                          <p:spTgt spid="6"/>
                                        </p:tgtEl>
                                      </p:cBhvr>
                                    </p:animEffect>
                                  </p:childTnLst>
                                </p:cTn>
                              </p:par>
                            </p:childTnLst>
                          </p:cTn>
                        </p:par>
                        <p:par>
                          <p:cTn id="27" fill="hold">
                            <p:stCondLst>
                              <p:cond delay="250"/>
                            </p:stCondLst>
                            <p:childTnLst>
                              <p:par>
                                <p:cTn id="28" presetID="22" presetClass="entr" presetSubtype="8"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animBg="1"/>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185E4D-52E9-45CD-91A0-02F626BC6A91}"/>
              </a:ext>
            </a:extLst>
          </p:cNvPr>
          <p:cNvSpPr>
            <a:spLocks noGrp="1"/>
          </p:cNvSpPr>
          <p:nvPr>
            <p:ph type="title"/>
          </p:nvPr>
        </p:nvSpPr>
        <p:spPr/>
        <p:txBody>
          <a:bodyPr/>
          <a:lstStyle/>
          <a:p>
            <a:r>
              <a:rPr lang="en-US" altLang="zh-CN" b="1" dirty="0"/>
              <a:t>3.4.2 Precedence and associativity</a:t>
            </a:r>
            <a:endParaRPr lang="zh-CN" altLang="en-US" dirty="0"/>
          </a:p>
        </p:txBody>
      </p:sp>
      <p:sp>
        <p:nvSpPr>
          <p:cNvPr id="3" name="内容占位符 2">
            <a:extLst>
              <a:ext uri="{FF2B5EF4-FFF2-40B4-BE49-F238E27FC236}">
                <a16:creationId xmlns:a16="http://schemas.microsoft.com/office/drawing/2014/main" id="{1F18522C-70D2-4EFC-90E2-A041D89C19FE}"/>
              </a:ext>
            </a:extLst>
          </p:cNvPr>
          <p:cNvSpPr>
            <a:spLocks noGrp="1"/>
          </p:cNvSpPr>
          <p:nvPr>
            <p:ph idx="1"/>
          </p:nvPr>
        </p:nvSpPr>
        <p:spPr/>
        <p:txBody>
          <a:bodyPr/>
          <a:lstStyle/>
          <a:p>
            <a:pPr algn="just"/>
            <a:r>
              <a:rPr lang="en-US" altLang="zh-CN" dirty="0"/>
              <a:t>a </a:t>
            </a:r>
            <a:r>
              <a:rPr lang="en-US" altLang="zh-CN" b="1" dirty="0"/>
              <a:t>precedence cascade:</a:t>
            </a:r>
            <a:r>
              <a:rPr lang="en-US" altLang="zh-CN" dirty="0"/>
              <a:t> a grouping of oper­ators into different precedence levels is a standard method in syntactic specification using BNF. </a:t>
            </a:r>
            <a:endParaRPr lang="zh-CN" altLang="zh-CN" dirty="0"/>
          </a:p>
          <a:p>
            <a:r>
              <a:rPr lang="zh-CN" altLang="en-US" dirty="0"/>
              <a:t>这样将算符放在不同的优先权级别中的办法是在语法说明中使用</a:t>
            </a:r>
            <a:r>
              <a:rPr lang="en-US" altLang="zh-CN" dirty="0"/>
              <a:t>B N F</a:t>
            </a:r>
            <a:r>
              <a:rPr lang="zh-CN" altLang="en-US" dirty="0"/>
              <a:t>的一个标准方法。这种分组称作优先级联（</a:t>
            </a:r>
            <a:r>
              <a:rPr lang="en-US" altLang="zh-CN" dirty="0"/>
              <a:t>precedence cascade</a:t>
            </a:r>
            <a:r>
              <a:rPr lang="zh-CN" altLang="en-US" dirty="0"/>
              <a:t>）</a:t>
            </a:r>
          </a:p>
        </p:txBody>
      </p:sp>
    </p:spTree>
    <p:extLst>
      <p:ext uri="{BB962C8B-B14F-4D97-AF65-F5344CB8AC3E}">
        <p14:creationId xmlns:p14="http://schemas.microsoft.com/office/powerpoint/2010/main" val="28459828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307B0E-C78E-4B6A-9CBF-B606F0201ED0}"/>
              </a:ext>
            </a:extLst>
          </p:cNvPr>
          <p:cNvSpPr>
            <a:spLocks noGrp="1"/>
          </p:cNvSpPr>
          <p:nvPr>
            <p:ph type="title"/>
          </p:nvPr>
        </p:nvSpPr>
        <p:spPr/>
        <p:txBody>
          <a:bodyPr/>
          <a:lstStyle/>
          <a:p>
            <a:r>
              <a:rPr lang="en-US" altLang="zh-CN" b="1" dirty="0"/>
              <a:t>3.4.2 Precedence and associativity</a:t>
            </a:r>
            <a:endParaRPr lang="zh-CN" altLang="en-US" dirty="0"/>
          </a:p>
        </p:txBody>
      </p:sp>
      <p:sp>
        <p:nvSpPr>
          <p:cNvPr id="3" name="内容占位符 2">
            <a:extLst>
              <a:ext uri="{FF2B5EF4-FFF2-40B4-BE49-F238E27FC236}">
                <a16:creationId xmlns:a16="http://schemas.microsoft.com/office/drawing/2014/main" id="{ED642DA1-1620-45D1-8799-05A08C9DD687}"/>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E1271A97-5972-4A50-8D9A-C7C67C492249}"/>
              </a:ext>
            </a:extLst>
          </p:cNvPr>
          <p:cNvPicPr>
            <a:picLocks noChangeAspect="1"/>
          </p:cNvPicPr>
          <p:nvPr/>
        </p:nvPicPr>
        <p:blipFill>
          <a:blip r:embed="rId2"/>
          <a:stretch>
            <a:fillRect/>
          </a:stretch>
        </p:blipFill>
        <p:spPr>
          <a:xfrm>
            <a:off x="419100" y="1825625"/>
            <a:ext cx="11353800" cy="4195613"/>
          </a:xfrm>
          <a:prstGeom prst="rect">
            <a:avLst/>
          </a:prstGeom>
        </p:spPr>
      </p:pic>
    </p:spTree>
    <p:extLst>
      <p:ext uri="{BB962C8B-B14F-4D97-AF65-F5344CB8AC3E}">
        <p14:creationId xmlns:p14="http://schemas.microsoft.com/office/powerpoint/2010/main" val="16287328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175954-79CF-4B27-96F8-4639F49780FE}"/>
              </a:ext>
            </a:extLst>
          </p:cNvPr>
          <p:cNvSpPr>
            <a:spLocks noGrp="1"/>
          </p:cNvSpPr>
          <p:nvPr>
            <p:ph type="title"/>
          </p:nvPr>
        </p:nvSpPr>
        <p:spPr/>
        <p:txBody>
          <a:bodyPr/>
          <a:lstStyle/>
          <a:p>
            <a:r>
              <a:rPr lang="en-US" altLang="zh-CN" b="1" dirty="0"/>
              <a:t>3.4.2 Precedence and associativity</a:t>
            </a:r>
            <a:endParaRPr lang="zh-CN" altLang="en-US" dirty="0"/>
          </a:p>
        </p:txBody>
      </p:sp>
      <p:sp>
        <p:nvSpPr>
          <p:cNvPr id="3" name="内容占位符 2">
            <a:extLst>
              <a:ext uri="{FF2B5EF4-FFF2-40B4-BE49-F238E27FC236}">
                <a16:creationId xmlns:a16="http://schemas.microsoft.com/office/drawing/2014/main" id="{D3AC6BE8-24D6-458B-9FFE-4E2AC9FFD1EF}"/>
              </a:ext>
            </a:extLst>
          </p:cNvPr>
          <p:cNvSpPr>
            <a:spLocks noGrp="1"/>
          </p:cNvSpPr>
          <p:nvPr>
            <p:ph idx="1"/>
          </p:nvPr>
        </p:nvSpPr>
        <p:spPr/>
        <p:txBody>
          <a:bodyPr/>
          <a:lstStyle/>
          <a:p>
            <a:endParaRPr lang="zh-CN" altLang="en-US"/>
          </a:p>
        </p:txBody>
      </p:sp>
      <p:pic>
        <p:nvPicPr>
          <p:cNvPr id="5" name="图片 4">
            <a:extLst>
              <a:ext uri="{FF2B5EF4-FFF2-40B4-BE49-F238E27FC236}">
                <a16:creationId xmlns:a16="http://schemas.microsoft.com/office/drawing/2014/main" id="{147DE49C-AC35-4653-BCDC-E8360A48478E}"/>
              </a:ext>
            </a:extLst>
          </p:cNvPr>
          <p:cNvPicPr>
            <a:picLocks noChangeAspect="1"/>
          </p:cNvPicPr>
          <p:nvPr/>
        </p:nvPicPr>
        <p:blipFill>
          <a:blip r:embed="rId2"/>
          <a:stretch>
            <a:fillRect/>
          </a:stretch>
        </p:blipFill>
        <p:spPr>
          <a:xfrm>
            <a:off x="651212" y="1825625"/>
            <a:ext cx="10889575" cy="2970662"/>
          </a:xfrm>
          <a:prstGeom prst="rect">
            <a:avLst/>
          </a:prstGeom>
        </p:spPr>
      </p:pic>
      <p:pic>
        <p:nvPicPr>
          <p:cNvPr id="6" name="图片 5">
            <a:extLst>
              <a:ext uri="{FF2B5EF4-FFF2-40B4-BE49-F238E27FC236}">
                <a16:creationId xmlns:a16="http://schemas.microsoft.com/office/drawing/2014/main" id="{940E5731-8187-46E9-B56A-909B3D1E56C2}"/>
              </a:ext>
            </a:extLst>
          </p:cNvPr>
          <p:cNvPicPr>
            <a:picLocks noChangeAspect="1"/>
          </p:cNvPicPr>
          <p:nvPr/>
        </p:nvPicPr>
        <p:blipFill>
          <a:blip r:embed="rId3"/>
          <a:stretch>
            <a:fillRect/>
          </a:stretch>
        </p:blipFill>
        <p:spPr>
          <a:xfrm>
            <a:off x="651212" y="5097319"/>
            <a:ext cx="7253377" cy="778611"/>
          </a:xfrm>
          <a:prstGeom prst="rect">
            <a:avLst/>
          </a:prstGeom>
        </p:spPr>
      </p:pic>
    </p:spTree>
    <p:extLst>
      <p:ext uri="{BB962C8B-B14F-4D97-AF65-F5344CB8AC3E}">
        <p14:creationId xmlns:p14="http://schemas.microsoft.com/office/powerpoint/2010/main" val="36641121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28FBCD-41BE-4078-9DAD-4DA96AFE5D36}"/>
              </a:ext>
            </a:extLst>
          </p:cNvPr>
          <p:cNvSpPr>
            <a:spLocks noGrp="1"/>
          </p:cNvSpPr>
          <p:nvPr>
            <p:ph type="title"/>
          </p:nvPr>
        </p:nvSpPr>
        <p:spPr/>
        <p:txBody>
          <a:bodyPr/>
          <a:lstStyle/>
          <a:p>
            <a:r>
              <a:rPr lang="en-US" altLang="zh-CN" b="1" dirty="0"/>
              <a:t>3.4.2 Precedence and associativity</a:t>
            </a:r>
            <a:endParaRPr lang="zh-CN" altLang="en-US" dirty="0"/>
          </a:p>
        </p:txBody>
      </p:sp>
      <p:sp>
        <p:nvSpPr>
          <p:cNvPr id="3" name="内容占位符 2">
            <a:extLst>
              <a:ext uri="{FF2B5EF4-FFF2-40B4-BE49-F238E27FC236}">
                <a16:creationId xmlns:a16="http://schemas.microsoft.com/office/drawing/2014/main" id="{2C37F480-5B07-4375-8A29-42E2F9B75D4B}"/>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E96D957C-8219-4BD2-B25A-BCCB24FE34C6}"/>
              </a:ext>
            </a:extLst>
          </p:cNvPr>
          <p:cNvPicPr>
            <a:picLocks noChangeAspect="1"/>
          </p:cNvPicPr>
          <p:nvPr/>
        </p:nvPicPr>
        <p:blipFill>
          <a:blip r:embed="rId3"/>
          <a:stretch>
            <a:fillRect/>
          </a:stretch>
        </p:blipFill>
        <p:spPr>
          <a:xfrm>
            <a:off x="338857" y="1838565"/>
            <a:ext cx="11514286" cy="761905"/>
          </a:xfrm>
          <a:prstGeom prst="rect">
            <a:avLst/>
          </a:prstGeom>
        </p:spPr>
      </p:pic>
      <p:pic>
        <p:nvPicPr>
          <p:cNvPr id="5" name="图片 4">
            <a:extLst>
              <a:ext uri="{FF2B5EF4-FFF2-40B4-BE49-F238E27FC236}">
                <a16:creationId xmlns:a16="http://schemas.microsoft.com/office/drawing/2014/main" id="{ECD6D82D-1455-4111-9EB2-8DAFDDDB1433}"/>
              </a:ext>
            </a:extLst>
          </p:cNvPr>
          <p:cNvPicPr>
            <a:picLocks noChangeAspect="1"/>
          </p:cNvPicPr>
          <p:nvPr/>
        </p:nvPicPr>
        <p:blipFill>
          <a:blip r:embed="rId4"/>
          <a:stretch>
            <a:fillRect/>
          </a:stretch>
        </p:blipFill>
        <p:spPr>
          <a:xfrm>
            <a:off x="778870" y="3517934"/>
            <a:ext cx="4657143" cy="1942857"/>
          </a:xfrm>
          <a:prstGeom prst="rect">
            <a:avLst/>
          </a:prstGeom>
        </p:spPr>
      </p:pic>
      <p:pic>
        <p:nvPicPr>
          <p:cNvPr id="6" name="图片 5">
            <a:extLst>
              <a:ext uri="{FF2B5EF4-FFF2-40B4-BE49-F238E27FC236}">
                <a16:creationId xmlns:a16="http://schemas.microsoft.com/office/drawing/2014/main" id="{7E64CF21-3C59-4CD2-ACEE-E8A6A7FF9E7B}"/>
              </a:ext>
            </a:extLst>
          </p:cNvPr>
          <p:cNvPicPr>
            <a:picLocks noChangeAspect="1"/>
          </p:cNvPicPr>
          <p:nvPr/>
        </p:nvPicPr>
        <p:blipFill>
          <a:blip r:embed="rId5"/>
          <a:stretch>
            <a:fillRect/>
          </a:stretch>
        </p:blipFill>
        <p:spPr>
          <a:xfrm>
            <a:off x="7770087" y="3517934"/>
            <a:ext cx="3440279" cy="1664906"/>
          </a:xfrm>
          <a:prstGeom prst="rect">
            <a:avLst/>
          </a:prstGeom>
          <a:ln>
            <a:solidFill>
              <a:schemeClr val="tx1">
                <a:lumMod val="95000"/>
                <a:lumOff val="5000"/>
              </a:schemeClr>
            </a:solidFill>
          </a:ln>
        </p:spPr>
      </p:pic>
      <p:pic>
        <p:nvPicPr>
          <p:cNvPr id="7" name="图片 6">
            <a:extLst>
              <a:ext uri="{FF2B5EF4-FFF2-40B4-BE49-F238E27FC236}">
                <a16:creationId xmlns:a16="http://schemas.microsoft.com/office/drawing/2014/main" id="{DB8A0EFD-955A-4BB1-A223-A9FA8F3EB0B6}"/>
              </a:ext>
            </a:extLst>
          </p:cNvPr>
          <p:cNvPicPr>
            <a:picLocks noChangeAspect="1"/>
          </p:cNvPicPr>
          <p:nvPr/>
        </p:nvPicPr>
        <p:blipFill>
          <a:blip r:embed="rId6"/>
          <a:stretch>
            <a:fillRect/>
          </a:stretch>
        </p:blipFill>
        <p:spPr>
          <a:xfrm>
            <a:off x="7770087" y="2747963"/>
            <a:ext cx="3451284" cy="534610"/>
          </a:xfrm>
          <a:prstGeom prst="rect">
            <a:avLst/>
          </a:prstGeom>
          <a:ln>
            <a:solidFill>
              <a:schemeClr val="tx1">
                <a:lumMod val="95000"/>
                <a:lumOff val="5000"/>
              </a:schemeClr>
            </a:solidFill>
          </a:ln>
        </p:spPr>
      </p:pic>
      <p:pic>
        <p:nvPicPr>
          <p:cNvPr id="8" name="图片 7">
            <a:extLst>
              <a:ext uri="{FF2B5EF4-FFF2-40B4-BE49-F238E27FC236}">
                <a16:creationId xmlns:a16="http://schemas.microsoft.com/office/drawing/2014/main" id="{BE76C21B-9841-4217-9A47-864D6223A495}"/>
              </a:ext>
            </a:extLst>
          </p:cNvPr>
          <p:cNvPicPr>
            <a:picLocks noChangeAspect="1"/>
          </p:cNvPicPr>
          <p:nvPr/>
        </p:nvPicPr>
        <p:blipFill>
          <a:blip r:embed="rId4"/>
          <a:stretch>
            <a:fillRect/>
          </a:stretch>
        </p:blipFill>
        <p:spPr>
          <a:xfrm>
            <a:off x="7781092" y="5418201"/>
            <a:ext cx="3451284" cy="1439799"/>
          </a:xfrm>
          <a:prstGeom prst="rect">
            <a:avLst/>
          </a:prstGeom>
          <a:ln>
            <a:solidFill>
              <a:schemeClr val="tx1">
                <a:lumMod val="95000"/>
                <a:lumOff val="5000"/>
              </a:schemeClr>
            </a:solidFill>
          </a:ln>
        </p:spPr>
      </p:pic>
      <p:cxnSp>
        <p:nvCxnSpPr>
          <p:cNvPr id="10" name="连接符: 肘形 9">
            <a:extLst>
              <a:ext uri="{FF2B5EF4-FFF2-40B4-BE49-F238E27FC236}">
                <a16:creationId xmlns:a16="http://schemas.microsoft.com/office/drawing/2014/main" id="{9E91FD10-B1DF-42E6-99A5-36D69483B27A}"/>
              </a:ext>
            </a:extLst>
          </p:cNvPr>
          <p:cNvCxnSpPr>
            <a:stCxn id="7" idx="1"/>
            <a:endCxn id="6" idx="1"/>
          </p:cNvCxnSpPr>
          <p:nvPr/>
        </p:nvCxnSpPr>
        <p:spPr>
          <a:xfrm rot="10800000" flipV="1">
            <a:off x="7770087" y="3015267"/>
            <a:ext cx="12700" cy="1335119"/>
          </a:xfrm>
          <a:prstGeom prst="bentConnector3">
            <a:avLst>
              <a:gd name="adj1" fmla="val 5603772"/>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连接符: 肘形 12">
            <a:extLst>
              <a:ext uri="{FF2B5EF4-FFF2-40B4-BE49-F238E27FC236}">
                <a16:creationId xmlns:a16="http://schemas.microsoft.com/office/drawing/2014/main" id="{E5E762C9-74FF-44C7-8AAB-52CFDDDB95DD}"/>
              </a:ext>
            </a:extLst>
          </p:cNvPr>
          <p:cNvCxnSpPr/>
          <p:nvPr/>
        </p:nvCxnSpPr>
        <p:spPr>
          <a:xfrm rot="10800000" flipV="1">
            <a:off x="7781092" y="4841844"/>
            <a:ext cx="12700" cy="1335119"/>
          </a:xfrm>
          <a:prstGeom prst="bentConnector3">
            <a:avLst>
              <a:gd name="adj1" fmla="val 5603772"/>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574566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250"/>
                                        <p:tgtEl>
                                          <p:spTgt spid="10"/>
                                        </p:tgtEl>
                                      </p:cBhvr>
                                    </p:animEffect>
                                  </p:childTnLst>
                                </p:cTn>
                              </p:par>
                            </p:childTnLst>
                          </p:cTn>
                        </p:par>
                        <p:par>
                          <p:cTn id="12" fill="hold">
                            <p:stCondLst>
                              <p:cond delay="250"/>
                            </p:stCondLst>
                            <p:childTnLst>
                              <p:par>
                                <p:cTn id="13" presetID="1"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250"/>
                                        <p:tgtEl>
                                          <p:spTgt spid="13"/>
                                        </p:tgtEl>
                                      </p:cBhvr>
                                    </p:animEffect>
                                  </p:childTnLst>
                                </p:cTn>
                              </p:par>
                            </p:childTnLst>
                          </p:cTn>
                        </p:par>
                        <p:par>
                          <p:cTn id="20" fill="hold">
                            <p:stCondLst>
                              <p:cond delay="250"/>
                            </p:stCondLst>
                            <p:childTnLst>
                              <p:par>
                                <p:cTn id="21" presetID="1"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CB3154-DA91-4530-AFCA-59F6E8758B88}"/>
              </a:ext>
            </a:extLst>
          </p:cNvPr>
          <p:cNvSpPr>
            <a:spLocks noGrp="1"/>
          </p:cNvSpPr>
          <p:nvPr>
            <p:ph type="title"/>
          </p:nvPr>
        </p:nvSpPr>
        <p:spPr/>
        <p:txBody>
          <a:bodyPr/>
          <a:lstStyle/>
          <a:p>
            <a:r>
              <a:rPr lang="en-US" altLang="zh-CN" b="1" dirty="0"/>
              <a:t>3.4.2 Precedence and associativity</a:t>
            </a:r>
            <a:endParaRPr lang="zh-CN" altLang="en-US" dirty="0"/>
          </a:p>
        </p:txBody>
      </p:sp>
      <p:sp>
        <p:nvSpPr>
          <p:cNvPr id="3" name="内容占位符 2">
            <a:extLst>
              <a:ext uri="{FF2B5EF4-FFF2-40B4-BE49-F238E27FC236}">
                <a16:creationId xmlns:a16="http://schemas.microsoft.com/office/drawing/2014/main" id="{D4A94547-A158-4F01-8952-7A527D811FFB}"/>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B7634EE2-131E-4947-8E92-6066FFD81399}"/>
              </a:ext>
            </a:extLst>
          </p:cNvPr>
          <p:cNvPicPr>
            <a:picLocks noChangeAspect="1"/>
          </p:cNvPicPr>
          <p:nvPr/>
        </p:nvPicPr>
        <p:blipFill>
          <a:blip r:embed="rId2"/>
          <a:stretch>
            <a:fillRect/>
          </a:stretch>
        </p:blipFill>
        <p:spPr>
          <a:xfrm>
            <a:off x="812664" y="1784280"/>
            <a:ext cx="7084850" cy="511832"/>
          </a:xfrm>
          <a:prstGeom prst="rect">
            <a:avLst/>
          </a:prstGeom>
        </p:spPr>
      </p:pic>
      <p:pic>
        <p:nvPicPr>
          <p:cNvPr id="5" name="图片 4">
            <a:extLst>
              <a:ext uri="{FF2B5EF4-FFF2-40B4-BE49-F238E27FC236}">
                <a16:creationId xmlns:a16="http://schemas.microsoft.com/office/drawing/2014/main" id="{CEE0DD79-C1BC-4B62-9B71-A2938DFC0B8D}"/>
              </a:ext>
            </a:extLst>
          </p:cNvPr>
          <p:cNvPicPr>
            <a:picLocks noChangeAspect="1"/>
          </p:cNvPicPr>
          <p:nvPr/>
        </p:nvPicPr>
        <p:blipFill>
          <a:blip r:embed="rId3"/>
          <a:stretch>
            <a:fillRect/>
          </a:stretch>
        </p:blipFill>
        <p:spPr>
          <a:xfrm>
            <a:off x="6104562" y="2431049"/>
            <a:ext cx="5274774" cy="3162676"/>
          </a:xfrm>
          <a:prstGeom prst="rect">
            <a:avLst/>
          </a:prstGeom>
        </p:spPr>
      </p:pic>
      <p:pic>
        <p:nvPicPr>
          <p:cNvPr id="6" name="图片 5">
            <a:extLst>
              <a:ext uri="{FF2B5EF4-FFF2-40B4-BE49-F238E27FC236}">
                <a16:creationId xmlns:a16="http://schemas.microsoft.com/office/drawing/2014/main" id="{ED5149A8-EEF1-42D7-BC19-A1E94AB53D30}"/>
              </a:ext>
            </a:extLst>
          </p:cNvPr>
          <p:cNvPicPr>
            <a:picLocks noChangeAspect="1"/>
          </p:cNvPicPr>
          <p:nvPr/>
        </p:nvPicPr>
        <p:blipFill>
          <a:blip r:embed="rId4"/>
          <a:stretch>
            <a:fillRect/>
          </a:stretch>
        </p:blipFill>
        <p:spPr>
          <a:xfrm>
            <a:off x="838200" y="3265108"/>
            <a:ext cx="4657143" cy="1942857"/>
          </a:xfrm>
          <a:prstGeom prst="rect">
            <a:avLst/>
          </a:prstGeom>
        </p:spPr>
      </p:pic>
    </p:spTree>
    <p:extLst>
      <p:ext uri="{BB962C8B-B14F-4D97-AF65-F5344CB8AC3E}">
        <p14:creationId xmlns:p14="http://schemas.microsoft.com/office/powerpoint/2010/main" val="173463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AB2515-7078-4625-A34E-BF9402AC426A}"/>
              </a:ext>
            </a:extLst>
          </p:cNvPr>
          <p:cNvSpPr>
            <a:spLocks noGrp="1"/>
          </p:cNvSpPr>
          <p:nvPr>
            <p:ph type="title"/>
          </p:nvPr>
        </p:nvSpPr>
        <p:spPr/>
        <p:txBody>
          <a:bodyPr/>
          <a:lstStyle/>
          <a:p>
            <a:r>
              <a:rPr lang="en-US" altLang="zh-CN" b="1" dirty="0"/>
              <a:t>3.4.2 Precedence and associativity</a:t>
            </a:r>
            <a:endParaRPr lang="zh-CN" altLang="en-US" dirty="0"/>
          </a:p>
        </p:txBody>
      </p:sp>
      <p:sp>
        <p:nvSpPr>
          <p:cNvPr id="3" name="内容占位符 2">
            <a:extLst>
              <a:ext uri="{FF2B5EF4-FFF2-40B4-BE49-F238E27FC236}">
                <a16:creationId xmlns:a16="http://schemas.microsoft.com/office/drawing/2014/main" id="{9442A6AC-4248-47BE-BC96-DB8E6FD2A589}"/>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A9B24260-B813-49AD-8670-7C4EA6F0AFC7}"/>
              </a:ext>
            </a:extLst>
          </p:cNvPr>
          <p:cNvPicPr>
            <a:picLocks noChangeAspect="1"/>
          </p:cNvPicPr>
          <p:nvPr/>
        </p:nvPicPr>
        <p:blipFill>
          <a:blip r:embed="rId2"/>
          <a:stretch>
            <a:fillRect/>
          </a:stretch>
        </p:blipFill>
        <p:spPr>
          <a:xfrm>
            <a:off x="698196" y="1781059"/>
            <a:ext cx="6352959" cy="510386"/>
          </a:xfrm>
          <a:prstGeom prst="rect">
            <a:avLst/>
          </a:prstGeom>
        </p:spPr>
      </p:pic>
      <p:pic>
        <p:nvPicPr>
          <p:cNvPr id="5" name="图片 4">
            <a:extLst>
              <a:ext uri="{FF2B5EF4-FFF2-40B4-BE49-F238E27FC236}">
                <a16:creationId xmlns:a16="http://schemas.microsoft.com/office/drawing/2014/main" id="{FC4F24F0-514A-4613-AFD2-09B62D4829A7}"/>
              </a:ext>
            </a:extLst>
          </p:cNvPr>
          <p:cNvPicPr>
            <a:picLocks noChangeAspect="1"/>
          </p:cNvPicPr>
          <p:nvPr/>
        </p:nvPicPr>
        <p:blipFill>
          <a:blip r:embed="rId3"/>
          <a:stretch>
            <a:fillRect/>
          </a:stretch>
        </p:blipFill>
        <p:spPr>
          <a:xfrm>
            <a:off x="6583750" y="1397845"/>
            <a:ext cx="5266583" cy="4429937"/>
          </a:xfrm>
          <a:prstGeom prst="rect">
            <a:avLst/>
          </a:prstGeom>
        </p:spPr>
      </p:pic>
      <p:pic>
        <p:nvPicPr>
          <p:cNvPr id="6" name="图片 5">
            <a:extLst>
              <a:ext uri="{FF2B5EF4-FFF2-40B4-BE49-F238E27FC236}">
                <a16:creationId xmlns:a16="http://schemas.microsoft.com/office/drawing/2014/main" id="{67F31B8E-21A0-44A0-BAA4-6BD022FA32F8}"/>
              </a:ext>
            </a:extLst>
          </p:cNvPr>
          <p:cNvPicPr>
            <a:picLocks noChangeAspect="1"/>
          </p:cNvPicPr>
          <p:nvPr/>
        </p:nvPicPr>
        <p:blipFill>
          <a:blip r:embed="rId4"/>
          <a:stretch>
            <a:fillRect/>
          </a:stretch>
        </p:blipFill>
        <p:spPr>
          <a:xfrm>
            <a:off x="838200" y="2846028"/>
            <a:ext cx="4657143" cy="1942857"/>
          </a:xfrm>
          <a:prstGeom prst="rect">
            <a:avLst/>
          </a:prstGeom>
        </p:spPr>
      </p:pic>
      <p:sp>
        <p:nvSpPr>
          <p:cNvPr id="7" name="矩形 6">
            <a:extLst>
              <a:ext uri="{FF2B5EF4-FFF2-40B4-BE49-F238E27FC236}">
                <a16:creationId xmlns:a16="http://schemas.microsoft.com/office/drawing/2014/main" id="{7CB77EA0-DB5B-46AA-A18A-2FEFD9480D85}"/>
              </a:ext>
            </a:extLst>
          </p:cNvPr>
          <p:cNvSpPr/>
          <p:nvPr/>
        </p:nvSpPr>
        <p:spPr>
          <a:xfrm>
            <a:off x="698196" y="5746809"/>
            <a:ext cx="10832446" cy="707886"/>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indent="266700" algn="just">
              <a:spcAft>
                <a:spcPts val="0"/>
              </a:spcAft>
            </a:pPr>
            <a:r>
              <a:rPr lang="en-US" altLang="zh-CN" sz="2000" b="1" kern="100" dirty="0">
                <a:solidFill>
                  <a:srgbClr val="C00000"/>
                </a:solidFill>
                <a:latin typeface="Times New Roman" panose="02020603050405020304" pitchFamily="18" charset="0"/>
                <a:ea typeface="宋体" panose="02010600030101010101" pitchFamily="2" charset="-122"/>
              </a:rPr>
              <a:t>Note that the precedence cascades cause the parse trees to become much more complex. The syntax trees, however, are not affected.</a:t>
            </a:r>
            <a:endParaRPr lang="zh-CN" altLang="zh-CN" sz="1600" b="1" kern="100" dirty="0">
              <a:solidFill>
                <a:srgbClr val="C00000"/>
              </a:solidFill>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89626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3F287C-884B-41F0-9DA2-A68A98BCEC88}"/>
              </a:ext>
            </a:extLst>
          </p:cNvPr>
          <p:cNvSpPr>
            <a:spLocks noGrp="1"/>
          </p:cNvSpPr>
          <p:nvPr>
            <p:ph type="title"/>
          </p:nvPr>
        </p:nvSpPr>
        <p:spPr/>
        <p:txBody>
          <a:bodyPr/>
          <a:lstStyle/>
          <a:p>
            <a:r>
              <a:rPr lang="en-US" altLang="zh-CN" b="1" dirty="0"/>
              <a:t>3.4.3 The dangling else problem</a:t>
            </a:r>
            <a:endParaRPr lang="zh-CN" altLang="en-US" b="1" dirty="0"/>
          </a:p>
        </p:txBody>
      </p:sp>
      <p:sp>
        <p:nvSpPr>
          <p:cNvPr id="3" name="内容占位符 2">
            <a:extLst>
              <a:ext uri="{FF2B5EF4-FFF2-40B4-BE49-F238E27FC236}">
                <a16:creationId xmlns:a16="http://schemas.microsoft.com/office/drawing/2014/main" id="{9CE95FDB-7925-4D25-B23F-86BEC765C8E9}"/>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FE3E3040-76AB-40D5-AAF6-095EC5865E79}"/>
              </a:ext>
            </a:extLst>
          </p:cNvPr>
          <p:cNvPicPr>
            <a:picLocks noChangeAspect="1"/>
          </p:cNvPicPr>
          <p:nvPr/>
        </p:nvPicPr>
        <p:blipFill>
          <a:blip r:embed="rId2"/>
          <a:stretch>
            <a:fillRect/>
          </a:stretch>
        </p:blipFill>
        <p:spPr>
          <a:xfrm>
            <a:off x="838200" y="1829866"/>
            <a:ext cx="7546675" cy="1993792"/>
          </a:xfrm>
          <a:prstGeom prst="rect">
            <a:avLst/>
          </a:prstGeom>
        </p:spPr>
      </p:pic>
      <p:pic>
        <p:nvPicPr>
          <p:cNvPr id="6" name="图片 5">
            <a:extLst>
              <a:ext uri="{FF2B5EF4-FFF2-40B4-BE49-F238E27FC236}">
                <a16:creationId xmlns:a16="http://schemas.microsoft.com/office/drawing/2014/main" id="{A1720106-1F44-4A5A-868B-670F5A6EA369}"/>
              </a:ext>
            </a:extLst>
          </p:cNvPr>
          <p:cNvPicPr>
            <a:picLocks noChangeAspect="1"/>
          </p:cNvPicPr>
          <p:nvPr/>
        </p:nvPicPr>
        <p:blipFill>
          <a:blip r:embed="rId3"/>
          <a:stretch>
            <a:fillRect/>
          </a:stretch>
        </p:blipFill>
        <p:spPr>
          <a:xfrm>
            <a:off x="838199" y="4001295"/>
            <a:ext cx="10870719" cy="329166"/>
          </a:xfrm>
          <a:prstGeom prst="rect">
            <a:avLst/>
          </a:prstGeom>
        </p:spPr>
      </p:pic>
      <p:pic>
        <p:nvPicPr>
          <p:cNvPr id="7" name="图片 6">
            <a:extLst>
              <a:ext uri="{FF2B5EF4-FFF2-40B4-BE49-F238E27FC236}">
                <a16:creationId xmlns:a16="http://schemas.microsoft.com/office/drawing/2014/main" id="{55F402A9-3E9E-4869-A44E-D3896C774E58}"/>
              </a:ext>
            </a:extLst>
          </p:cNvPr>
          <p:cNvPicPr>
            <a:picLocks noChangeAspect="1"/>
          </p:cNvPicPr>
          <p:nvPr/>
        </p:nvPicPr>
        <p:blipFill>
          <a:blip r:embed="rId4"/>
          <a:stretch>
            <a:fillRect/>
          </a:stretch>
        </p:blipFill>
        <p:spPr>
          <a:xfrm>
            <a:off x="838199" y="4548143"/>
            <a:ext cx="6025330" cy="470379"/>
          </a:xfrm>
          <a:prstGeom prst="rect">
            <a:avLst/>
          </a:prstGeom>
        </p:spPr>
      </p:pic>
    </p:spTree>
    <p:extLst>
      <p:ext uri="{BB962C8B-B14F-4D97-AF65-F5344CB8AC3E}">
        <p14:creationId xmlns:p14="http://schemas.microsoft.com/office/powerpoint/2010/main" val="3851071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1765F1-85EA-4D25-B563-2469E9DDFA6B}"/>
              </a:ext>
            </a:extLst>
          </p:cNvPr>
          <p:cNvSpPr>
            <a:spLocks noGrp="1"/>
          </p:cNvSpPr>
          <p:nvPr>
            <p:ph type="title"/>
          </p:nvPr>
        </p:nvSpPr>
        <p:spPr/>
        <p:txBody>
          <a:bodyPr/>
          <a:lstStyle/>
          <a:p>
            <a:r>
              <a:rPr lang="en-US" altLang="zh-CN" b="1" dirty="0"/>
              <a:t>3.4.3 The dangling else problem</a:t>
            </a:r>
            <a:endParaRPr lang="zh-CN" altLang="en-US" dirty="0"/>
          </a:p>
        </p:txBody>
      </p:sp>
      <p:sp>
        <p:nvSpPr>
          <p:cNvPr id="3" name="内容占位符 2">
            <a:extLst>
              <a:ext uri="{FF2B5EF4-FFF2-40B4-BE49-F238E27FC236}">
                <a16:creationId xmlns:a16="http://schemas.microsoft.com/office/drawing/2014/main" id="{A53D1D78-5B68-4B68-84FF-B79D85932027}"/>
              </a:ext>
            </a:extLst>
          </p:cNvPr>
          <p:cNvSpPr>
            <a:spLocks noGrp="1"/>
          </p:cNvSpPr>
          <p:nvPr>
            <p:ph idx="1"/>
          </p:nvPr>
        </p:nvSpPr>
        <p:spPr>
          <a:xfrm>
            <a:off x="786441" y="1825625"/>
            <a:ext cx="10515600" cy="4351338"/>
          </a:xfrm>
        </p:spPr>
        <p:txBody>
          <a:bodyPr/>
          <a:lstStyle/>
          <a:p>
            <a:endParaRPr lang="zh-CN" altLang="en-US" dirty="0"/>
          </a:p>
        </p:txBody>
      </p:sp>
      <p:pic>
        <p:nvPicPr>
          <p:cNvPr id="4" name="图片 3">
            <a:extLst>
              <a:ext uri="{FF2B5EF4-FFF2-40B4-BE49-F238E27FC236}">
                <a16:creationId xmlns:a16="http://schemas.microsoft.com/office/drawing/2014/main" id="{7DA70579-4953-482C-B2AD-8E48B9CCBD65}"/>
              </a:ext>
            </a:extLst>
          </p:cNvPr>
          <p:cNvPicPr>
            <a:picLocks noChangeAspect="1"/>
          </p:cNvPicPr>
          <p:nvPr/>
        </p:nvPicPr>
        <p:blipFill>
          <a:blip r:embed="rId2"/>
          <a:stretch>
            <a:fillRect/>
          </a:stretch>
        </p:blipFill>
        <p:spPr>
          <a:xfrm>
            <a:off x="2859804" y="1651964"/>
            <a:ext cx="6025330" cy="470379"/>
          </a:xfrm>
          <a:prstGeom prst="rect">
            <a:avLst/>
          </a:prstGeom>
          <a:ln>
            <a:solidFill>
              <a:schemeClr val="bg2">
                <a:lumMod val="10000"/>
              </a:schemeClr>
            </a:solidFill>
          </a:ln>
        </p:spPr>
      </p:pic>
      <p:pic>
        <p:nvPicPr>
          <p:cNvPr id="5" name="图片 4">
            <a:extLst>
              <a:ext uri="{FF2B5EF4-FFF2-40B4-BE49-F238E27FC236}">
                <a16:creationId xmlns:a16="http://schemas.microsoft.com/office/drawing/2014/main" id="{A3C4226E-CE20-4780-A8DE-213133DBCD1B}"/>
              </a:ext>
            </a:extLst>
          </p:cNvPr>
          <p:cNvPicPr>
            <a:picLocks noChangeAspect="1"/>
          </p:cNvPicPr>
          <p:nvPr/>
        </p:nvPicPr>
        <p:blipFill>
          <a:blip r:embed="rId3"/>
          <a:stretch>
            <a:fillRect/>
          </a:stretch>
        </p:blipFill>
        <p:spPr>
          <a:xfrm>
            <a:off x="201283" y="2357532"/>
            <a:ext cx="5584921" cy="4289809"/>
          </a:xfrm>
          <a:prstGeom prst="rect">
            <a:avLst/>
          </a:prstGeom>
          <a:ln w="28575">
            <a:solidFill>
              <a:schemeClr val="tx1">
                <a:lumMod val="95000"/>
                <a:lumOff val="5000"/>
              </a:schemeClr>
            </a:solidFill>
          </a:ln>
        </p:spPr>
      </p:pic>
      <p:pic>
        <p:nvPicPr>
          <p:cNvPr id="6" name="图片 5">
            <a:extLst>
              <a:ext uri="{FF2B5EF4-FFF2-40B4-BE49-F238E27FC236}">
                <a16:creationId xmlns:a16="http://schemas.microsoft.com/office/drawing/2014/main" id="{C357C87D-EEF3-47C5-81F2-7629F66B929E}"/>
              </a:ext>
            </a:extLst>
          </p:cNvPr>
          <p:cNvPicPr>
            <a:picLocks noChangeAspect="1"/>
          </p:cNvPicPr>
          <p:nvPr/>
        </p:nvPicPr>
        <p:blipFill>
          <a:blip r:embed="rId4"/>
          <a:stretch>
            <a:fillRect/>
          </a:stretch>
        </p:blipFill>
        <p:spPr>
          <a:xfrm>
            <a:off x="5993238" y="2357533"/>
            <a:ext cx="6025330" cy="4289809"/>
          </a:xfrm>
          <a:prstGeom prst="rect">
            <a:avLst/>
          </a:prstGeom>
          <a:ln w="28575">
            <a:solidFill>
              <a:schemeClr val="tx1">
                <a:lumMod val="95000"/>
                <a:lumOff val="5000"/>
              </a:schemeClr>
            </a:solidFill>
          </a:ln>
        </p:spPr>
      </p:pic>
      <p:sp>
        <p:nvSpPr>
          <p:cNvPr id="7" name="箭头: 下 6">
            <a:extLst>
              <a:ext uri="{FF2B5EF4-FFF2-40B4-BE49-F238E27FC236}">
                <a16:creationId xmlns:a16="http://schemas.microsoft.com/office/drawing/2014/main" id="{44D410B3-DACA-45C7-9136-7B29A064B444}"/>
              </a:ext>
            </a:extLst>
          </p:cNvPr>
          <p:cNvSpPr/>
          <p:nvPr/>
        </p:nvSpPr>
        <p:spPr>
          <a:xfrm rot="2064121">
            <a:off x="4495652" y="2089545"/>
            <a:ext cx="599606" cy="870592"/>
          </a:xfrm>
          <a:prstGeom prst="downArrow">
            <a:avLst>
              <a:gd name="adj1" fmla="val 5502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箭头: 下 7">
            <a:extLst>
              <a:ext uri="{FF2B5EF4-FFF2-40B4-BE49-F238E27FC236}">
                <a16:creationId xmlns:a16="http://schemas.microsoft.com/office/drawing/2014/main" id="{37BCFA77-01F6-4D86-B834-64E2BC032069}"/>
              </a:ext>
            </a:extLst>
          </p:cNvPr>
          <p:cNvSpPr/>
          <p:nvPr/>
        </p:nvSpPr>
        <p:spPr>
          <a:xfrm rot="19284004">
            <a:off x="6443776" y="2007606"/>
            <a:ext cx="599606" cy="9640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3131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326AF1-2645-44B3-8791-358A82650656}"/>
              </a:ext>
            </a:extLst>
          </p:cNvPr>
          <p:cNvSpPr>
            <a:spLocks noGrp="1"/>
          </p:cNvSpPr>
          <p:nvPr>
            <p:ph type="title"/>
          </p:nvPr>
        </p:nvSpPr>
        <p:spPr/>
        <p:txBody>
          <a:bodyPr/>
          <a:lstStyle/>
          <a:p>
            <a:r>
              <a:rPr lang="en-US" altLang="zh-CN" b="1" dirty="0"/>
              <a:t>3.4.3 The dangling else problem</a:t>
            </a:r>
            <a:endParaRPr lang="zh-CN" altLang="en-US" dirty="0"/>
          </a:p>
        </p:txBody>
      </p:sp>
      <p:sp>
        <p:nvSpPr>
          <p:cNvPr id="3" name="内容占位符 2">
            <a:extLst>
              <a:ext uri="{FF2B5EF4-FFF2-40B4-BE49-F238E27FC236}">
                <a16:creationId xmlns:a16="http://schemas.microsoft.com/office/drawing/2014/main" id="{C9E60109-2343-47D2-9945-3F5F61FD9624}"/>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352840F8-1691-40B4-B153-D5FB92706123}"/>
              </a:ext>
            </a:extLst>
          </p:cNvPr>
          <p:cNvPicPr>
            <a:picLocks noChangeAspect="1"/>
          </p:cNvPicPr>
          <p:nvPr/>
        </p:nvPicPr>
        <p:blipFill>
          <a:blip r:embed="rId2"/>
          <a:stretch>
            <a:fillRect/>
          </a:stretch>
        </p:blipFill>
        <p:spPr>
          <a:xfrm>
            <a:off x="0" y="1735048"/>
            <a:ext cx="12192000" cy="832994"/>
          </a:xfrm>
          <a:prstGeom prst="rect">
            <a:avLst/>
          </a:prstGeom>
        </p:spPr>
      </p:pic>
      <p:pic>
        <p:nvPicPr>
          <p:cNvPr id="5" name="图片 4">
            <a:extLst>
              <a:ext uri="{FF2B5EF4-FFF2-40B4-BE49-F238E27FC236}">
                <a16:creationId xmlns:a16="http://schemas.microsoft.com/office/drawing/2014/main" id="{F19F3A9D-7EBE-45BD-9C49-3EEEA6140AD7}"/>
              </a:ext>
            </a:extLst>
          </p:cNvPr>
          <p:cNvPicPr>
            <a:picLocks noChangeAspect="1"/>
          </p:cNvPicPr>
          <p:nvPr/>
        </p:nvPicPr>
        <p:blipFill>
          <a:blip r:embed="rId3"/>
          <a:stretch>
            <a:fillRect/>
          </a:stretch>
        </p:blipFill>
        <p:spPr>
          <a:xfrm>
            <a:off x="629769" y="2673319"/>
            <a:ext cx="9276190" cy="361905"/>
          </a:xfrm>
          <a:prstGeom prst="rect">
            <a:avLst/>
          </a:prstGeom>
        </p:spPr>
      </p:pic>
      <p:pic>
        <p:nvPicPr>
          <p:cNvPr id="6" name="图片 5">
            <a:extLst>
              <a:ext uri="{FF2B5EF4-FFF2-40B4-BE49-F238E27FC236}">
                <a16:creationId xmlns:a16="http://schemas.microsoft.com/office/drawing/2014/main" id="{63227E60-FD3A-4BFB-9CD6-7C2E220C5E0C}"/>
              </a:ext>
            </a:extLst>
          </p:cNvPr>
          <p:cNvPicPr>
            <a:picLocks noChangeAspect="1"/>
          </p:cNvPicPr>
          <p:nvPr/>
        </p:nvPicPr>
        <p:blipFill>
          <a:blip r:embed="rId4"/>
          <a:stretch>
            <a:fillRect/>
          </a:stretch>
        </p:blipFill>
        <p:spPr>
          <a:xfrm>
            <a:off x="629769" y="3095148"/>
            <a:ext cx="8466667" cy="400000"/>
          </a:xfrm>
          <a:prstGeom prst="rect">
            <a:avLst/>
          </a:prstGeom>
        </p:spPr>
      </p:pic>
      <p:pic>
        <p:nvPicPr>
          <p:cNvPr id="7" name="图片 6">
            <a:extLst>
              <a:ext uri="{FF2B5EF4-FFF2-40B4-BE49-F238E27FC236}">
                <a16:creationId xmlns:a16="http://schemas.microsoft.com/office/drawing/2014/main" id="{F1217082-9DAE-41EA-8EFA-3636447C304C}"/>
              </a:ext>
            </a:extLst>
          </p:cNvPr>
          <p:cNvPicPr>
            <a:picLocks noChangeAspect="1"/>
          </p:cNvPicPr>
          <p:nvPr/>
        </p:nvPicPr>
        <p:blipFill>
          <a:blip r:embed="rId5"/>
          <a:stretch>
            <a:fillRect/>
          </a:stretch>
        </p:blipFill>
        <p:spPr>
          <a:xfrm>
            <a:off x="629769" y="3711248"/>
            <a:ext cx="7085714" cy="371429"/>
          </a:xfrm>
          <a:prstGeom prst="rect">
            <a:avLst/>
          </a:prstGeom>
        </p:spPr>
      </p:pic>
      <p:pic>
        <p:nvPicPr>
          <p:cNvPr id="10" name="图片 9">
            <a:extLst>
              <a:ext uri="{FF2B5EF4-FFF2-40B4-BE49-F238E27FC236}">
                <a16:creationId xmlns:a16="http://schemas.microsoft.com/office/drawing/2014/main" id="{17E90CC4-003F-40EC-96C5-85AFDF7C100D}"/>
              </a:ext>
            </a:extLst>
          </p:cNvPr>
          <p:cNvPicPr>
            <a:picLocks noChangeAspect="1"/>
          </p:cNvPicPr>
          <p:nvPr/>
        </p:nvPicPr>
        <p:blipFill>
          <a:blip r:embed="rId6"/>
          <a:stretch>
            <a:fillRect/>
          </a:stretch>
        </p:blipFill>
        <p:spPr>
          <a:xfrm>
            <a:off x="395113" y="4385974"/>
            <a:ext cx="6241265" cy="1487692"/>
          </a:xfrm>
          <a:prstGeom prst="rect">
            <a:avLst/>
          </a:prstGeom>
        </p:spPr>
      </p:pic>
      <p:pic>
        <p:nvPicPr>
          <p:cNvPr id="11" name="图片 10">
            <a:extLst>
              <a:ext uri="{FF2B5EF4-FFF2-40B4-BE49-F238E27FC236}">
                <a16:creationId xmlns:a16="http://schemas.microsoft.com/office/drawing/2014/main" id="{ED24F677-0073-4E97-826F-7CC29B7283E7}"/>
              </a:ext>
            </a:extLst>
          </p:cNvPr>
          <p:cNvPicPr>
            <a:picLocks noChangeAspect="1"/>
          </p:cNvPicPr>
          <p:nvPr/>
        </p:nvPicPr>
        <p:blipFill>
          <a:blip r:embed="rId7"/>
          <a:stretch>
            <a:fillRect/>
          </a:stretch>
        </p:blipFill>
        <p:spPr>
          <a:xfrm>
            <a:off x="6647881" y="4740578"/>
            <a:ext cx="5353289" cy="1194394"/>
          </a:xfrm>
          <a:prstGeom prst="rect">
            <a:avLst/>
          </a:prstGeom>
          <a:ln>
            <a:noFill/>
          </a:ln>
          <a:effectLst>
            <a:outerShdw blurRad="292100" dist="139700" dir="2700000" algn="tl" rotWithShape="0">
              <a:srgbClr val="333333">
                <a:alpha val="65000"/>
              </a:srgbClr>
            </a:outerShdw>
          </a:effectLst>
        </p:spPr>
      </p:pic>
      <p:pic>
        <p:nvPicPr>
          <p:cNvPr id="12" name="图片 11">
            <a:extLst>
              <a:ext uri="{FF2B5EF4-FFF2-40B4-BE49-F238E27FC236}">
                <a16:creationId xmlns:a16="http://schemas.microsoft.com/office/drawing/2014/main" id="{B44A4342-239C-4748-B43E-AB8BDE852866}"/>
              </a:ext>
            </a:extLst>
          </p:cNvPr>
          <p:cNvPicPr>
            <a:picLocks noChangeAspect="1"/>
          </p:cNvPicPr>
          <p:nvPr/>
        </p:nvPicPr>
        <p:blipFill>
          <a:blip r:embed="rId8"/>
          <a:stretch>
            <a:fillRect/>
          </a:stretch>
        </p:blipFill>
        <p:spPr>
          <a:xfrm>
            <a:off x="6647880" y="4740577"/>
            <a:ext cx="5460033" cy="1194395"/>
          </a:xfrm>
          <a:prstGeom prst="rect">
            <a:avLst/>
          </a:prstGeom>
        </p:spPr>
      </p:pic>
    </p:spTree>
    <p:extLst>
      <p:ext uri="{BB962C8B-B14F-4D97-AF65-F5344CB8AC3E}">
        <p14:creationId xmlns:p14="http://schemas.microsoft.com/office/powerpoint/2010/main" val="409032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right)">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32438D-7994-47F3-B895-6F2C8C392F52}"/>
              </a:ext>
            </a:extLst>
          </p:cNvPr>
          <p:cNvSpPr>
            <a:spLocks noGrp="1"/>
          </p:cNvSpPr>
          <p:nvPr>
            <p:ph type="title"/>
          </p:nvPr>
        </p:nvSpPr>
        <p:spPr/>
        <p:txBody>
          <a:bodyPr/>
          <a:lstStyle/>
          <a:p>
            <a:r>
              <a:rPr lang="en-US" altLang="zh-CN" b="1" dirty="0"/>
              <a:t>3.4.3 The dangling else problem</a:t>
            </a:r>
            <a:endParaRPr lang="zh-CN" altLang="en-US" dirty="0"/>
          </a:p>
        </p:txBody>
      </p:sp>
      <p:sp>
        <p:nvSpPr>
          <p:cNvPr id="3" name="内容占位符 2">
            <a:extLst>
              <a:ext uri="{FF2B5EF4-FFF2-40B4-BE49-F238E27FC236}">
                <a16:creationId xmlns:a16="http://schemas.microsoft.com/office/drawing/2014/main" id="{2812939D-E273-4386-850D-AEBD842993C6}"/>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40E2EEC5-DB99-4DB7-9DCB-B01F9585071C}"/>
              </a:ext>
            </a:extLst>
          </p:cNvPr>
          <p:cNvPicPr>
            <a:picLocks noChangeAspect="1"/>
          </p:cNvPicPr>
          <p:nvPr/>
        </p:nvPicPr>
        <p:blipFill>
          <a:blip r:embed="rId2"/>
          <a:stretch>
            <a:fillRect/>
          </a:stretch>
        </p:blipFill>
        <p:spPr>
          <a:xfrm>
            <a:off x="529831" y="1593835"/>
            <a:ext cx="11409872" cy="848564"/>
          </a:xfrm>
          <a:prstGeom prst="rect">
            <a:avLst/>
          </a:prstGeom>
        </p:spPr>
      </p:pic>
      <p:pic>
        <p:nvPicPr>
          <p:cNvPr id="5" name="图片 4">
            <a:extLst>
              <a:ext uri="{FF2B5EF4-FFF2-40B4-BE49-F238E27FC236}">
                <a16:creationId xmlns:a16="http://schemas.microsoft.com/office/drawing/2014/main" id="{F5403586-3F63-4026-A946-C5EE8A492B98}"/>
              </a:ext>
            </a:extLst>
          </p:cNvPr>
          <p:cNvPicPr>
            <a:picLocks noChangeAspect="1"/>
          </p:cNvPicPr>
          <p:nvPr/>
        </p:nvPicPr>
        <p:blipFill>
          <a:blip r:embed="rId3"/>
          <a:stretch>
            <a:fillRect/>
          </a:stretch>
        </p:blipFill>
        <p:spPr>
          <a:xfrm>
            <a:off x="3614712" y="2539252"/>
            <a:ext cx="5322254" cy="387413"/>
          </a:xfrm>
          <a:prstGeom prst="rect">
            <a:avLst/>
          </a:prstGeom>
          <a:ln w="28575">
            <a:solidFill>
              <a:schemeClr val="bg2">
                <a:lumMod val="10000"/>
              </a:schemeClr>
            </a:solidFill>
          </a:ln>
        </p:spPr>
      </p:pic>
      <p:pic>
        <p:nvPicPr>
          <p:cNvPr id="6" name="图片 5">
            <a:extLst>
              <a:ext uri="{FF2B5EF4-FFF2-40B4-BE49-F238E27FC236}">
                <a16:creationId xmlns:a16="http://schemas.microsoft.com/office/drawing/2014/main" id="{0FA37B10-47A0-4858-B863-879FB35F78A8}"/>
              </a:ext>
            </a:extLst>
          </p:cNvPr>
          <p:cNvPicPr>
            <a:picLocks noChangeAspect="1"/>
          </p:cNvPicPr>
          <p:nvPr/>
        </p:nvPicPr>
        <p:blipFill>
          <a:blip r:embed="rId4"/>
          <a:stretch>
            <a:fillRect/>
          </a:stretch>
        </p:blipFill>
        <p:spPr>
          <a:xfrm>
            <a:off x="3614712" y="3120371"/>
            <a:ext cx="5322254" cy="3533168"/>
          </a:xfrm>
          <a:prstGeom prst="rect">
            <a:avLst/>
          </a:prstGeom>
          <a:ln w="28575">
            <a:solidFill>
              <a:schemeClr val="tx1">
                <a:lumMod val="95000"/>
                <a:lumOff val="5000"/>
              </a:schemeClr>
            </a:solidFill>
          </a:ln>
        </p:spPr>
      </p:pic>
    </p:spTree>
    <p:extLst>
      <p:ext uri="{BB962C8B-B14F-4D97-AF65-F5344CB8AC3E}">
        <p14:creationId xmlns:p14="http://schemas.microsoft.com/office/powerpoint/2010/main" val="25305905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6AEA30-7FDB-41FC-BA71-6B07DF318547}"/>
              </a:ext>
            </a:extLst>
          </p:cNvPr>
          <p:cNvSpPr>
            <a:spLocks noGrp="1"/>
          </p:cNvSpPr>
          <p:nvPr>
            <p:ph type="title"/>
          </p:nvPr>
        </p:nvSpPr>
        <p:spPr/>
        <p:txBody>
          <a:bodyPr/>
          <a:lstStyle/>
          <a:p>
            <a:r>
              <a:rPr lang="en-US" altLang="zh-CN" b="1" dirty="0"/>
              <a:t>3.4.3 The dangling else problem</a:t>
            </a:r>
            <a:endParaRPr lang="zh-CN" altLang="en-US" dirty="0"/>
          </a:p>
        </p:txBody>
      </p:sp>
      <p:sp>
        <p:nvSpPr>
          <p:cNvPr id="3" name="内容占位符 2">
            <a:extLst>
              <a:ext uri="{FF2B5EF4-FFF2-40B4-BE49-F238E27FC236}">
                <a16:creationId xmlns:a16="http://schemas.microsoft.com/office/drawing/2014/main" id="{3D670263-0A4F-45E6-89F1-44F886D4F5E9}"/>
              </a:ext>
            </a:extLst>
          </p:cNvPr>
          <p:cNvSpPr>
            <a:spLocks noGrp="1"/>
          </p:cNvSpPr>
          <p:nvPr>
            <p:ph idx="1"/>
          </p:nvPr>
        </p:nvSpPr>
        <p:spPr>
          <a:xfrm>
            <a:off x="4772281" y="4862410"/>
            <a:ext cx="5257800" cy="1190626"/>
          </a:xfrm>
        </p:spPr>
        <p:txBody>
          <a:bodyPr/>
          <a:lstStyle/>
          <a:p>
            <a:r>
              <a:rPr lang="en-US" altLang="zh-CN" b="1" i="1" dirty="0">
                <a:latin typeface="Times New Roman" panose="02020603050405020304" pitchFamily="18" charset="0"/>
                <a:cs typeface="Times New Roman" panose="02020603050405020304" pitchFamily="18" charset="0"/>
              </a:rPr>
              <a:t>VS</a:t>
            </a:r>
            <a:endParaRPr lang="zh-CN" altLang="en-US" b="1" i="1" dirty="0">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04FF7498-6928-44B7-9023-D799002C6EB6}"/>
              </a:ext>
            </a:extLst>
          </p:cNvPr>
          <p:cNvPicPr>
            <a:picLocks noChangeAspect="1"/>
          </p:cNvPicPr>
          <p:nvPr/>
        </p:nvPicPr>
        <p:blipFill>
          <a:blip r:embed="rId2"/>
          <a:stretch>
            <a:fillRect/>
          </a:stretch>
        </p:blipFill>
        <p:spPr>
          <a:xfrm>
            <a:off x="579754" y="1690688"/>
            <a:ext cx="7598088" cy="464223"/>
          </a:xfrm>
          <a:prstGeom prst="rect">
            <a:avLst/>
          </a:prstGeom>
        </p:spPr>
      </p:pic>
      <p:pic>
        <p:nvPicPr>
          <p:cNvPr id="5" name="图片 4">
            <a:extLst>
              <a:ext uri="{FF2B5EF4-FFF2-40B4-BE49-F238E27FC236}">
                <a16:creationId xmlns:a16="http://schemas.microsoft.com/office/drawing/2014/main" id="{D280AA6D-ACC6-4460-B0F4-27F2ADD43B62}"/>
              </a:ext>
            </a:extLst>
          </p:cNvPr>
          <p:cNvPicPr>
            <a:picLocks noChangeAspect="1"/>
          </p:cNvPicPr>
          <p:nvPr/>
        </p:nvPicPr>
        <p:blipFill>
          <a:blip r:embed="rId3"/>
          <a:stretch>
            <a:fillRect/>
          </a:stretch>
        </p:blipFill>
        <p:spPr>
          <a:xfrm>
            <a:off x="579754" y="2505500"/>
            <a:ext cx="8385055" cy="1847000"/>
          </a:xfrm>
          <a:prstGeom prst="rect">
            <a:avLst/>
          </a:prstGeom>
          <a:ln w="28575">
            <a:solidFill>
              <a:schemeClr val="tx1">
                <a:lumMod val="95000"/>
                <a:lumOff val="5000"/>
              </a:schemeClr>
            </a:solidFill>
          </a:ln>
        </p:spPr>
      </p:pic>
      <p:pic>
        <p:nvPicPr>
          <p:cNvPr id="6" name="图片 5">
            <a:extLst>
              <a:ext uri="{FF2B5EF4-FFF2-40B4-BE49-F238E27FC236}">
                <a16:creationId xmlns:a16="http://schemas.microsoft.com/office/drawing/2014/main" id="{9FF3353F-7646-4F82-92EF-4833C37F72A1}"/>
              </a:ext>
            </a:extLst>
          </p:cNvPr>
          <p:cNvPicPr>
            <a:picLocks noChangeAspect="1"/>
          </p:cNvPicPr>
          <p:nvPr/>
        </p:nvPicPr>
        <p:blipFill>
          <a:blip r:embed="rId4"/>
          <a:stretch>
            <a:fillRect/>
          </a:stretch>
        </p:blipFill>
        <p:spPr>
          <a:xfrm>
            <a:off x="6163324" y="4703089"/>
            <a:ext cx="5190476" cy="1419048"/>
          </a:xfrm>
          <a:prstGeom prst="rect">
            <a:avLst/>
          </a:prstGeom>
          <a:ln w="28575">
            <a:solidFill>
              <a:schemeClr val="tx1">
                <a:lumMod val="95000"/>
                <a:lumOff val="5000"/>
              </a:schemeClr>
            </a:solidFill>
          </a:ln>
        </p:spPr>
      </p:pic>
    </p:spTree>
    <p:extLst>
      <p:ext uri="{BB962C8B-B14F-4D97-AF65-F5344CB8AC3E}">
        <p14:creationId xmlns:p14="http://schemas.microsoft.com/office/powerpoint/2010/main" val="41379001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AD9871-40E6-4A59-8C19-4C7A3086948E}"/>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4AA0F9F9-45FA-4989-B13D-A05C1CAF6E47}"/>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113CB3DA-0A73-4689-B35C-FFF7423C0BBC}"/>
              </a:ext>
            </a:extLst>
          </p:cNvPr>
          <p:cNvPicPr>
            <a:picLocks noChangeAspect="1"/>
          </p:cNvPicPr>
          <p:nvPr/>
        </p:nvPicPr>
        <p:blipFill>
          <a:blip r:embed="rId3"/>
          <a:stretch>
            <a:fillRect/>
          </a:stretch>
        </p:blipFill>
        <p:spPr>
          <a:xfrm>
            <a:off x="2676928" y="2792236"/>
            <a:ext cx="7348404" cy="3891900"/>
          </a:xfrm>
          <a:prstGeom prst="rect">
            <a:avLst/>
          </a:prstGeom>
          <a:ln w="28575">
            <a:solidFill>
              <a:schemeClr val="tx1">
                <a:lumMod val="95000"/>
                <a:lumOff val="5000"/>
              </a:schemeClr>
            </a:solidFill>
          </a:ln>
        </p:spPr>
      </p:pic>
      <p:pic>
        <p:nvPicPr>
          <p:cNvPr id="7" name="图片 6">
            <a:extLst>
              <a:ext uri="{FF2B5EF4-FFF2-40B4-BE49-F238E27FC236}">
                <a16:creationId xmlns:a16="http://schemas.microsoft.com/office/drawing/2014/main" id="{642C5C61-DA5C-4654-912A-12326D4B6A7F}"/>
              </a:ext>
            </a:extLst>
          </p:cNvPr>
          <p:cNvPicPr>
            <a:picLocks noChangeAspect="1"/>
          </p:cNvPicPr>
          <p:nvPr/>
        </p:nvPicPr>
        <p:blipFill>
          <a:blip r:embed="rId4"/>
          <a:stretch>
            <a:fillRect/>
          </a:stretch>
        </p:blipFill>
        <p:spPr>
          <a:xfrm>
            <a:off x="5040946" y="2574439"/>
            <a:ext cx="4984386" cy="362819"/>
          </a:xfrm>
          <a:prstGeom prst="rect">
            <a:avLst/>
          </a:prstGeom>
          <a:ln w="28575">
            <a:solidFill>
              <a:schemeClr val="bg2">
                <a:lumMod val="10000"/>
              </a:schemeClr>
            </a:solidFill>
          </a:ln>
        </p:spPr>
      </p:pic>
      <p:sp>
        <p:nvSpPr>
          <p:cNvPr id="11" name="内容占位符 2">
            <a:extLst>
              <a:ext uri="{FF2B5EF4-FFF2-40B4-BE49-F238E27FC236}">
                <a16:creationId xmlns:a16="http://schemas.microsoft.com/office/drawing/2014/main" id="{17B5D5CA-CC72-43B5-AD7A-1E17F40EB989}"/>
              </a:ext>
            </a:extLst>
          </p:cNvPr>
          <p:cNvSpPr txBox="1">
            <a:spLocks/>
          </p:cNvSpPr>
          <p:nvPr/>
        </p:nvSpPr>
        <p:spPr>
          <a:xfrm>
            <a:off x="2866883" y="1867820"/>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dirty="0"/>
          </a:p>
        </p:txBody>
      </p:sp>
      <p:pic>
        <p:nvPicPr>
          <p:cNvPr id="12" name="图片 11">
            <a:extLst>
              <a:ext uri="{FF2B5EF4-FFF2-40B4-BE49-F238E27FC236}">
                <a16:creationId xmlns:a16="http://schemas.microsoft.com/office/drawing/2014/main" id="{029FA294-F56E-4D2F-A4ED-6C36BF6A1AAB}"/>
              </a:ext>
            </a:extLst>
          </p:cNvPr>
          <p:cNvPicPr>
            <a:picLocks noChangeAspect="1"/>
          </p:cNvPicPr>
          <p:nvPr/>
        </p:nvPicPr>
        <p:blipFill>
          <a:blip r:embed="rId5"/>
          <a:stretch>
            <a:fillRect/>
          </a:stretch>
        </p:blipFill>
        <p:spPr>
          <a:xfrm>
            <a:off x="2539253" y="636083"/>
            <a:ext cx="7486079" cy="1648980"/>
          </a:xfrm>
          <a:prstGeom prst="rect">
            <a:avLst/>
          </a:prstGeom>
          <a:ln w="28575">
            <a:solidFill>
              <a:schemeClr val="tx1">
                <a:lumMod val="95000"/>
                <a:lumOff val="5000"/>
              </a:schemeClr>
            </a:solidFill>
          </a:ln>
        </p:spPr>
      </p:pic>
      <p:sp>
        <p:nvSpPr>
          <p:cNvPr id="13" name="内容占位符 2">
            <a:extLst>
              <a:ext uri="{FF2B5EF4-FFF2-40B4-BE49-F238E27FC236}">
                <a16:creationId xmlns:a16="http://schemas.microsoft.com/office/drawing/2014/main" id="{0728EF65-6461-4F8C-A1A5-E7D5D61E75BC}"/>
              </a:ext>
            </a:extLst>
          </p:cNvPr>
          <p:cNvSpPr txBox="1">
            <a:spLocks/>
          </p:cNvSpPr>
          <p:nvPr/>
        </p:nvSpPr>
        <p:spPr>
          <a:xfrm>
            <a:off x="3339893" y="2332798"/>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dirty="0"/>
          </a:p>
        </p:txBody>
      </p:sp>
      <p:sp>
        <p:nvSpPr>
          <p:cNvPr id="16" name="箭头: 下 15">
            <a:extLst>
              <a:ext uri="{FF2B5EF4-FFF2-40B4-BE49-F238E27FC236}">
                <a16:creationId xmlns:a16="http://schemas.microsoft.com/office/drawing/2014/main" id="{5C516536-0BDB-4EAE-82C8-4480E2E7F686}"/>
              </a:ext>
            </a:extLst>
          </p:cNvPr>
          <p:cNvSpPr/>
          <p:nvPr/>
        </p:nvSpPr>
        <p:spPr>
          <a:xfrm>
            <a:off x="5436903" y="2019554"/>
            <a:ext cx="1690778" cy="5190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81630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50511A-8BEC-41A1-AACD-48328F9F5FE6}"/>
              </a:ext>
            </a:extLst>
          </p:cNvPr>
          <p:cNvSpPr>
            <a:spLocks noGrp="1"/>
          </p:cNvSpPr>
          <p:nvPr>
            <p:ph type="title"/>
          </p:nvPr>
        </p:nvSpPr>
        <p:spPr/>
        <p:txBody>
          <a:bodyPr/>
          <a:lstStyle/>
          <a:p>
            <a:r>
              <a:rPr lang="en-US" altLang="zh-CN" b="1" dirty="0"/>
              <a:t>3.4.3 The dangling else problem</a:t>
            </a:r>
            <a:endParaRPr lang="zh-CN" altLang="en-US" dirty="0"/>
          </a:p>
        </p:txBody>
      </p:sp>
      <p:sp>
        <p:nvSpPr>
          <p:cNvPr id="3" name="内容占位符 2">
            <a:extLst>
              <a:ext uri="{FF2B5EF4-FFF2-40B4-BE49-F238E27FC236}">
                <a16:creationId xmlns:a16="http://schemas.microsoft.com/office/drawing/2014/main" id="{0F4FBE0E-1F04-43C5-835C-6D58E7D4D16E}"/>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D2BB1EF2-79AC-4E89-BB8F-44573A7CB6B2}"/>
              </a:ext>
            </a:extLst>
          </p:cNvPr>
          <p:cNvPicPr>
            <a:picLocks noChangeAspect="1"/>
          </p:cNvPicPr>
          <p:nvPr/>
        </p:nvPicPr>
        <p:blipFill>
          <a:blip r:embed="rId3"/>
          <a:stretch>
            <a:fillRect/>
          </a:stretch>
        </p:blipFill>
        <p:spPr>
          <a:xfrm>
            <a:off x="586188" y="1825625"/>
            <a:ext cx="11370024" cy="785988"/>
          </a:xfrm>
          <a:prstGeom prst="rect">
            <a:avLst/>
          </a:prstGeom>
        </p:spPr>
      </p:pic>
      <p:pic>
        <p:nvPicPr>
          <p:cNvPr id="5" name="图片 4">
            <a:extLst>
              <a:ext uri="{FF2B5EF4-FFF2-40B4-BE49-F238E27FC236}">
                <a16:creationId xmlns:a16="http://schemas.microsoft.com/office/drawing/2014/main" id="{61CD3114-6415-4841-93D6-FF3ECAD7CA46}"/>
              </a:ext>
            </a:extLst>
          </p:cNvPr>
          <p:cNvPicPr>
            <a:picLocks noChangeAspect="1"/>
          </p:cNvPicPr>
          <p:nvPr/>
        </p:nvPicPr>
        <p:blipFill>
          <a:blip r:embed="rId4"/>
          <a:stretch>
            <a:fillRect/>
          </a:stretch>
        </p:blipFill>
        <p:spPr>
          <a:xfrm>
            <a:off x="966159" y="2856546"/>
            <a:ext cx="10990053" cy="1389842"/>
          </a:xfrm>
          <a:prstGeom prst="rect">
            <a:avLst/>
          </a:prstGeom>
        </p:spPr>
      </p:pic>
      <p:pic>
        <p:nvPicPr>
          <p:cNvPr id="6" name="图片 5">
            <a:extLst>
              <a:ext uri="{FF2B5EF4-FFF2-40B4-BE49-F238E27FC236}">
                <a16:creationId xmlns:a16="http://schemas.microsoft.com/office/drawing/2014/main" id="{08ECA962-41A9-4C0C-96B5-DB9FC122F6C2}"/>
              </a:ext>
            </a:extLst>
          </p:cNvPr>
          <p:cNvPicPr>
            <a:picLocks noChangeAspect="1"/>
          </p:cNvPicPr>
          <p:nvPr/>
        </p:nvPicPr>
        <p:blipFill>
          <a:blip r:embed="rId5"/>
          <a:stretch>
            <a:fillRect/>
          </a:stretch>
        </p:blipFill>
        <p:spPr>
          <a:xfrm>
            <a:off x="2434597" y="4581972"/>
            <a:ext cx="3346354" cy="1594991"/>
          </a:xfrm>
          <a:prstGeom prst="rect">
            <a:avLst/>
          </a:prstGeom>
        </p:spPr>
      </p:pic>
      <p:pic>
        <p:nvPicPr>
          <p:cNvPr id="7" name="图片 6">
            <a:extLst>
              <a:ext uri="{FF2B5EF4-FFF2-40B4-BE49-F238E27FC236}">
                <a16:creationId xmlns:a16="http://schemas.microsoft.com/office/drawing/2014/main" id="{6E146BC1-933B-4FF2-88CA-8CCD2AE362AC}"/>
              </a:ext>
            </a:extLst>
          </p:cNvPr>
          <p:cNvPicPr>
            <a:picLocks noChangeAspect="1"/>
          </p:cNvPicPr>
          <p:nvPr/>
        </p:nvPicPr>
        <p:blipFill>
          <a:blip r:embed="rId6"/>
          <a:stretch>
            <a:fillRect/>
          </a:stretch>
        </p:blipFill>
        <p:spPr>
          <a:xfrm>
            <a:off x="7049543" y="4530598"/>
            <a:ext cx="3346354" cy="1539781"/>
          </a:xfrm>
          <a:prstGeom prst="rect">
            <a:avLst/>
          </a:prstGeom>
        </p:spPr>
      </p:pic>
      <p:cxnSp>
        <p:nvCxnSpPr>
          <p:cNvPr id="9" name="直接连接符 8">
            <a:extLst>
              <a:ext uri="{FF2B5EF4-FFF2-40B4-BE49-F238E27FC236}">
                <a16:creationId xmlns:a16="http://schemas.microsoft.com/office/drawing/2014/main" id="{4300ACCE-476D-429D-ACE3-4DCADCF7F757}"/>
              </a:ext>
            </a:extLst>
          </p:cNvPr>
          <p:cNvCxnSpPr/>
          <p:nvPr/>
        </p:nvCxnSpPr>
        <p:spPr>
          <a:xfrm>
            <a:off x="6271200" y="4689703"/>
            <a:ext cx="0" cy="1380676"/>
          </a:xfrm>
          <a:prstGeom prst="line">
            <a:avLst/>
          </a:prstGeom>
        </p:spPr>
        <p:style>
          <a:lnRef idx="3">
            <a:schemeClr val="dk1"/>
          </a:lnRef>
          <a:fillRef idx="0">
            <a:schemeClr val="dk1"/>
          </a:fillRef>
          <a:effectRef idx="2">
            <a:schemeClr val="dk1"/>
          </a:effectRef>
          <a:fontRef idx="minor">
            <a:schemeClr val="tx1"/>
          </a:fontRef>
        </p:style>
      </p:cxnSp>
      <p:pic>
        <p:nvPicPr>
          <p:cNvPr id="11" name="图片 10">
            <a:extLst>
              <a:ext uri="{FF2B5EF4-FFF2-40B4-BE49-F238E27FC236}">
                <a16:creationId xmlns:a16="http://schemas.microsoft.com/office/drawing/2014/main" id="{D6F98EFA-D4D6-4789-9315-18BF57FB5DCD}"/>
              </a:ext>
            </a:extLst>
          </p:cNvPr>
          <p:cNvPicPr>
            <a:picLocks noChangeAspect="1"/>
          </p:cNvPicPr>
          <p:nvPr/>
        </p:nvPicPr>
        <p:blipFill>
          <a:blip r:embed="rId7"/>
          <a:stretch>
            <a:fillRect/>
          </a:stretch>
        </p:blipFill>
        <p:spPr>
          <a:xfrm>
            <a:off x="1796103" y="4418704"/>
            <a:ext cx="9228455" cy="1651675"/>
          </a:xfrm>
          <a:prstGeom prst="rect">
            <a:avLst/>
          </a:prstGeom>
          <a:ln w="28575">
            <a:solidFill>
              <a:schemeClr val="tx1">
                <a:lumMod val="95000"/>
                <a:lumOff val="5000"/>
              </a:schemeClr>
            </a:solidFill>
          </a:ln>
        </p:spPr>
      </p:pic>
    </p:spTree>
    <p:extLst>
      <p:ext uri="{BB962C8B-B14F-4D97-AF65-F5344CB8AC3E}">
        <p14:creationId xmlns:p14="http://schemas.microsoft.com/office/powerpoint/2010/main" val="349632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A4605C-F524-4F24-B3A1-F0DEAE08D4E7}"/>
              </a:ext>
            </a:extLst>
          </p:cNvPr>
          <p:cNvSpPr>
            <a:spLocks noGrp="1"/>
          </p:cNvSpPr>
          <p:nvPr>
            <p:ph type="title"/>
          </p:nvPr>
        </p:nvSpPr>
        <p:spPr/>
        <p:txBody>
          <a:bodyPr/>
          <a:lstStyle/>
          <a:p>
            <a:r>
              <a:rPr lang="en-US" altLang="zh-CN" b="1" dirty="0"/>
              <a:t>3.4.4 Inessential ambiguity</a:t>
            </a:r>
            <a:endParaRPr lang="zh-CN" altLang="en-US" dirty="0"/>
          </a:p>
        </p:txBody>
      </p:sp>
      <p:sp>
        <p:nvSpPr>
          <p:cNvPr id="3" name="内容占位符 2">
            <a:extLst>
              <a:ext uri="{FF2B5EF4-FFF2-40B4-BE49-F238E27FC236}">
                <a16:creationId xmlns:a16="http://schemas.microsoft.com/office/drawing/2014/main" id="{BEE9DB5C-74F4-4DFA-A6A4-8D9A04AA334D}"/>
              </a:ext>
            </a:extLst>
          </p:cNvPr>
          <p:cNvSpPr>
            <a:spLocks noGrp="1"/>
          </p:cNvSpPr>
          <p:nvPr>
            <p:ph idx="1"/>
          </p:nvPr>
        </p:nvSpPr>
        <p:spPr/>
        <p:txBody>
          <a:bodyPr/>
          <a:lstStyle/>
          <a:p>
            <a:endParaRPr lang="zh-CN" altLang="en-US" dirty="0"/>
          </a:p>
        </p:txBody>
      </p:sp>
      <p:pic>
        <p:nvPicPr>
          <p:cNvPr id="7" name="图片 6">
            <a:extLst>
              <a:ext uri="{FF2B5EF4-FFF2-40B4-BE49-F238E27FC236}">
                <a16:creationId xmlns:a16="http://schemas.microsoft.com/office/drawing/2014/main" id="{F7FD2C9B-5BEE-4D78-834F-CB46D415A13B}"/>
              </a:ext>
            </a:extLst>
          </p:cNvPr>
          <p:cNvPicPr>
            <a:picLocks noChangeAspect="1"/>
          </p:cNvPicPr>
          <p:nvPr/>
        </p:nvPicPr>
        <p:blipFill>
          <a:blip r:embed="rId2"/>
          <a:stretch>
            <a:fillRect/>
          </a:stretch>
        </p:blipFill>
        <p:spPr>
          <a:xfrm>
            <a:off x="490425" y="1679187"/>
            <a:ext cx="11071313" cy="2715813"/>
          </a:xfrm>
          <a:prstGeom prst="rect">
            <a:avLst/>
          </a:prstGeom>
        </p:spPr>
      </p:pic>
      <p:pic>
        <p:nvPicPr>
          <p:cNvPr id="8" name="图片 7">
            <a:extLst>
              <a:ext uri="{FF2B5EF4-FFF2-40B4-BE49-F238E27FC236}">
                <a16:creationId xmlns:a16="http://schemas.microsoft.com/office/drawing/2014/main" id="{3A3C2578-C1A2-4680-9F78-7341CAEE2BD7}"/>
              </a:ext>
            </a:extLst>
          </p:cNvPr>
          <p:cNvPicPr>
            <a:picLocks noChangeAspect="1"/>
          </p:cNvPicPr>
          <p:nvPr/>
        </p:nvPicPr>
        <p:blipFill>
          <a:blip r:embed="rId3"/>
          <a:stretch>
            <a:fillRect/>
          </a:stretch>
        </p:blipFill>
        <p:spPr>
          <a:xfrm>
            <a:off x="698364" y="4529937"/>
            <a:ext cx="10655436" cy="659879"/>
          </a:xfrm>
          <a:prstGeom prst="rect">
            <a:avLst/>
          </a:prstGeom>
        </p:spPr>
      </p:pic>
      <p:pic>
        <p:nvPicPr>
          <p:cNvPr id="10" name="图片 9">
            <a:extLst>
              <a:ext uri="{FF2B5EF4-FFF2-40B4-BE49-F238E27FC236}">
                <a16:creationId xmlns:a16="http://schemas.microsoft.com/office/drawing/2014/main" id="{00201E62-874A-44C9-A738-9A470F92B5EB}"/>
              </a:ext>
            </a:extLst>
          </p:cNvPr>
          <p:cNvPicPr>
            <a:picLocks noChangeAspect="1"/>
          </p:cNvPicPr>
          <p:nvPr/>
        </p:nvPicPr>
        <p:blipFill>
          <a:blip r:embed="rId4"/>
          <a:stretch>
            <a:fillRect/>
          </a:stretch>
        </p:blipFill>
        <p:spPr>
          <a:xfrm>
            <a:off x="838200" y="5326588"/>
            <a:ext cx="10515600" cy="1279789"/>
          </a:xfrm>
          <a:prstGeom prst="rect">
            <a:avLst/>
          </a:prstGeom>
        </p:spPr>
      </p:pic>
    </p:spTree>
    <p:extLst>
      <p:ext uri="{BB962C8B-B14F-4D97-AF65-F5344CB8AC3E}">
        <p14:creationId xmlns:p14="http://schemas.microsoft.com/office/powerpoint/2010/main" val="31692544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DA47CE-7FE1-4556-A981-472DFB0E5B05}"/>
              </a:ext>
            </a:extLst>
          </p:cNvPr>
          <p:cNvSpPr>
            <a:spLocks noGrp="1"/>
          </p:cNvSpPr>
          <p:nvPr>
            <p:ph type="title"/>
          </p:nvPr>
        </p:nvSpPr>
        <p:spPr/>
        <p:txBody>
          <a:bodyPr/>
          <a:lstStyle/>
          <a:p>
            <a:r>
              <a:rPr lang="en-US" altLang="zh-CN" b="1" dirty="0"/>
              <a:t>3.5 extended notations: EBNF and syntax diagrams</a:t>
            </a:r>
            <a:endParaRPr lang="zh-CN" altLang="zh-CN" b="1" dirty="0"/>
          </a:p>
        </p:txBody>
      </p:sp>
      <p:sp>
        <p:nvSpPr>
          <p:cNvPr id="3" name="内容占位符 2">
            <a:extLst>
              <a:ext uri="{FF2B5EF4-FFF2-40B4-BE49-F238E27FC236}">
                <a16:creationId xmlns:a16="http://schemas.microsoft.com/office/drawing/2014/main" id="{5A80BEE5-B568-4792-A466-126A284F8CCC}"/>
              </a:ext>
            </a:extLst>
          </p:cNvPr>
          <p:cNvSpPr>
            <a:spLocks noGrp="1"/>
          </p:cNvSpPr>
          <p:nvPr>
            <p:ph idx="1"/>
          </p:nvPr>
        </p:nvSpPr>
        <p:spPr/>
        <p:txBody>
          <a:bodyPr/>
          <a:lstStyle/>
          <a:p>
            <a:pPr marL="0" indent="0">
              <a:buNone/>
            </a:pPr>
            <a:r>
              <a:rPr lang="en-US" altLang="zh-CN" dirty="0"/>
              <a:t>EBNF notation</a:t>
            </a:r>
            <a:endParaRPr lang="zh-CN" altLang="en-US" dirty="0"/>
          </a:p>
        </p:txBody>
      </p:sp>
      <p:pic>
        <p:nvPicPr>
          <p:cNvPr id="8" name="图片 7">
            <a:extLst>
              <a:ext uri="{FF2B5EF4-FFF2-40B4-BE49-F238E27FC236}">
                <a16:creationId xmlns:a16="http://schemas.microsoft.com/office/drawing/2014/main" id="{3C43FC9F-7B30-4728-90A9-2CD8D7BD0FD4}"/>
              </a:ext>
            </a:extLst>
          </p:cNvPr>
          <p:cNvPicPr>
            <a:picLocks noChangeAspect="1"/>
          </p:cNvPicPr>
          <p:nvPr/>
        </p:nvPicPr>
        <p:blipFill>
          <a:blip r:embed="rId2"/>
          <a:stretch>
            <a:fillRect/>
          </a:stretch>
        </p:blipFill>
        <p:spPr>
          <a:xfrm>
            <a:off x="838200" y="2328215"/>
            <a:ext cx="10755702" cy="1146547"/>
          </a:xfrm>
          <a:prstGeom prst="rect">
            <a:avLst/>
          </a:prstGeom>
        </p:spPr>
      </p:pic>
      <p:pic>
        <p:nvPicPr>
          <p:cNvPr id="9" name="图片 8">
            <a:extLst>
              <a:ext uri="{FF2B5EF4-FFF2-40B4-BE49-F238E27FC236}">
                <a16:creationId xmlns:a16="http://schemas.microsoft.com/office/drawing/2014/main" id="{332E17F5-E05D-4C7F-9F70-7DB1AB2435DF}"/>
              </a:ext>
            </a:extLst>
          </p:cNvPr>
          <p:cNvPicPr>
            <a:picLocks noChangeAspect="1"/>
          </p:cNvPicPr>
          <p:nvPr/>
        </p:nvPicPr>
        <p:blipFill>
          <a:blip r:embed="rId3"/>
          <a:stretch>
            <a:fillRect/>
          </a:stretch>
        </p:blipFill>
        <p:spPr>
          <a:xfrm>
            <a:off x="838200" y="3723846"/>
            <a:ext cx="8289177" cy="1529605"/>
          </a:xfrm>
          <a:prstGeom prst="rect">
            <a:avLst/>
          </a:prstGeom>
        </p:spPr>
      </p:pic>
      <p:pic>
        <p:nvPicPr>
          <p:cNvPr id="10" name="图片 9">
            <a:extLst>
              <a:ext uri="{FF2B5EF4-FFF2-40B4-BE49-F238E27FC236}">
                <a16:creationId xmlns:a16="http://schemas.microsoft.com/office/drawing/2014/main" id="{859778B8-C9D0-4057-926C-125A9B121025}"/>
              </a:ext>
            </a:extLst>
          </p:cNvPr>
          <p:cNvPicPr>
            <a:picLocks noChangeAspect="1"/>
          </p:cNvPicPr>
          <p:nvPr/>
        </p:nvPicPr>
        <p:blipFill>
          <a:blip r:embed="rId4"/>
          <a:stretch>
            <a:fillRect/>
          </a:stretch>
        </p:blipFill>
        <p:spPr>
          <a:xfrm>
            <a:off x="838200" y="5666518"/>
            <a:ext cx="10515600" cy="634987"/>
          </a:xfrm>
          <a:prstGeom prst="rect">
            <a:avLst/>
          </a:prstGeom>
        </p:spPr>
      </p:pic>
    </p:spTree>
    <p:extLst>
      <p:ext uri="{BB962C8B-B14F-4D97-AF65-F5344CB8AC3E}">
        <p14:creationId xmlns:p14="http://schemas.microsoft.com/office/powerpoint/2010/main" val="9811022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ACC734-3DC3-476D-8C3D-DD25C8ABDB47}"/>
              </a:ext>
            </a:extLst>
          </p:cNvPr>
          <p:cNvSpPr>
            <a:spLocks noGrp="1"/>
          </p:cNvSpPr>
          <p:nvPr>
            <p:ph type="title"/>
          </p:nvPr>
        </p:nvSpPr>
        <p:spPr/>
        <p:txBody>
          <a:bodyPr/>
          <a:lstStyle/>
          <a:p>
            <a:r>
              <a:rPr lang="en-US" altLang="zh-CN" b="1" dirty="0"/>
              <a:t>3.5.1 EBNF notation</a:t>
            </a:r>
            <a:endParaRPr lang="zh-CN" altLang="en-US" dirty="0"/>
          </a:p>
        </p:txBody>
      </p:sp>
      <p:sp>
        <p:nvSpPr>
          <p:cNvPr id="3" name="内容占位符 2">
            <a:extLst>
              <a:ext uri="{FF2B5EF4-FFF2-40B4-BE49-F238E27FC236}">
                <a16:creationId xmlns:a16="http://schemas.microsoft.com/office/drawing/2014/main" id="{F20A05A6-9729-40E3-80B3-46C9D177E79E}"/>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C76DE786-7ECF-433F-B2F2-48E2E4F22D93}"/>
              </a:ext>
            </a:extLst>
          </p:cNvPr>
          <p:cNvPicPr>
            <a:picLocks noChangeAspect="1"/>
          </p:cNvPicPr>
          <p:nvPr/>
        </p:nvPicPr>
        <p:blipFill>
          <a:blip r:embed="rId2"/>
          <a:stretch>
            <a:fillRect/>
          </a:stretch>
        </p:blipFill>
        <p:spPr>
          <a:xfrm>
            <a:off x="553566" y="4210056"/>
            <a:ext cx="11084867" cy="1760333"/>
          </a:xfrm>
          <a:prstGeom prst="rect">
            <a:avLst/>
          </a:prstGeom>
        </p:spPr>
      </p:pic>
      <p:pic>
        <p:nvPicPr>
          <p:cNvPr id="6" name="图片 5">
            <a:extLst>
              <a:ext uri="{FF2B5EF4-FFF2-40B4-BE49-F238E27FC236}">
                <a16:creationId xmlns:a16="http://schemas.microsoft.com/office/drawing/2014/main" id="{280A9DF7-66BE-451A-BB84-90CB70A3E95B}"/>
              </a:ext>
            </a:extLst>
          </p:cNvPr>
          <p:cNvPicPr>
            <a:picLocks noChangeAspect="1"/>
          </p:cNvPicPr>
          <p:nvPr/>
        </p:nvPicPr>
        <p:blipFill>
          <a:blip r:embed="rId3"/>
          <a:stretch>
            <a:fillRect/>
          </a:stretch>
        </p:blipFill>
        <p:spPr>
          <a:xfrm>
            <a:off x="3108232" y="1825625"/>
            <a:ext cx="4275980" cy="1333555"/>
          </a:xfrm>
          <a:prstGeom prst="rect">
            <a:avLst/>
          </a:prstGeom>
        </p:spPr>
      </p:pic>
      <p:sp>
        <p:nvSpPr>
          <p:cNvPr id="7" name="箭头: 下 6">
            <a:extLst>
              <a:ext uri="{FF2B5EF4-FFF2-40B4-BE49-F238E27FC236}">
                <a16:creationId xmlns:a16="http://schemas.microsoft.com/office/drawing/2014/main" id="{28A463E5-2812-4685-A39D-B956EBA2E15F}"/>
              </a:ext>
            </a:extLst>
          </p:cNvPr>
          <p:cNvSpPr/>
          <p:nvPr/>
        </p:nvSpPr>
        <p:spPr>
          <a:xfrm>
            <a:off x="4690463" y="3294116"/>
            <a:ext cx="1111518" cy="707177"/>
          </a:xfrm>
          <a:prstGeom prst="downArrow">
            <a:avLst>
              <a:gd name="adj1" fmla="val 5502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 8">
            <a:extLst>
              <a:ext uri="{FF2B5EF4-FFF2-40B4-BE49-F238E27FC236}">
                <a16:creationId xmlns:a16="http://schemas.microsoft.com/office/drawing/2014/main" id="{D05C88DA-8296-4B12-98B6-B7AC5ED742F7}"/>
              </a:ext>
            </a:extLst>
          </p:cNvPr>
          <p:cNvPicPr>
            <a:picLocks noChangeAspect="1"/>
          </p:cNvPicPr>
          <p:nvPr/>
        </p:nvPicPr>
        <p:blipFill>
          <a:blip r:embed="rId4"/>
          <a:stretch>
            <a:fillRect/>
          </a:stretch>
        </p:blipFill>
        <p:spPr>
          <a:xfrm>
            <a:off x="553566" y="4141630"/>
            <a:ext cx="11059781" cy="2136743"/>
          </a:xfrm>
          <a:prstGeom prst="rect">
            <a:avLst/>
          </a:prstGeom>
        </p:spPr>
      </p:pic>
    </p:spTree>
    <p:extLst>
      <p:ext uri="{BB962C8B-B14F-4D97-AF65-F5344CB8AC3E}">
        <p14:creationId xmlns:p14="http://schemas.microsoft.com/office/powerpoint/2010/main" val="322310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2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BBB5BA-E96C-4AAE-B4E1-980C9FA228E6}"/>
              </a:ext>
            </a:extLst>
          </p:cNvPr>
          <p:cNvSpPr>
            <a:spLocks noGrp="1"/>
          </p:cNvSpPr>
          <p:nvPr>
            <p:ph type="title"/>
          </p:nvPr>
        </p:nvSpPr>
        <p:spPr/>
        <p:txBody>
          <a:bodyPr/>
          <a:lstStyle/>
          <a:p>
            <a:r>
              <a:rPr lang="en-US" altLang="zh-CN" b="1" dirty="0"/>
              <a:t>3.5.1 EBNF notation</a:t>
            </a:r>
            <a:endParaRPr lang="zh-CN" altLang="en-US" dirty="0"/>
          </a:p>
        </p:txBody>
      </p:sp>
      <p:sp>
        <p:nvSpPr>
          <p:cNvPr id="3" name="内容占位符 2">
            <a:extLst>
              <a:ext uri="{FF2B5EF4-FFF2-40B4-BE49-F238E27FC236}">
                <a16:creationId xmlns:a16="http://schemas.microsoft.com/office/drawing/2014/main" id="{DE3F4617-B5DC-4EBF-87D1-D3422CD7E712}"/>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C4E694A9-657A-4DFD-A294-9785918968FC}"/>
              </a:ext>
            </a:extLst>
          </p:cNvPr>
          <p:cNvPicPr>
            <a:picLocks noChangeAspect="1"/>
          </p:cNvPicPr>
          <p:nvPr/>
        </p:nvPicPr>
        <p:blipFill>
          <a:blip r:embed="rId3"/>
          <a:stretch>
            <a:fillRect/>
          </a:stretch>
        </p:blipFill>
        <p:spPr>
          <a:xfrm>
            <a:off x="529805" y="1825625"/>
            <a:ext cx="11132389" cy="1325564"/>
          </a:xfrm>
          <a:prstGeom prst="rect">
            <a:avLst/>
          </a:prstGeom>
        </p:spPr>
      </p:pic>
      <p:pic>
        <p:nvPicPr>
          <p:cNvPr id="5" name="图片 4">
            <a:extLst>
              <a:ext uri="{FF2B5EF4-FFF2-40B4-BE49-F238E27FC236}">
                <a16:creationId xmlns:a16="http://schemas.microsoft.com/office/drawing/2014/main" id="{9E9FC021-5C20-4990-9E00-0545399543C7}"/>
              </a:ext>
            </a:extLst>
          </p:cNvPr>
          <p:cNvPicPr>
            <a:picLocks noChangeAspect="1"/>
          </p:cNvPicPr>
          <p:nvPr/>
        </p:nvPicPr>
        <p:blipFill>
          <a:blip r:embed="rId4"/>
          <a:stretch>
            <a:fillRect/>
          </a:stretch>
        </p:blipFill>
        <p:spPr>
          <a:xfrm>
            <a:off x="1372262" y="4049790"/>
            <a:ext cx="9171428" cy="1228571"/>
          </a:xfrm>
          <a:prstGeom prst="rect">
            <a:avLst/>
          </a:prstGeom>
        </p:spPr>
      </p:pic>
      <p:sp>
        <p:nvSpPr>
          <p:cNvPr id="6" name="箭头: 下 5">
            <a:extLst>
              <a:ext uri="{FF2B5EF4-FFF2-40B4-BE49-F238E27FC236}">
                <a16:creationId xmlns:a16="http://schemas.microsoft.com/office/drawing/2014/main" id="{83BDFDEE-E26C-4FA9-87F0-1BAF877134EB}"/>
              </a:ext>
            </a:extLst>
          </p:cNvPr>
          <p:cNvSpPr/>
          <p:nvPr/>
        </p:nvSpPr>
        <p:spPr>
          <a:xfrm>
            <a:off x="5156289" y="3151188"/>
            <a:ext cx="1111518" cy="707177"/>
          </a:xfrm>
          <a:prstGeom prst="downArrow">
            <a:avLst>
              <a:gd name="adj1" fmla="val 5502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86076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D9DFA2-EF5D-4B5F-9537-C93D430F13FC}"/>
              </a:ext>
            </a:extLst>
          </p:cNvPr>
          <p:cNvSpPr>
            <a:spLocks noGrp="1"/>
          </p:cNvSpPr>
          <p:nvPr>
            <p:ph type="title"/>
          </p:nvPr>
        </p:nvSpPr>
        <p:spPr/>
        <p:txBody>
          <a:bodyPr/>
          <a:lstStyle/>
          <a:p>
            <a:r>
              <a:rPr lang="en-US" altLang="zh-CN" b="1" dirty="0"/>
              <a:t>3.5.1 EBNF notation</a:t>
            </a:r>
            <a:endParaRPr lang="zh-CN" altLang="en-US" dirty="0"/>
          </a:p>
        </p:txBody>
      </p:sp>
      <p:sp>
        <p:nvSpPr>
          <p:cNvPr id="3" name="内容占位符 2">
            <a:extLst>
              <a:ext uri="{FF2B5EF4-FFF2-40B4-BE49-F238E27FC236}">
                <a16:creationId xmlns:a16="http://schemas.microsoft.com/office/drawing/2014/main" id="{1F846014-03FC-4797-8EFA-B51E5DD496E7}"/>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1DF5B82E-CBAB-45A4-A0CD-5FDE52839B8D}"/>
              </a:ext>
            </a:extLst>
          </p:cNvPr>
          <p:cNvPicPr>
            <a:picLocks noChangeAspect="1"/>
          </p:cNvPicPr>
          <p:nvPr/>
        </p:nvPicPr>
        <p:blipFill>
          <a:blip r:embed="rId2"/>
          <a:stretch>
            <a:fillRect/>
          </a:stretch>
        </p:blipFill>
        <p:spPr>
          <a:xfrm>
            <a:off x="838200" y="1825625"/>
            <a:ext cx="8952381" cy="857143"/>
          </a:xfrm>
          <a:prstGeom prst="rect">
            <a:avLst/>
          </a:prstGeom>
        </p:spPr>
      </p:pic>
      <p:pic>
        <p:nvPicPr>
          <p:cNvPr id="5" name="图片 4">
            <a:extLst>
              <a:ext uri="{FF2B5EF4-FFF2-40B4-BE49-F238E27FC236}">
                <a16:creationId xmlns:a16="http://schemas.microsoft.com/office/drawing/2014/main" id="{7A9901A3-4B01-4F6C-8680-1AEDB11EE017}"/>
              </a:ext>
            </a:extLst>
          </p:cNvPr>
          <p:cNvPicPr>
            <a:picLocks noChangeAspect="1"/>
          </p:cNvPicPr>
          <p:nvPr/>
        </p:nvPicPr>
        <p:blipFill>
          <a:blip r:embed="rId3"/>
          <a:stretch>
            <a:fillRect/>
          </a:stretch>
        </p:blipFill>
        <p:spPr>
          <a:xfrm>
            <a:off x="838200" y="3180642"/>
            <a:ext cx="8009524" cy="514286"/>
          </a:xfrm>
          <a:prstGeom prst="rect">
            <a:avLst/>
          </a:prstGeom>
        </p:spPr>
      </p:pic>
      <p:pic>
        <p:nvPicPr>
          <p:cNvPr id="6" name="图片 5">
            <a:extLst>
              <a:ext uri="{FF2B5EF4-FFF2-40B4-BE49-F238E27FC236}">
                <a16:creationId xmlns:a16="http://schemas.microsoft.com/office/drawing/2014/main" id="{ACF8D6B0-AB2E-47C1-BE4D-3E9A4725AA18}"/>
              </a:ext>
            </a:extLst>
          </p:cNvPr>
          <p:cNvPicPr>
            <a:picLocks noChangeAspect="1"/>
          </p:cNvPicPr>
          <p:nvPr/>
        </p:nvPicPr>
        <p:blipFill>
          <a:blip r:embed="rId4"/>
          <a:stretch>
            <a:fillRect/>
          </a:stretch>
        </p:blipFill>
        <p:spPr>
          <a:xfrm>
            <a:off x="928676" y="4293089"/>
            <a:ext cx="7828571" cy="428571"/>
          </a:xfrm>
          <a:prstGeom prst="rect">
            <a:avLst/>
          </a:prstGeom>
        </p:spPr>
      </p:pic>
      <p:sp>
        <p:nvSpPr>
          <p:cNvPr id="7" name="爆炸形: 14 pt  6">
            <a:extLst>
              <a:ext uri="{FF2B5EF4-FFF2-40B4-BE49-F238E27FC236}">
                <a16:creationId xmlns:a16="http://schemas.microsoft.com/office/drawing/2014/main" id="{BE817241-CB09-45E9-90FE-BBC4502E38EE}"/>
              </a:ext>
            </a:extLst>
          </p:cNvPr>
          <p:cNvSpPr/>
          <p:nvPr/>
        </p:nvSpPr>
        <p:spPr>
          <a:xfrm>
            <a:off x="9079821" y="1921185"/>
            <a:ext cx="2984740" cy="2518913"/>
          </a:xfrm>
          <a:prstGeom prst="irregularSeal2">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2800" b="1" dirty="0">
                <a:highlight>
                  <a:srgbClr val="000000"/>
                </a:highlight>
              </a:rPr>
              <a:t>EBNF</a:t>
            </a:r>
            <a:endParaRPr lang="zh-CN" altLang="en-US" sz="2800" b="1" dirty="0">
              <a:highlight>
                <a:srgbClr val="000000"/>
              </a:highlight>
            </a:endParaRPr>
          </a:p>
        </p:txBody>
      </p:sp>
    </p:spTree>
    <p:extLst>
      <p:ext uri="{BB962C8B-B14F-4D97-AF65-F5344CB8AC3E}">
        <p14:creationId xmlns:p14="http://schemas.microsoft.com/office/powerpoint/2010/main" val="293208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7B4733-403C-442F-A86A-3D04BFC3C801}"/>
              </a:ext>
            </a:extLst>
          </p:cNvPr>
          <p:cNvSpPr>
            <a:spLocks noGrp="1"/>
          </p:cNvSpPr>
          <p:nvPr>
            <p:ph type="title"/>
          </p:nvPr>
        </p:nvSpPr>
        <p:spPr/>
        <p:txBody>
          <a:bodyPr/>
          <a:lstStyle/>
          <a:p>
            <a:r>
              <a:rPr lang="en-US" altLang="zh-CN" b="1" dirty="0"/>
              <a:t>3.5.1 EBNF notation</a:t>
            </a:r>
            <a:endParaRPr lang="zh-CN" altLang="en-US" dirty="0"/>
          </a:p>
        </p:txBody>
      </p:sp>
      <p:sp>
        <p:nvSpPr>
          <p:cNvPr id="3" name="内容占位符 2">
            <a:extLst>
              <a:ext uri="{FF2B5EF4-FFF2-40B4-BE49-F238E27FC236}">
                <a16:creationId xmlns:a16="http://schemas.microsoft.com/office/drawing/2014/main" id="{4E21A009-A99B-4B9F-8D35-7C82D9E91D90}"/>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DDF77B07-01FE-4AEA-9E9D-F381EFCDFD40}"/>
              </a:ext>
            </a:extLst>
          </p:cNvPr>
          <p:cNvPicPr>
            <a:picLocks noChangeAspect="1"/>
          </p:cNvPicPr>
          <p:nvPr/>
        </p:nvPicPr>
        <p:blipFill>
          <a:blip r:embed="rId2"/>
          <a:stretch>
            <a:fillRect/>
          </a:stretch>
        </p:blipFill>
        <p:spPr>
          <a:xfrm>
            <a:off x="541496" y="1751665"/>
            <a:ext cx="11109008" cy="1454535"/>
          </a:xfrm>
          <a:prstGeom prst="rect">
            <a:avLst/>
          </a:prstGeom>
        </p:spPr>
      </p:pic>
      <p:pic>
        <p:nvPicPr>
          <p:cNvPr id="5" name="图片 4">
            <a:extLst>
              <a:ext uri="{FF2B5EF4-FFF2-40B4-BE49-F238E27FC236}">
                <a16:creationId xmlns:a16="http://schemas.microsoft.com/office/drawing/2014/main" id="{C34D5CA1-EA84-4BC4-81FF-85F8157A929C}"/>
              </a:ext>
            </a:extLst>
          </p:cNvPr>
          <p:cNvPicPr>
            <a:picLocks noChangeAspect="1"/>
          </p:cNvPicPr>
          <p:nvPr/>
        </p:nvPicPr>
        <p:blipFill>
          <a:blip r:embed="rId3"/>
          <a:stretch>
            <a:fillRect/>
          </a:stretch>
        </p:blipFill>
        <p:spPr>
          <a:xfrm>
            <a:off x="838200" y="3327968"/>
            <a:ext cx="10668001" cy="1866682"/>
          </a:xfrm>
          <a:prstGeom prst="rect">
            <a:avLst/>
          </a:prstGeom>
          <a:ln>
            <a:solidFill>
              <a:schemeClr val="bg2">
                <a:lumMod val="10000"/>
              </a:schemeClr>
            </a:solidFill>
          </a:ln>
        </p:spPr>
      </p:pic>
      <p:pic>
        <p:nvPicPr>
          <p:cNvPr id="7" name="图片 6">
            <a:extLst>
              <a:ext uri="{FF2B5EF4-FFF2-40B4-BE49-F238E27FC236}">
                <a16:creationId xmlns:a16="http://schemas.microsoft.com/office/drawing/2014/main" id="{98D00CEC-BD93-4406-9503-ED59C2F6035B}"/>
              </a:ext>
            </a:extLst>
          </p:cNvPr>
          <p:cNvPicPr>
            <a:picLocks noChangeAspect="1"/>
          </p:cNvPicPr>
          <p:nvPr/>
        </p:nvPicPr>
        <p:blipFill>
          <a:blip r:embed="rId4"/>
          <a:stretch>
            <a:fillRect/>
          </a:stretch>
        </p:blipFill>
        <p:spPr>
          <a:xfrm>
            <a:off x="3425967" y="5351544"/>
            <a:ext cx="5492465" cy="1316576"/>
          </a:xfrm>
          <a:prstGeom prst="rect">
            <a:avLst/>
          </a:prstGeom>
          <a:ln>
            <a:solidFill>
              <a:schemeClr val="tx1">
                <a:lumMod val="95000"/>
                <a:lumOff val="5000"/>
              </a:schemeClr>
            </a:solidFill>
          </a:ln>
        </p:spPr>
      </p:pic>
      <p:sp>
        <p:nvSpPr>
          <p:cNvPr id="8" name="箭头: 下 7">
            <a:extLst>
              <a:ext uri="{FF2B5EF4-FFF2-40B4-BE49-F238E27FC236}">
                <a16:creationId xmlns:a16="http://schemas.microsoft.com/office/drawing/2014/main" id="{0DF9DA22-D92D-426C-A60A-927B290144C7}"/>
              </a:ext>
            </a:extLst>
          </p:cNvPr>
          <p:cNvSpPr/>
          <p:nvPr/>
        </p:nvSpPr>
        <p:spPr>
          <a:xfrm rot="10800000">
            <a:off x="5505731" y="4863437"/>
            <a:ext cx="1111518" cy="707177"/>
          </a:xfrm>
          <a:prstGeom prst="downArrow">
            <a:avLst>
              <a:gd name="adj1" fmla="val 5502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 8">
            <a:extLst>
              <a:ext uri="{FF2B5EF4-FFF2-40B4-BE49-F238E27FC236}">
                <a16:creationId xmlns:a16="http://schemas.microsoft.com/office/drawing/2014/main" id="{C6638A00-6693-4F7B-A297-DBD14F7339F6}"/>
              </a:ext>
            </a:extLst>
          </p:cNvPr>
          <p:cNvPicPr>
            <a:picLocks noChangeAspect="1"/>
          </p:cNvPicPr>
          <p:nvPr/>
        </p:nvPicPr>
        <p:blipFill>
          <a:blip r:embed="rId5"/>
          <a:stretch>
            <a:fillRect/>
          </a:stretch>
        </p:blipFill>
        <p:spPr>
          <a:xfrm>
            <a:off x="2701505" y="4457235"/>
            <a:ext cx="7371428" cy="1228571"/>
          </a:xfrm>
          <a:prstGeom prst="rect">
            <a:avLst/>
          </a:prstGeom>
          <a:ln>
            <a:solidFill>
              <a:schemeClr val="tx1">
                <a:lumMod val="95000"/>
                <a:lumOff val="5000"/>
              </a:schemeClr>
            </a:solidFill>
          </a:ln>
        </p:spPr>
      </p:pic>
    </p:spTree>
    <p:extLst>
      <p:ext uri="{BB962C8B-B14F-4D97-AF65-F5344CB8AC3E}">
        <p14:creationId xmlns:p14="http://schemas.microsoft.com/office/powerpoint/2010/main" val="230345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5"/>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7"/>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AFFBA7C-A2FA-4E45-8D1B-2AFC24D23E8F}"/>
              </a:ext>
            </a:extLst>
          </p:cNvPr>
          <p:cNvSpPr>
            <a:spLocks noGrp="1"/>
          </p:cNvSpPr>
          <p:nvPr>
            <p:ph idx="1"/>
          </p:nvPr>
        </p:nvSpPr>
        <p:spPr/>
        <p:txBody>
          <a:bodyPr/>
          <a:lstStyle/>
          <a:p>
            <a:endParaRPr lang="zh-CN" altLang="en-US" dirty="0"/>
          </a:p>
        </p:txBody>
      </p:sp>
      <p:sp>
        <p:nvSpPr>
          <p:cNvPr id="5" name="标题 1">
            <a:extLst>
              <a:ext uri="{FF2B5EF4-FFF2-40B4-BE49-F238E27FC236}">
                <a16:creationId xmlns:a16="http://schemas.microsoft.com/office/drawing/2014/main" id="{51849EC7-32B6-4512-9368-E03857AAB9C6}"/>
              </a:ext>
            </a:extLst>
          </p:cNvPr>
          <p:cNvSpPr>
            <a:spLocks noGrp="1"/>
          </p:cNvSpPr>
          <p:nvPr>
            <p:ph type="title"/>
          </p:nvPr>
        </p:nvSpPr>
        <p:spPr>
          <a:xfrm>
            <a:off x="838200" y="365125"/>
            <a:ext cx="10515600" cy="1325563"/>
          </a:xfrm>
        </p:spPr>
        <p:txBody>
          <a:bodyPr/>
          <a:lstStyle/>
          <a:p>
            <a:r>
              <a:rPr lang="en-US" altLang="zh-CN" b="1" dirty="0"/>
              <a:t>3.5.2 Syntax diagrams</a:t>
            </a:r>
            <a:endParaRPr lang="zh-CN" altLang="en-US" dirty="0"/>
          </a:p>
        </p:txBody>
      </p:sp>
      <p:pic>
        <p:nvPicPr>
          <p:cNvPr id="6" name="图片 5">
            <a:extLst>
              <a:ext uri="{FF2B5EF4-FFF2-40B4-BE49-F238E27FC236}">
                <a16:creationId xmlns:a16="http://schemas.microsoft.com/office/drawing/2014/main" id="{CFE9EC29-2AEA-48F7-9669-11F0B486B005}"/>
              </a:ext>
            </a:extLst>
          </p:cNvPr>
          <p:cNvPicPr>
            <a:picLocks noChangeAspect="1"/>
          </p:cNvPicPr>
          <p:nvPr/>
        </p:nvPicPr>
        <p:blipFill>
          <a:blip r:embed="rId2"/>
          <a:stretch>
            <a:fillRect/>
          </a:stretch>
        </p:blipFill>
        <p:spPr>
          <a:xfrm>
            <a:off x="480204" y="1476473"/>
            <a:ext cx="11231592" cy="3276244"/>
          </a:xfrm>
          <a:prstGeom prst="rect">
            <a:avLst/>
          </a:prstGeom>
        </p:spPr>
      </p:pic>
      <p:pic>
        <p:nvPicPr>
          <p:cNvPr id="7" name="图片 6">
            <a:extLst>
              <a:ext uri="{FF2B5EF4-FFF2-40B4-BE49-F238E27FC236}">
                <a16:creationId xmlns:a16="http://schemas.microsoft.com/office/drawing/2014/main" id="{6CEC520C-E6D3-46AF-95FF-F87917FE011E}"/>
              </a:ext>
            </a:extLst>
          </p:cNvPr>
          <p:cNvPicPr>
            <a:picLocks noChangeAspect="1"/>
          </p:cNvPicPr>
          <p:nvPr/>
        </p:nvPicPr>
        <p:blipFill>
          <a:blip r:embed="rId3"/>
          <a:stretch>
            <a:fillRect/>
          </a:stretch>
        </p:blipFill>
        <p:spPr>
          <a:xfrm>
            <a:off x="480204" y="5653051"/>
            <a:ext cx="4257143" cy="504762"/>
          </a:xfrm>
          <a:prstGeom prst="rect">
            <a:avLst/>
          </a:prstGeom>
          <a:ln>
            <a:solidFill>
              <a:schemeClr val="tx1">
                <a:lumMod val="95000"/>
                <a:lumOff val="5000"/>
              </a:schemeClr>
            </a:solidFill>
          </a:ln>
        </p:spPr>
      </p:pic>
      <p:pic>
        <p:nvPicPr>
          <p:cNvPr id="8" name="图片 7">
            <a:extLst>
              <a:ext uri="{FF2B5EF4-FFF2-40B4-BE49-F238E27FC236}">
                <a16:creationId xmlns:a16="http://schemas.microsoft.com/office/drawing/2014/main" id="{3C3AFAB2-842F-4B22-9243-C518107FE4C7}"/>
              </a:ext>
            </a:extLst>
          </p:cNvPr>
          <p:cNvPicPr>
            <a:picLocks noChangeAspect="1"/>
          </p:cNvPicPr>
          <p:nvPr/>
        </p:nvPicPr>
        <p:blipFill>
          <a:blip r:embed="rId4"/>
          <a:stretch>
            <a:fillRect/>
          </a:stretch>
        </p:blipFill>
        <p:spPr>
          <a:xfrm>
            <a:off x="5274341" y="4738601"/>
            <a:ext cx="6616453" cy="2024830"/>
          </a:xfrm>
          <a:prstGeom prst="rect">
            <a:avLst/>
          </a:prstGeom>
        </p:spPr>
      </p:pic>
    </p:spTree>
    <p:extLst>
      <p:ext uri="{BB962C8B-B14F-4D97-AF65-F5344CB8AC3E}">
        <p14:creationId xmlns:p14="http://schemas.microsoft.com/office/powerpoint/2010/main" val="23700565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282218-7F96-47EC-AE7E-CBF38BD4E8D7}"/>
              </a:ext>
            </a:extLst>
          </p:cNvPr>
          <p:cNvSpPr>
            <a:spLocks noGrp="1"/>
          </p:cNvSpPr>
          <p:nvPr>
            <p:ph type="title"/>
          </p:nvPr>
        </p:nvSpPr>
        <p:spPr/>
        <p:txBody>
          <a:bodyPr/>
          <a:lstStyle/>
          <a:p>
            <a:r>
              <a:rPr lang="en-US" altLang="zh-CN" b="1" dirty="0"/>
              <a:t>3.5.2 Syntax diagrams</a:t>
            </a:r>
            <a:endParaRPr lang="zh-CN" altLang="en-US" dirty="0"/>
          </a:p>
        </p:txBody>
      </p:sp>
      <p:pic>
        <p:nvPicPr>
          <p:cNvPr id="6" name="内容占位符 5">
            <a:extLst>
              <a:ext uri="{FF2B5EF4-FFF2-40B4-BE49-F238E27FC236}">
                <a16:creationId xmlns:a16="http://schemas.microsoft.com/office/drawing/2014/main" id="{3055E390-9498-461B-83E5-8E3B3AE3DB68}"/>
              </a:ext>
            </a:extLst>
          </p:cNvPr>
          <p:cNvPicPr>
            <a:picLocks noGrp="1" noChangeAspect="1"/>
          </p:cNvPicPr>
          <p:nvPr>
            <p:ph idx="1"/>
          </p:nvPr>
        </p:nvPicPr>
        <p:blipFill>
          <a:blip r:embed="rId2"/>
          <a:stretch>
            <a:fillRect/>
          </a:stretch>
        </p:blipFill>
        <p:spPr>
          <a:xfrm>
            <a:off x="523914" y="5274276"/>
            <a:ext cx="3800000" cy="533333"/>
          </a:xfrm>
          <a:prstGeom prst="rect">
            <a:avLst/>
          </a:prstGeom>
          <a:ln>
            <a:noFill/>
          </a:ln>
        </p:spPr>
      </p:pic>
      <p:pic>
        <p:nvPicPr>
          <p:cNvPr id="4" name="图片 3">
            <a:extLst>
              <a:ext uri="{FF2B5EF4-FFF2-40B4-BE49-F238E27FC236}">
                <a16:creationId xmlns:a16="http://schemas.microsoft.com/office/drawing/2014/main" id="{D2CA8F91-2784-4421-94DC-E92294987733}"/>
              </a:ext>
            </a:extLst>
          </p:cNvPr>
          <p:cNvPicPr>
            <a:picLocks noChangeAspect="1"/>
          </p:cNvPicPr>
          <p:nvPr/>
        </p:nvPicPr>
        <p:blipFill>
          <a:blip r:embed="rId3"/>
          <a:stretch>
            <a:fillRect/>
          </a:stretch>
        </p:blipFill>
        <p:spPr>
          <a:xfrm>
            <a:off x="681057" y="4068525"/>
            <a:ext cx="3485714" cy="533333"/>
          </a:xfrm>
          <a:prstGeom prst="rect">
            <a:avLst/>
          </a:prstGeom>
          <a:ln>
            <a:noFill/>
          </a:ln>
        </p:spPr>
      </p:pic>
      <p:pic>
        <p:nvPicPr>
          <p:cNvPr id="5" name="图片 4">
            <a:extLst>
              <a:ext uri="{FF2B5EF4-FFF2-40B4-BE49-F238E27FC236}">
                <a16:creationId xmlns:a16="http://schemas.microsoft.com/office/drawing/2014/main" id="{18033102-94A8-44B5-9446-76EADFC56B78}"/>
              </a:ext>
            </a:extLst>
          </p:cNvPr>
          <p:cNvPicPr>
            <a:picLocks noChangeAspect="1"/>
          </p:cNvPicPr>
          <p:nvPr/>
        </p:nvPicPr>
        <p:blipFill>
          <a:blip r:embed="rId4"/>
          <a:stretch>
            <a:fillRect/>
          </a:stretch>
        </p:blipFill>
        <p:spPr>
          <a:xfrm>
            <a:off x="5263324" y="3787592"/>
            <a:ext cx="5933333" cy="1257143"/>
          </a:xfrm>
          <a:prstGeom prst="rect">
            <a:avLst/>
          </a:prstGeom>
        </p:spPr>
      </p:pic>
      <p:pic>
        <p:nvPicPr>
          <p:cNvPr id="7" name="图片 6">
            <a:extLst>
              <a:ext uri="{FF2B5EF4-FFF2-40B4-BE49-F238E27FC236}">
                <a16:creationId xmlns:a16="http://schemas.microsoft.com/office/drawing/2014/main" id="{6C231D5C-0163-4045-BF18-8F4CE732B742}"/>
              </a:ext>
            </a:extLst>
          </p:cNvPr>
          <p:cNvPicPr>
            <a:picLocks noChangeAspect="1"/>
          </p:cNvPicPr>
          <p:nvPr/>
        </p:nvPicPr>
        <p:blipFill>
          <a:blip r:embed="rId5"/>
          <a:stretch>
            <a:fillRect/>
          </a:stretch>
        </p:blipFill>
        <p:spPr>
          <a:xfrm>
            <a:off x="5191895" y="5126657"/>
            <a:ext cx="6161905" cy="1361905"/>
          </a:xfrm>
          <a:prstGeom prst="rect">
            <a:avLst/>
          </a:prstGeom>
        </p:spPr>
      </p:pic>
      <p:pic>
        <p:nvPicPr>
          <p:cNvPr id="15" name="图片 14">
            <a:extLst>
              <a:ext uri="{FF2B5EF4-FFF2-40B4-BE49-F238E27FC236}">
                <a16:creationId xmlns:a16="http://schemas.microsoft.com/office/drawing/2014/main" id="{C773DDA6-1E43-4CB5-A409-E1A6A997A8B6}"/>
              </a:ext>
            </a:extLst>
          </p:cNvPr>
          <p:cNvPicPr>
            <a:picLocks noChangeAspect="1"/>
          </p:cNvPicPr>
          <p:nvPr/>
        </p:nvPicPr>
        <p:blipFill>
          <a:blip r:embed="rId6"/>
          <a:stretch>
            <a:fillRect/>
          </a:stretch>
        </p:blipFill>
        <p:spPr>
          <a:xfrm>
            <a:off x="295342" y="2532644"/>
            <a:ext cx="4257143" cy="504762"/>
          </a:xfrm>
          <a:prstGeom prst="rect">
            <a:avLst/>
          </a:prstGeom>
          <a:ln>
            <a:noFill/>
          </a:ln>
        </p:spPr>
      </p:pic>
      <p:pic>
        <p:nvPicPr>
          <p:cNvPr id="16" name="图片 15">
            <a:extLst>
              <a:ext uri="{FF2B5EF4-FFF2-40B4-BE49-F238E27FC236}">
                <a16:creationId xmlns:a16="http://schemas.microsoft.com/office/drawing/2014/main" id="{CFB43840-F4AC-42FC-9064-88BCA5FEA32E}"/>
              </a:ext>
            </a:extLst>
          </p:cNvPr>
          <p:cNvPicPr>
            <a:picLocks noChangeAspect="1"/>
          </p:cNvPicPr>
          <p:nvPr/>
        </p:nvPicPr>
        <p:blipFill>
          <a:blip r:embed="rId7"/>
          <a:stretch>
            <a:fillRect/>
          </a:stretch>
        </p:blipFill>
        <p:spPr>
          <a:xfrm>
            <a:off x="5089147" y="1772610"/>
            <a:ext cx="6616453" cy="2024830"/>
          </a:xfrm>
          <a:prstGeom prst="rect">
            <a:avLst/>
          </a:prstGeom>
        </p:spPr>
      </p:pic>
    </p:spTree>
    <p:extLst>
      <p:ext uri="{BB962C8B-B14F-4D97-AF65-F5344CB8AC3E}">
        <p14:creationId xmlns:p14="http://schemas.microsoft.com/office/powerpoint/2010/main" val="26374984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EC366C-6BE3-4B9D-B7C7-84ECAEBF903B}"/>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6902D9D7-075C-4C08-B88F-7F7D2A7589EB}"/>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CC722751-AD2F-4181-8033-B6CE952CC84D}"/>
              </a:ext>
            </a:extLst>
          </p:cNvPr>
          <p:cNvPicPr>
            <a:picLocks noChangeAspect="1"/>
          </p:cNvPicPr>
          <p:nvPr/>
        </p:nvPicPr>
        <p:blipFill>
          <a:blip r:embed="rId2"/>
          <a:stretch>
            <a:fillRect/>
          </a:stretch>
        </p:blipFill>
        <p:spPr>
          <a:xfrm>
            <a:off x="838200" y="356333"/>
            <a:ext cx="3913621" cy="1698936"/>
          </a:xfrm>
          <a:prstGeom prst="rect">
            <a:avLst/>
          </a:prstGeom>
          <a:ln>
            <a:noFill/>
          </a:ln>
        </p:spPr>
      </p:pic>
      <p:pic>
        <p:nvPicPr>
          <p:cNvPr id="5" name="图片 4">
            <a:extLst>
              <a:ext uri="{FF2B5EF4-FFF2-40B4-BE49-F238E27FC236}">
                <a16:creationId xmlns:a16="http://schemas.microsoft.com/office/drawing/2014/main" id="{FECBCE03-CB2D-4558-9F41-460FE5F5BBD6}"/>
              </a:ext>
            </a:extLst>
          </p:cNvPr>
          <p:cNvPicPr>
            <a:picLocks noChangeAspect="1"/>
          </p:cNvPicPr>
          <p:nvPr/>
        </p:nvPicPr>
        <p:blipFill>
          <a:blip r:embed="rId3"/>
          <a:stretch>
            <a:fillRect/>
          </a:stretch>
        </p:blipFill>
        <p:spPr>
          <a:xfrm>
            <a:off x="6782341" y="342296"/>
            <a:ext cx="3548005" cy="1724495"/>
          </a:xfrm>
          <a:prstGeom prst="rect">
            <a:avLst/>
          </a:prstGeom>
          <a:noFill/>
          <a:ln>
            <a:noFill/>
          </a:ln>
        </p:spPr>
      </p:pic>
      <p:grpSp>
        <p:nvGrpSpPr>
          <p:cNvPr id="6" name="组合 5">
            <a:extLst>
              <a:ext uri="{FF2B5EF4-FFF2-40B4-BE49-F238E27FC236}">
                <a16:creationId xmlns:a16="http://schemas.microsoft.com/office/drawing/2014/main" id="{98906817-43C1-4278-A9D4-50BD218370ED}"/>
              </a:ext>
            </a:extLst>
          </p:cNvPr>
          <p:cNvGrpSpPr/>
          <p:nvPr/>
        </p:nvGrpSpPr>
        <p:grpSpPr>
          <a:xfrm>
            <a:off x="2015180" y="2208863"/>
            <a:ext cx="7395713" cy="1723425"/>
            <a:chOff x="4796287" y="4971339"/>
            <a:chExt cx="7395713" cy="1723425"/>
          </a:xfrm>
        </p:grpSpPr>
        <p:pic>
          <p:nvPicPr>
            <p:cNvPr id="7" name="图片 6">
              <a:extLst>
                <a:ext uri="{FF2B5EF4-FFF2-40B4-BE49-F238E27FC236}">
                  <a16:creationId xmlns:a16="http://schemas.microsoft.com/office/drawing/2014/main" id="{32310EE1-F779-42E8-B59E-2EE044587DFF}"/>
                </a:ext>
              </a:extLst>
            </p:cNvPr>
            <p:cNvPicPr>
              <a:picLocks noChangeAspect="1"/>
            </p:cNvPicPr>
            <p:nvPr/>
          </p:nvPicPr>
          <p:blipFill>
            <a:blip r:embed="rId4"/>
            <a:stretch>
              <a:fillRect/>
            </a:stretch>
          </p:blipFill>
          <p:spPr>
            <a:xfrm>
              <a:off x="4796287" y="5332859"/>
              <a:ext cx="7395713" cy="1361905"/>
            </a:xfrm>
            <a:prstGeom prst="rect">
              <a:avLst/>
            </a:prstGeom>
          </p:spPr>
        </p:pic>
        <p:pic>
          <p:nvPicPr>
            <p:cNvPr id="8" name="图片 7">
              <a:extLst>
                <a:ext uri="{FF2B5EF4-FFF2-40B4-BE49-F238E27FC236}">
                  <a16:creationId xmlns:a16="http://schemas.microsoft.com/office/drawing/2014/main" id="{0546E250-2935-4695-9E93-0E03EDD32520}"/>
                </a:ext>
              </a:extLst>
            </p:cNvPr>
            <p:cNvPicPr>
              <a:picLocks noChangeAspect="1"/>
            </p:cNvPicPr>
            <p:nvPr/>
          </p:nvPicPr>
          <p:blipFill>
            <a:blip r:embed="rId5"/>
            <a:stretch>
              <a:fillRect/>
            </a:stretch>
          </p:blipFill>
          <p:spPr>
            <a:xfrm>
              <a:off x="4806567" y="4971339"/>
              <a:ext cx="6547233" cy="350327"/>
            </a:xfrm>
            <a:prstGeom prst="rect">
              <a:avLst/>
            </a:prstGeom>
          </p:spPr>
        </p:pic>
      </p:grpSp>
      <p:pic>
        <p:nvPicPr>
          <p:cNvPr id="9" name="图片 8">
            <a:extLst>
              <a:ext uri="{FF2B5EF4-FFF2-40B4-BE49-F238E27FC236}">
                <a16:creationId xmlns:a16="http://schemas.microsoft.com/office/drawing/2014/main" id="{1958FD19-1AD2-44AB-9FF3-0199395AAD00}"/>
              </a:ext>
            </a:extLst>
          </p:cNvPr>
          <p:cNvPicPr>
            <a:picLocks noChangeAspect="1"/>
          </p:cNvPicPr>
          <p:nvPr/>
        </p:nvPicPr>
        <p:blipFill>
          <a:blip r:embed="rId6"/>
          <a:stretch>
            <a:fillRect/>
          </a:stretch>
        </p:blipFill>
        <p:spPr>
          <a:xfrm>
            <a:off x="174832" y="3897444"/>
            <a:ext cx="5921167" cy="1430957"/>
          </a:xfrm>
          <a:prstGeom prst="rect">
            <a:avLst/>
          </a:prstGeom>
        </p:spPr>
      </p:pic>
      <p:pic>
        <p:nvPicPr>
          <p:cNvPr id="10" name="图片 9">
            <a:extLst>
              <a:ext uri="{FF2B5EF4-FFF2-40B4-BE49-F238E27FC236}">
                <a16:creationId xmlns:a16="http://schemas.microsoft.com/office/drawing/2014/main" id="{0EBC92E2-F5C8-4DB2-BF06-14C01CA99ED2}"/>
              </a:ext>
            </a:extLst>
          </p:cNvPr>
          <p:cNvPicPr>
            <a:picLocks noChangeAspect="1"/>
          </p:cNvPicPr>
          <p:nvPr/>
        </p:nvPicPr>
        <p:blipFill>
          <a:blip r:embed="rId7"/>
          <a:stretch>
            <a:fillRect/>
          </a:stretch>
        </p:blipFill>
        <p:spPr>
          <a:xfrm>
            <a:off x="70909" y="5455222"/>
            <a:ext cx="6364397" cy="1193324"/>
          </a:xfrm>
          <a:prstGeom prst="rect">
            <a:avLst/>
          </a:prstGeom>
        </p:spPr>
      </p:pic>
      <p:pic>
        <p:nvPicPr>
          <p:cNvPr id="11" name="图片 10">
            <a:extLst>
              <a:ext uri="{FF2B5EF4-FFF2-40B4-BE49-F238E27FC236}">
                <a16:creationId xmlns:a16="http://schemas.microsoft.com/office/drawing/2014/main" id="{63A66D5E-7338-48DF-A924-4313ABFE4AEA}"/>
              </a:ext>
            </a:extLst>
          </p:cNvPr>
          <p:cNvPicPr>
            <a:picLocks noChangeAspect="1"/>
          </p:cNvPicPr>
          <p:nvPr/>
        </p:nvPicPr>
        <p:blipFill>
          <a:blip r:embed="rId8"/>
          <a:stretch>
            <a:fillRect/>
          </a:stretch>
        </p:blipFill>
        <p:spPr>
          <a:xfrm>
            <a:off x="6868606" y="3987115"/>
            <a:ext cx="5158100" cy="995113"/>
          </a:xfrm>
          <a:prstGeom prst="rect">
            <a:avLst/>
          </a:prstGeom>
        </p:spPr>
      </p:pic>
      <p:pic>
        <p:nvPicPr>
          <p:cNvPr id="12" name="图片 11">
            <a:extLst>
              <a:ext uri="{FF2B5EF4-FFF2-40B4-BE49-F238E27FC236}">
                <a16:creationId xmlns:a16="http://schemas.microsoft.com/office/drawing/2014/main" id="{D4F77CD8-E209-48AA-AFDE-C2BB3D461478}"/>
              </a:ext>
            </a:extLst>
          </p:cNvPr>
          <p:cNvPicPr>
            <a:picLocks noChangeAspect="1"/>
          </p:cNvPicPr>
          <p:nvPr/>
        </p:nvPicPr>
        <p:blipFill>
          <a:blip r:embed="rId9"/>
          <a:stretch>
            <a:fillRect/>
          </a:stretch>
        </p:blipFill>
        <p:spPr>
          <a:xfrm>
            <a:off x="6625496" y="5199760"/>
            <a:ext cx="5471789" cy="1430957"/>
          </a:xfrm>
          <a:prstGeom prst="rect">
            <a:avLst/>
          </a:prstGeom>
        </p:spPr>
      </p:pic>
      <p:sp>
        <p:nvSpPr>
          <p:cNvPr id="13" name="矩形 12">
            <a:extLst>
              <a:ext uri="{FF2B5EF4-FFF2-40B4-BE49-F238E27FC236}">
                <a16:creationId xmlns:a16="http://schemas.microsoft.com/office/drawing/2014/main" id="{420B493E-2525-475C-B38E-64946F5197A3}"/>
              </a:ext>
            </a:extLst>
          </p:cNvPr>
          <p:cNvSpPr/>
          <p:nvPr/>
        </p:nvSpPr>
        <p:spPr>
          <a:xfrm>
            <a:off x="94715" y="2190207"/>
            <a:ext cx="12017167" cy="4616148"/>
          </a:xfrm>
          <a:prstGeom prst="rect">
            <a:avLst/>
          </a:prstGeom>
          <a:no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7645995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EABF56-8ABE-4023-8C44-039E6FB6F7F8}"/>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948DD34E-AEB7-4C6C-8806-C708A2B1EC26}"/>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6A746396-670C-451E-8109-1B80BD401615}"/>
              </a:ext>
            </a:extLst>
          </p:cNvPr>
          <p:cNvPicPr>
            <a:picLocks noChangeAspect="1"/>
          </p:cNvPicPr>
          <p:nvPr/>
        </p:nvPicPr>
        <p:blipFill>
          <a:blip r:embed="rId2"/>
          <a:stretch>
            <a:fillRect/>
          </a:stretch>
        </p:blipFill>
        <p:spPr>
          <a:xfrm>
            <a:off x="458947" y="365125"/>
            <a:ext cx="5010200" cy="1393032"/>
          </a:xfrm>
          <a:prstGeom prst="rect">
            <a:avLst/>
          </a:prstGeom>
          <a:ln w="28575">
            <a:solidFill>
              <a:schemeClr val="tx1">
                <a:lumMod val="95000"/>
                <a:lumOff val="5000"/>
              </a:schemeClr>
            </a:solidFill>
          </a:ln>
        </p:spPr>
      </p:pic>
      <p:pic>
        <p:nvPicPr>
          <p:cNvPr id="6" name="图片 5">
            <a:extLst>
              <a:ext uri="{FF2B5EF4-FFF2-40B4-BE49-F238E27FC236}">
                <a16:creationId xmlns:a16="http://schemas.microsoft.com/office/drawing/2014/main" id="{00B068CD-AD00-496D-B175-46B6D3E7FFA4}"/>
              </a:ext>
            </a:extLst>
          </p:cNvPr>
          <p:cNvPicPr>
            <a:picLocks noChangeAspect="1"/>
          </p:cNvPicPr>
          <p:nvPr/>
        </p:nvPicPr>
        <p:blipFill>
          <a:blip r:embed="rId3"/>
          <a:stretch>
            <a:fillRect/>
          </a:stretch>
        </p:blipFill>
        <p:spPr>
          <a:xfrm>
            <a:off x="6461138" y="398860"/>
            <a:ext cx="5428891" cy="1325562"/>
          </a:xfrm>
          <a:prstGeom prst="rect">
            <a:avLst/>
          </a:prstGeom>
          <a:ln w="28575">
            <a:solidFill>
              <a:schemeClr val="tx1">
                <a:lumMod val="95000"/>
                <a:lumOff val="5000"/>
              </a:schemeClr>
            </a:solidFill>
          </a:ln>
        </p:spPr>
      </p:pic>
      <p:pic>
        <p:nvPicPr>
          <p:cNvPr id="9" name="图片 8">
            <a:extLst>
              <a:ext uri="{FF2B5EF4-FFF2-40B4-BE49-F238E27FC236}">
                <a16:creationId xmlns:a16="http://schemas.microsoft.com/office/drawing/2014/main" id="{1F0ED337-0086-463B-874B-DEA9FBE4E5A6}"/>
              </a:ext>
            </a:extLst>
          </p:cNvPr>
          <p:cNvPicPr>
            <a:picLocks noChangeAspect="1"/>
          </p:cNvPicPr>
          <p:nvPr/>
        </p:nvPicPr>
        <p:blipFill>
          <a:blip r:embed="rId4"/>
          <a:stretch>
            <a:fillRect/>
          </a:stretch>
        </p:blipFill>
        <p:spPr>
          <a:xfrm>
            <a:off x="6538589" y="2996079"/>
            <a:ext cx="5273990" cy="1555637"/>
          </a:xfrm>
          <a:prstGeom prst="rect">
            <a:avLst/>
          </a:prstGeom>
        </p:spPr>
      </p:pic>
      <p:pic>
        <p:nvPicPr>
          <p:cNvPr id="10" name="图片 9">
            <a:extLst>
              <a:ext uri="{FF2B5EF4-FFF2-40B4-BE49-F238E27FC236}">
                <a16:creationId xmlns:a16="http://schemas.microsoft.com/office/drawing/2014/main" id="{E2DE5BC4-08D6-4985-9B2F-333AE4A45BF2}"/>
              </a:ext>
            </a:extLst>
          </p:cNvPr>
          <p:cNvPicPr>
            <a:picLocks noChangeAspect="1"/>
          </p:cNvPicPr>
          <p:nvPr/>
        </p:nvPicPr>
        <p:blipFill>
          <a:blip r:embed="rId5"/>
          <a:stretch>
            <a:fillRect/>
          </a:stretch>
        </p:blipFill>
        <p:spPr>
          <a:xfrm>
            <a:off x="458947" y="2053311"/>
            <a:ext cx="6222297" cy="1726417"/>
          </a:xfrm>
          <a:prstGeom prst="rect">
            <a:avLst/>
          </a:prstGeom>
        </p:spPr>
      </p:pic>
      <p:pic>
        <p:nvPicPr>
          <p:cNvPr id="11" name="图片 10">
            <a:extLst>
              <a:ext uri="{FF2B5EF4-FFF2-40B4-BE49-F238E27FC236}">
                <a16:creationId xmlns:a16="http://schemas.microsoft.com/office/drawing/2014/main" id="{528248B9-341E-416A-8C54-8FC399B099FC}"/>
              </a:ext>
            </a:extLst>
          </p:cNvPr>
          <p:cNvPicPr>
            <a:picLocks noChangeAspect="1"/>
          </p:cNvPicPr>
          <p:nvPr/>
        </p:nvPicPr>
        <p:blipFill>
          <a:blip r:embed="rId6"/>
          <a:stretch>
            <a:fillRect/>
          </a:stretch>
        </p:blipFill>
        <p:spPr>
          <a:xfrm>
            <a:off x="236763" y="3995754"/>
            <a:ext cx="6666667" cy="2657143"/>
          </a:xfrm>
          <a:prstGeom prst="rect">
            <a:avLst/>
          </a:prstGeom>
        </p:spPr>
      </p:pic>
      <p:sp>
        <p:nvSpPr>
          <p:cNvPr id="12" name="矩形 11">
            <a:extLst>
              <a:ext uri="{FF2B5EF4-FFF2-40B4-BE49-F238E27FC236}">
                <a16:creationId xmlns:a16="http://schemas.microsoft.com/office/drawing/2014/main" id="{16AF5741-587C-4E66-A4C5-303008A02493}"/>
              </a:ext>
            </a:extLst>
          </p:cNvPr>
          <p:cNvSpPr/>
          <p:nvPr/>
        </p:nvSpPr>
        <p:spPr>
          <a:xfrm>
            <a:off x="379422" y="2190207"/>
            <a:ext cx="11575816" cy="4462690"/>
          </a:xfrm>
          <a:prstGeom prst="rect">
            <a:avLst/>
          </a:prstGeom>
          <a:no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箭头: 右 12">
            <a:extLst>
              <a:ext uri="{FF2B5EF4-FFF2-40B4-BE49-F238E27FC236}">
                <a16:creationId xmlns:a16="http://schemas.microsoft.com/office/drawing/2014/main" id="{3BBAD06E-6543-460D-B0FF-0473CF52E6DB}"/>
              </a:ext>
            </a:extLst>
          </p:cNvPr>
          <p:cNvSpPr/>
          <p:nvPr/>
        </p:nvSpPr>
        <p:spPr>
          <a:xfrm rot="5400000">
            <a:off x="8677480" y="1381801"/>
            <a:ext cx="827259" cy="1274446"/>
          </a:xfrm>
          <a:prstGeom prst="righ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868466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46FD56-9939-48DF-9AC3-A2DA050C1CCF}"/>
              </a:ext>
            </a:extLst>
          </p:cNvPr>
          <p:cNvSpPr>
            <a:spLocks noGrp="1"/>
          </p:cNvSpPr>
          <p:nvPr>
            <p:ph type="title"/>
          </p:nvPr>
        </p:nvSpPr>
        <p:spPr/>
        <p:txBody>
          <a:bodyPr>
            <a:normAutofit/>
          </a:bodyPr>
          <a:lstStyle/>
          <a:p>
            <a:pPr algn="just"/>
            <a:r>
              <a:rPr lang="en-US" altLang="zh-CN" b="1" dirty="0"/>
              <a:t>3.6 Formal properties of context-free language</a:t>
            </a:r>
            <a:endParaRPr lang="zh-CN" altLang="en-US" dirty="0"/>
          </a:p>
        </p:txBody>
      </p:sp>
      <p:pic>
        <p:nvPicPr>
          <p:cNvPr id="4" name="内容占位符 3">
            <a:extLst>
              <a:ext uri="{FF2B5EF4-FFF2-40B4-BE49-F238E27FC236}">
                <a16:creationId xmlns:a16="http://schemas.microsoft.com/office/drawing/2014/main" id="{02559FB1-7F63-4674-A0A0-16CD5C05F724}"/>
              </a:ext>
            </a:extLst>
          </p:cNvPr>
          <p:cNvPicPr>
            <a:picLocks noGrp="1" noChangeAspect="1"/>
          </p:cNvPicPr>
          <p:nvPr>
            <p:ph idx="1"/>
          </p:nvPr>
        </p:nvPicPr>
        <p:blipFill>
          <a:blip r:embed="rId2"/>
          <a:stretch>
            <a:fillRect/>
          </a:stretch>
        </p:blipFill>
        <p:spPr>
          <a:xfrm>
            <a:off x="838200" y="1690688"/>
            <a:ext cx="10721196" cy="2498548"/>
          </a:xfrm>
          <a:prstGeom prst="rect">
            <a:avLst/>
          </a:prstGeom>
        </p:spPr>
      </p:pic>
      <p:pic>
        <p:nvPicPr>
          <p:cNvPr id="5" name="图片 4">
            <a:extLst>
              <a:ext uri="{FF2B5EF4-FFF2-40B4-BE49-F238E27FC236}">
                <a16:creationId xmlns:a16="http://schemas.microsoft.com/office/drawing/2014/main" id="{3D23F037-667C-4E6A-B559-28AE047476F0}"/>
              </a:ext>
            </a:extLst>
          </p:cNvPr>
          <p:cNvPicPr>
            <a:picLocks noChangeAspect="1"/>
          </p:cNvPicPr>
          <p:nvPr/>
        </p:nvPicPr>
        <p:blipFill>
          <a:blip r:embed="rId3"/>
          <a:stretch>
            <a:fillRect/>
          </a:stretch>
        </p:blipFill>
        <p:spPr>
          <a:xfrm>
            <a:off x="1047931" y="4419314"/>
            <a:ext cx="10096138" cy="1057929"/>
          </a:xfrm>
          <a:prstGeom prst="rect">
            <a:avLst/>
          </a:prstGeom>
        </p:spPr>
      </p:pic>
      <p:pic>
        <p:nvPicPr>
          <p:cNvPr id="6" name="图片 5">
            <a:extLst>
              <a:ext uri="{FF2B5EF4-FFF2-40B4-BE49-F238E27FC236}">
                <a16:creationId xmlns:a16="http://schemas.microsoft.com/office/drawing/2014/main" id="{B7A7556F-4890-4B6B-9759-057527E2D0A7}"/>
              </a:ext>
            </a:extLst>
          </p:cNvPr>
          <p:cNvPicPr>
            <a:picLocks noChangeAspect="1"/>
          </p:cNvPicPr>
          <p:nvPr/>
        </p:nvPicPr>
        <p:blipFill>
          <a:blip r:embed="rId4"/>
          <a:stretch>
            <a:fillRect/>
          </a:stretch>
        </p:blipFill>
        <p:spPr>
          <a:xfrm>
            <a:off x="1047931" y="5707322"/>
            <a:ext cx="10096138" cy="785553"/>
          </a:xfrm>
          <a:prstGeom prst="rect">
            <a:avLst/>
          </a:prstGeom>
        </p:spPr>
      </p:pic>
    </p:spTree>
    <p:extLst>
      <p:ext uri="{BB962C8B-B14F-4D97-AF65-F5344CB8AC3E}">
        <p14:creationId xmlns:p14="http://schemas.microsoft.com/office/powerpoint/2010/main" val="40505731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5AD67A-F891-41C5-810A-606E420A07FA}"/>
              </a:ext>
            </a:extLst>
          </p:cNvPr>
          <p:cNvSpPr>
            <a:spLocks noGrp="1"/>
          </p:cNvSpPr>
          <p:nvPr>
            <p:ph type="title"/>
          </p:nvPr>
        </p:nvSpPr>
        <p:spPr/>
        <p:txBody>
          <a:bodyPr>
            <a:normAutofit/>
          </a:bodyPr>
          <a:lstStyle/>
          <a:p>
            <a:r>
              <a:rPr lang="en-US" altLang="zh-CN" b="1" dirty="0"/>
              <a:t>3.6 Formal properties of context-free language</a:t>
            </a:r>
            <a:endParaRPr lang="zh-CN" altLang="en-US" dirty="0"/>
          </a:p>
        </p:txBody>
      </p:sp>
      <p:sp>
        <p:nvSpPr>
          <p:cNvPr id="3" name="内容占位符 2">
            <a:extLst>
              <a:ext uri="{FF2B5EF4-FFF2-40B4-BE49-F238E27FC236}">
                <a16:creationId xmlns:a16="http://schemas.microsoft.com/office/drawing/2014/main" id="{3A2258C9-9579-4658-A940-877A2F63D86B}"/>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D9D17122-1A5C-4B7D-82CC-A1C496F7D1EF}"/>
              </a:ext>
            </a:extLst>
          </p:cNvPr>
          <p:cNvPicPr>
            <a:picLocks noChangeAspect="1"/>
          </p:cNvPicPr>
          <p:nvPr/>
        </p:nvPicPr>
        <p:blipFill>
          <a:blip r:embed="rId2"/>
          <a:stretch>
            <a:fillRect/>
          </a:stretch>
        </p:blipFill>
        <p:spPr>
          <a:xfrm>
            <a:off x="919809" y="1825625"/>
            <a:ext cx="10588926" cy="1987250"/>
          </a:xfrm>
          <a:prstGeom prst="rect">
            <a:avLst/>
          </a:prstGeom>
        </p:spPr>
      </p:pic>
      <p:pic>
        <p:nvPicPr>
          <p:cNvPr id="5" name="图片 4">
            <a:extLst>
              <a:ext uri="{FF2B5EF4-FFF2-40B4-BE49-F238E27FC236}">
                <a16:creationId xmlns:a16="http://schemas.microsoft.com/office/drawing/2014/main" id="{91FC0260-90A3-4599-B9C9-3148D8818827}"/>
              </a:ext>
            </a:extLst>
          </p:cNvPr>
          <p:cNvPicPr>
            <a:picLocks noChangeAspect="1"/>
          </p:cNvPicPr>
          <p:nvPr/>
        </p:nvPicPr>
        <p:blipFill>
          <a:blip r:embed="rId3"/>
          <a:stretch>
            <a:fillRect/>
          </a:stretch>
        </p:blipFill>
        <p:spPr>
          <a:xfrm>
            <a:off x="919809" y="4262260"/>
            <a:ext cx="10588926" cy="979995"/>
          </a:xfrm>
          <a:prstGeom prst="rect">
            <a:avLst/>
          </a:prstGeom>
        </p:spPr>
      </p:pic>
      <p:pic>
        <p:nvPicPr>
          <p:cNvPr id="6" name="图片 5">
            <a:extLst>
              <a:ext uri="{FF2B5EF4-FFF2-40B4-BE49-F238E27FC236}">
                <a16:creationId xmlns:a16="http://schemas.microsoft.com/office/drawing/2014/main" id="{E32D20DD-9375-431F-9F6D-3BFD4266761C}"/>
              </a:ext>
            </a:extLst>
          </p:cNvPr>
          <p:cNvPicPr>
            <a:picLocks noChangeAspect="1"/>
          </p:cNvPicPr>
          <p:nvPr/>
        </p:nvPicPr>
        <p:blipFill>
          <a:blip r:embed="rId4"/>
          <a:stretch>
            <a:fillRect/>
          </a:stretch>
        </p:blipFill>
        <p:spPr>
          <a:xfrm>
            <a:off x="797536" y="5377192"/>
            <a:ext cx="10556264" cy="1223217"/>
          </a:xfrm>
          <a:prstGeom prst="rect">
            <a:avLst/>
          </a:prstGeom>
        </p:spPr>
      </p:pic>
    </p:spTree>
    <p:extLst>
      <p:ext uri="{BB962C8B-B14F-4D97-AF65-F5344CB8AC3E}">
        <p14:creationId xmlns:p14="http://schemas.microsoft.com/office/powerpoint/2010/main" val="37588467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80F9B4-E6E5-41FD-BE75-26D0C992373A}"/>
              </a:ext>
            </a:extLst>
          </p:cNvPr>
          <p:cNvSpPr>
            <a:spLocks noGrp="1"/>
          </p:cNvSpPr>
          <p:nvPr>
            <p:ph type="title"/>
          </p:nvPr>
        </p:nvSpPr>
        <p:spPr/>
        <p:txBody>
          <a:bodyPr/>
          <a:lstStyle/>
          <a:p>
            <a:r>
              <a:rPr lang="en-US" altLang="zh-CN" b="1" dirty="0"/>
              <a:t>3.6 Formal properties of context-free language</a:t>
            </a:r>
            <a:endParaRPr lang="zh-CN" altLang="en-US" dirty="0"/>
          </a:p>
        </p:txBody>
      </p:sp>
      <p:sp>
        <p:nvSpPr>
          <p:cNvPr id="3" name="内容占位符 2">
            <a:extLst>
              <a:ext uri="{FF2B5EF4-FFF2-40B4-BE49-F238E27FC236}">
                <a16:creationId xmlns:a16="http://schemas.microsoft.com/office/drawing/2014/main" id="{A82041DB-57A4-4654-BD08-BB01405D5667}"/>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9CC6868B-A4FC-49C8-9877-D9E68FBA6880}"/>
              </a:ext>
            </a:extLst>
          </p:cNvPr>
          <p:cNvPicPr>
            <a:picLocks noChangeAspect="1"/>
          </p:cNvPicPr>
          <p:nvPr/>
        </p:nvPicPr>
        <p:blipFill>
          <a:blip r:embed="rId2"/>
          <a:stretch>
            <a:fillRect/>
          </a:stretch>
        </p:blipFill>
        <p:spPr>
          <a:xfrm>
            <a:off x="632306" y="1585808"/>
            <a:ext cx="10927387" cy="2596009"/>
          </a:xfrm>
          <a:prstGeom prst="rect">
            <a:avLst/>
          </a:prstGeom>
        </p:spPr>
      </p:pic>
      <p:pic>
        <p:nvPicPr>
          <p:cNvPr id="5" name="图片 4">
            <a:extLst>
              <a:ext uri="{FF2B5EF4-FFF2-40B4-BE49-F238E27FC236}">
                <a16:creationId xmlns:a16="http://schemas.microsoft.com/office/drawing/2014/main" id="{7E896EB9-11B2-4B47-8F73-39E2F6FEADBA}"/>
              </a:ext>
            </a:extLst>
          </p:cNvPr>
          <p:cNvPicPr>
            <a:picLocks noChangeAspect="1"/>
          </p:cNvPicPr>
          <p:nvPr/>
        </p:nvPicPr>
        <p:blipFill>
          <a:blip r:embed="rId3"/>
          <a:stretch>
            <a:fillRect/>
          </a:stretch>
        </p:blipFill>
        <p:spPr>
          <a:xfrm>
            <a:off x="393790" y="4453054"/>
            <a:ext cx="11404418" cy="2183259"/>
          </a:xfrm>
          <a:prstGeom prst="rect">
            <a:avLst/>
          </a:prstGeom>
        </p:spPr>
      </p:pic>
    </p:spTree>
    <p:extLst>
      <p:ext uri="{BB962C8B-B14F-4D97-AF65-F5344CB8AC3E}">
        <p14:creationId xmlns:p14="http://schemas.microsoft.com/office/powerpoint/2010/main" val="27064808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8DCCA9-439D-4B2F-9970-602F4796B5A6}"/>
              </a:ext>
            </a:extLst>
          </p:cNvPr>
          <p:cNvSpPr>
            <a:spLocks noGrp="1"/>
          </p:cNvSpPr>
          <p:nvPr>
            <p:ph type="title"/>
          </p:nvPr>
        </p:nvSpPr>
        <p:spPr/>
        <p:txBody>
          <a:bodyPr/>
          <a:lstStyle/>
          <a:p>
            <a:r>
              <a:rPr lang="en-US" altLang="zh-CN" b="1" dirty="0"/>
              <a:t>3.6 Formal properties of context-free language</a:t>
            </a:r>
            <a:endParaRPr lang="zh-CN" altLang="en-US" dirty="0"/>
          </a:p>
        </p:txBody>
      </p:sp>
      <p:sp>
        <p:nvSpPr>
          <p:cNvPr id="3" name="内容占位符 2">
            <a:extLst>
              <a:ext uri="{FF2B5EF4-FFF2-40B4-BE49-F238E27FC236}">
                <a16:creationId xmlns:a16="http://schemas.microsoft.com/office/drawing/2014/main" id="{6B18C0C9-AFE9-439A-BBBE-5166D5C7D6F4}"/>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E077A609-357D-4524-93EB-04B3612AE467}"/>
              </a:ext>
            </a:extLst>
          </p:cNvPr>
          <p:cNvPicPr>
            <a:picLocks noChangeAspect="1"/>
          </p:cNvPicPr>
          <p:nvPr/>
        </p:nvPicPr>
        <p:blipFill>
          <a:blip r:embed="rId2"/>
          <a:stretch>
            <a:fillRect/>
          </a:stretch>
        </p:blipFill>
        <p:spPr>
          <a:xfrm>
            <a:off x="598098" y="2298811"/>
            <a:ext cx="11030310" cy="1419947"/>
          </a:xfrm>
          <a:prstGeom prst="rect">
            <a:avLst/>
          </a:prstGeom>
        </p:spPr>
      </p:pic>
      <p:pic>
        <p:nvPicPr>
          <p:cNvPr id="5" name="图片 4">
            <a:extLst>
              <a:ext uri="{FF2B5EF4-FFF2-40B4-BE49-F238E27FC236}">
                <a16:creationId xmlns:a16="http://schemas.microsoft.com/office/drawing/2014/main" id="{A77887D1-CA54-4494-8478-8B50417D1A65}"/>
              </a:ext>
            </a:extLst>
          </p:cNvPr>
          <p:cNvPicPr>
            <a:picLocks noChangeAspect="1"/>
          </p:cNvPicPr>
          <p:nvPr/>
        </p:nvPicPr>
        <p:blipFill>
          <a:blip r:embed="rId3"/>
          <a:stretch>
            <a:fillRect/>
          </a:stretch>
        </p:blipFill>
        <p:spPr>
          <a:xfrm>
            <a:off x="598098" y="4191944"/>
            <a:ext cx="10796827" cy="1974047"/>
          </a:xfrm>
          <a:prstGeom prst="rect">
            <a:avLst/>
          </a:prstGeom>
        </p:spPr>
      </p:pic>
    </p:spTree>
    <p:extLst>
      <p:ext uri="{BB962C8B-B14F-4D97-AF65-F5344CB8AC3E}">
        <p14:creationId xmlns:p14="http://schemas.microsoft.com/office/powerpoint/2010/main" val="307761014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2281</TotalTime>
  <Words>2039</Words>
  <Application>Microsoft Office PowerPoint</Application>
  <PresentationFormat>宽屏</PresentationFormat>
  <Paragraphs>142</Paragraphs>
  <Slides>80</Slides>
  <Notes>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80</vt:i4>
      </vt:variant>
    </vt:vector>
  </HeadingPairs>
  <TitlesOfParts>
    <vt:vector size="89" baseType="lpstr">
      <vt:lpstr>AdobeSongStd-Light</vt:lpstr>
      <vt:lpstr>等线</vt:lpstr>
      <vt:lpstr>等线 Light</vt:lpstr>
      <vt:lpstr>宋体</vt:lpstr>
      <vt:lpstr>Arial</vt:lpstr>
      <vt:lpstr>Symbol</vt:lpstr>
      <vt:lpstr>Times New Roman</vt:lpstr>
      <vt:lpstr>Wingdings</vt:lpstr>
      <vt:lpstr>Office 主题​​</vt:lpstr>
      <vt:lpstr>Chapter 3 Context-Free Grammars and Parsing</vt:lpstr>
      <vt:lpstr>Context-Free Grammars and Parsing</vt:lpstr>
      <vt:lpstr>Context-Free Grammars and Parsing</vt:lpstr>
      <vt:lpstr>Context-Free Grammars and Parsing</vt:lpstr>
      <vt:lpstr> Main content </vt:lpstr>
      <vt:lpstr>3.1 the parsing process</vt:lpstr>
      <vt:lpstr>3.1 the parsing process</vt:lpstr>
      <vt:lpstr>3.1 the parsing process</vt:lpstr>
      <vt:lpstr>3.2 Context-free grammars</vt:lpstr>
      <vt:lpstr>3.2.1 Comparison to regular expression notation</vt:lpstr>
      <vt:lpstr>3.2.1 Comparison to regular expression notation</vt:lpstr>
      <vt:lpstr>3.2.1 Comparison to regular expression notation</vt:lpstr>
      <vt:lpstr>3.2.2 Specification of context-free grammar rules</vt:lpstr>
      <vt:lpstr>3.2.2 Specification of context-free grammar rules</vt:lpstr>
      <vt:lpstr>3.2.2 Specification of context-free grammar rules</vt:lpstr>
      <vt:lpstr>3.2.3 Derivations (推导) and the language defined by a grammar</vt:lpstr>
      <vt:lpstr>3.2.3 Derivations (推导) and the language defined by a grammar</vt:lpstr>
      <vt:lpstr>3.2.3 Derivations (推导) and the language defined by a grammar</vt:lpstr>
      <vt:lpstr>3.2.3 Derivations (推导) and the language defined by a grammar</vt:lpstr>
      <vt:lpstr>3.2.3 Derivations (推导) and the language defined by a grammar</vt:lpstr>
      <vt:lpstr>3.2.3 Derivations (推导) and the language defined by a grammar</vt:lpstr>
      <vt:lpstr>3.2.3 Derivations (推导) and the language defined by a grammar</vt:lpstr>
      <vt:lpstr>3.2.3 Derivations (推导) and the language defined by a grammar</vt:lpstr>
      <vt:lpstr>3.2.3 Derivations (推导) and the language defined by a grammar</vt:lpstr>
      <vt:lpstr>3.2.3 Derivations (推导) and the language defined by a grammar</vt:lpstr>
      <vt:lpstr>Left recursive 与 right recursive</vt:lpstr>
      <vt:lpstr>3.2.3 Derivations (推导) and the language defined by a grammar</vt:lpstr>
      <vt:lpstr>Example</vt:lpstr>
      <vt:lpstr>Example</vt:lpstr>
      <vt:lpstr>PowerPoint 演示文稿</vt:lpstr>
      <vt:lpstr>3.3 Parse trees and abstract syntax trees</vt:lpstr>
      <vt:lpstr>3.3.1 Parse trees</vt:lpstr>
      <vt:lpstr>3.3.1 Parse trees</vt:lpstr>
      <vt:lpstr>3.3.1 Parse trees</vt:lpstr>
      <vt:lpstr>3.3.1 Parse trees</vt:lpstr>
      <vt:lpstr>3.3.2 Abstract syntax trees</vt:lpstr>
      <vt:lpstr>3.3.2 Abstract syntax trees</vt:lpstr>
      <vt:lpstr>3.3.2 Abstract syntax trees</vt:lpstr>
      <vt:lpstr>3.3 Parse trees and abstract syntax trees</vt:lpstr>
      <vt:lpstr>PowerPoint 演示文稿</vt:lpstr>
      <vt:lpstr>PowerPoint 演示文稿</vt:lpstr>
      <vt:lpstr>PowerPoint 演示文稿</vt:lpstr>
      <vt:lpstr>3.3 Parse trees and abstract syntax trees</vt:lpstr>
      <vt:lpstr>PowerPoint 演示文稿</vt:lpstr>
      <vt:lpstr>3.4 Ambiguity</vt:lpstr>
      <vt:lpstr>3.4 Ambiguity</vt:lpstr>
      <vt:lpstr>3.4 Ambiguity</vt:lpstr>
      <vt:lpstr>3.4 Ambiguity</vt:lpstr>
      <vt:lpstr>3.4 Ambiguity</vt:lpstr>
      <vt:lpstr>3.4 Ambiguity</vt:lpstr>
      <vt:lpstr>3.4 Ambiguity</vt:lpstr>
      <vt:lpstr>3.4 Ambiguity</vt:lpstr>
      <vt:lpstr>3.4.2 Precedence and associativity</vt:lpstr>
      <vt:lpstr>3.4.2 Precedence and associativity</vt:lpstr>
      <vt:lpstr>3.4.2 Precedence and associativity</vt:lpstr>
      <vt:lpstr>3.4.2 Precedence and associativity</vt:lpstr>
      <vt:lpstr>3.4.2 Precedence and associativity</vt:lpstr>
      <vt:lpstr>3.4.2 Precedence and associativity</vt:lpstr>
      <vt:lpstr>3.4.2 Precedence and associativity</vt:lpstr>
      <vt:lpstr>3.4.3 The dangling else problem</vt:lpstr>
      <vt:lpstr>3.4.3 The dangling else problem</vt:lpstr>
      <vt:lpstr>3.4.3 The dangling else problem</vt:lpstr>
      <vt:lpstr>3.4.3 The dangling else problem</vt:lpstr>
      <vt:lpstr>3.4.3 The dangling else problem</vt:lpstr>
      <vt:lpstr>PowerPoint 演示文稿</vt:lpstr>
      <vt:lpstr>3.4.3 The dangling else problem</vt:lpstr>
      <vt:lpstr>3.4.4 Inessential ambiguity</vt:lpstr>
      <vt:lpstr>3.5 extended notations: EBNF and syntax diagrams</vt:lpstr>
      <vt:lpstr>3.5.1 EBNF notation</vt:lpstr>
      <vt:lpstr>3.5.1 EBNF notation</vt:lpstr>
      <vt:lpstr>3.5.1 EBNF notation</vt:lpstr>
      <vt:lpstr>3.5.1 EBNF notation</vt:lpstr>
      <vt:lpstr>3.5.2 Syntax diagrams</vt:lpstr>
      <vt:lpstr>3.5.2 Syntax diagrams</vt:lpstr>
      <vt:lpstr>PowerPoint 演示文稿</vt:lpstr>
      <vt:lpstr>PowerPoint 演示文稿</vt:lpstr>
      <vt:lpstr>3.6 Formal properties of context-free language</vt:lpstr>
      <vt:lpstr>3.6 Formal properties of context-free language</vt:lpstr>
      <vt:lpstr>3.6 Formal properties of context-free language</vt:lpstr>
      <vt:lpstr>3.6 Formal properties of context-free language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Context-Free Grammars and Parsing</dc:title>
  <dc:creator>Windows 用户</dc:creator>
  <cp:lastModifiedBy>Windows 用户</cp:lastModifiedBy>
  <cp:revision>80</cp:revision>
  <dcterms:created xsi:type="dcterms:W3CDTF">2021-10-10T03:17:08Z</dcterms:created>
  <dcterms:modified xsi:type="dcterms:W3CDTF">2022-03-22T08:06:58Z</dcterms:modified>
</cp:coreProperties>
</file>